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66"/>
  </p:notesMasterIdLst>
  <p:handoutMasterIdLst>
    <p:handoutMasterId r:id="rId67"/>
  </p:handoutMasterIdLst>
  <p:sldIdLst>
    <p:sldId id="259" r:id="rId2"/>
    <p:sldId id="260" r:id="rId3"/>
    <p:sldId id="261" r:id="rId4"/>
    <p:sldId id="262" r:id="rId5"/>
    <p:sldId id="263" r:id="rId6"/>
    <p:sldId id="264" r:id="rId7"/>
    <p:sldId id="265" r:id="rId8"/>
    <p:sldId id="267" r:id="rId9"/>
    <p:sldId id="268" r:id="rId10"/>
    <p:sldId id="294" r:id="rId11"/>
    <p:sldId id="295" r:id="rId12"/>
    <p:sldId id="296" r:id="rId13"/>
    <p:sldId id="298" r:id="rId14"/>
    <p:sldId id="299" r:id="rId15"/>
    <p:sldId id="293" r:id="rId16"/>
    <p:sldId id="2147308204" r:id="rId17"/>
    <p:sldId id="270" r:id="rId18"/>
    <p:sldId id="271" r:id="rId19"/>
    <p:sldId id="272" r:id="rId20"/>
    <p:sldId id="273" r:id="rId21"/>
    <p:sldId id="278" r:id="rId22"/>
    <p:sldId id="279" r:id="rId23"/>
    <p:sldId id="2147308205" r:id="rId24"/>
    <p:sldId id="2147308207" r:id="rId25"/>
    <p:sldId id="280" r:id="rId26"/>
    <p:sldId id="283" r:id="rId27"/>
    <p:sldId id="333" r:id="rId28"/>
    <p:sldId id="258" r:id="rId29"/>
    <p:sldId id="2147308208" r:id="rId30"/>
    <p:sldId id="2147308209" r:id="rId31"/>
    <p:sldId id="2147308210" r:id="rId32"/>
    <p:sldId id="2147308211" r:id="rId33"/>
    <p:sldId id="2147308212" r:id="rId34"/>
    <p:sldId id="266" r:id="rId35"/>
    <p:sldId id="2147308213" r:id="rId36"/>
    <p:sldId id="269" r:id="rId37"/>
    <p:sldId id="2147308214" r:id="rId38"/>
    <p:sldId id="274" r:id="rId39"/>
    <p:sldId id="275" r:id="rId40"/>
    <p:sldId id="277" r:id="rId41"/>
    <p:sldId id="2147308215" r:id="rId42"/>
    <p:sldId id="2147308216" r:id="rId43"/>
    <p:sldId id="2147308217" r:id="rId44"/>
    <p:sldId id="281" r:id="rId45"/>
    <p:sldId id="286" r:id="rId46"/>
    <p:sldId id="289" r:id="rId47"/>
    <p:sldId id="290" r:id="rId48"/>
    <p:sldId id="287" r:id="rId49"/>
    <p:sldId id="297" r:id="rId50"/>
    <p:sldId id="2147308218" r:id="rId51"/>
    <p:sldId id="2147308219" r:id="rId52"/>
    <p:sldId id="305" r:id="rId53"/>
    <p:sldId id="310" r:id="rId54"/>
    <p:sldId id="330" r:id="rId55"/>
    <p:sldId id="342" r:id="rId56"/>
    <p:sldId id="344" r:id="rId57"/>
    <p:sldId id="345" r:id="rId58"/>
    <p:sldId id="346" r:id="rId59"/>
    <p:sldId id="347" r:id="rId60"/>
    <p:sldId id="348" r:id="rId61"/>
    <p:sldId id="349" r:id="rId62"/>
    <p:sldId id="350" r:id="rId63"/>
    <p:sldId id="351" r:id="rId64"/>
    <p:sldId id="352" r:id="rId6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869" y="24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A5B7F2-3391-4BA2-B5FB-62CF1714576C}" type="datetime1">
              <a:rPr lang="it-IT" smtClean="0"/>
              <a:t>02/03/2025</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‹N›</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8A12FCF-4C2C-4459-AF7F-87B0B49BA70A}" type="datetime1">
              <a:rPr lang="it-IT" smtClean="0"/>
              <a:t>02/03/2025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‹N›</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899;p39:notes">
            <a:extLst>
              <a:ext uri="{FF2B5EF4-FFF2-40B4-BE49-F238E27FC236}">
                <a16:creationId xmlns:a16="http://schemas.microsoft.com/office/drawing/2014/main" id="{ED5D34EB-15CA-DC12-F6E1-72D784879B71}"/>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numCol="1">
            <a:prstTxWarp prst="textNoShape">
              <a:avLst/>
            </a:prstTxWarp>
          </a:bodyPr>
          <a:lstStyle/>
          <a:p>
            <a:pPr eaLnBrk="1"/>
            <a:endParaRPr altLang="it-IT">
              <a:latin typeface="Calibri" panose="020F0502020204030204" pitchFamily="34" charset="0"/>
            </a:endParaRPr>
          </a:p>
        </p:txBody>
      </p:sp>
      <p:sp>
        <p:nvSpPr>
          <p:cNvPr id="17411" name="Google Shape;900;p39:notes">
            <a:extLst>
              <a:ext uri="{FF2B5EF4-FFF2-40B4-BE49-F238E27FC236}">
                <a16:creationId xmlns:a16="http://schemas.microsoft.com/office/drawing/2014/main" id="{1662D0FC-F594-640D-8A9F-599B2D89957D}"/>
              </a:ext>
            </a:extLst>
          </p:cNvPr>
          <p:cNvSpPr>
            <a:spLocks noGrp="1" noRot="1" noChangeAspect="1" noTextEdit="1"/>
          </p:cNvSpPr>
          <p:nvPr>
            <p:ph type="sldImg"/>
          </p:nvPr>
        </p:nvSpPr>
        <p:spPr>
          <a:ln>
            <a:rou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a6f32e5c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a6f32e5cc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10a6f32e5cc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0a6f32e5cc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0a6f32e5c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0a6f32e5cc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a6f32e5cc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a6f32e5c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10a6f32e5c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a6f32e5c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a6f32e5cc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10a6f32e5cc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0a6f32e5c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0a6f32e5c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10a6f32e5c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Google Shape;88;p2:notes">
            <a:extLst>
              <a:ext uri="{FF2B5EF4-FFF2-40B4-BE49-F238E27FC236}">
                <a16:creationId xmlns:a16="http://schemas.microsoft.com/office/drawing/2014/main" id="{6D25BEDC-C364-AE8D-502B-59A9CF39F6B7}"/>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7171" name="Google Shape;89;p2:notes">
            <a:extLst>
              <a:ext uri="{FF2B5EF4-FFF2-40B4-BE49-F238E27FC236}">
                <a16:creationId xmlns:a16="http://schemas.microsoft.com/office/drawing/2014/main" id="{585A940E-3395-47EC-18C7-0CB1FF6E9FBD}"/>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Google Shape;94;p3:notes">
            <a:extLst>
              <a:ext uri="{FF2B5EF4-FFF2-40B4-BE49-F238E27FC236}">
                <a16:creationId xmlns:a16="http://schemas.microsoft.com/office/drawing/2014/main" id="{06AC8105-556D-699F-00BC-F04E83C76407}"/>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9219" name="Google Shape;95;p3:notes">
            <a:extLst>
              <a:ext uri="{FF2B5EF4-FFF2-40B4-BE49-F238E27FC236}">
                <a16:creationId xmlns:a16="http://schemas.microsoft.com/office/drawing/2014/main" id="{525254DB-701D-FDBD-1C83-A1C17B92CEF7}"/>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Google Shape;160;p6:notes">
            <a:extLst>
              <a:ext uri="{FF2B5EF4-FFF2-40B4-BE49-F238E27FC236}">
                <a16:creationId xmlns:a16="http://schemas.microsoft.com/office/drawing/2014/main" id="{C5690E1D-E876-D451-BA5E-ABF0B50F7A38}"/>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15363" name="Google Shape;161;p6:notes">
            <a:extLst>
              <a:ext uri="{FF2B5EF4-FFF2-40B4-BE49-F238E27FC236}">
                <a16:creationId xmlns:a16="http://schemas.microsoft.com/office/drawing/2014/main" id="{1DF0E8F2-6072-6711-D959-2CE4F3E7C95A}"/>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166;p7:notes">
            <a:extLst>
              <a:ext uri="{FF2B5EF4-FFF2-40B4-BE49-F238E27FC236}">
                <a16:creationId xmlns:a16="http://schemas.microsoft.com/office/drawing/2014/main" id="{CA6E347A-2D53-3B4B-6AFC-790D9593E508}"/>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17411" name="Google Shape;167;p7:notes">
            <a:extLst>
              <a:ext uri="{FF2B5EF4-FFF2-40B4-BE49-F238E27FC236}">
                <a16:creationId xmlns:a16="http://schemas.microsoft.com/office/drawing/2014/main" id="{61AA7C39-E348-1ED7-D322-804DA56C1197}"/>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79;p8:notes">
            <a:extLst>
              <a:ext uri="{FF2B5EF4-FFF2-40B4-BE49-F238E27FC236}">
                <a16:creationId xmlns:a16="http://schemas.microsoft.com/office/drawing/2014/main" id="{D7626F2E-F052-5AF9-B265-0F16F531A059}"/>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19459" name="Google Shape;180;p8:notes">
            <a:extLst>
              <a:ext uri="{FF2B5EF4-FFF2-40B4-BE49-F238E27FC236}">
                <a16:creationId xmlns:a16="http://schemas.microsoft.com/office/drawing/2014/main" id="{513C3633-7C00-8C48-1768-BF91CD214532}"/>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92;p9:notes">
            <a:extLst>
              <a:ext uri="{FF2B5EF4-FFF2-40B4-BE49-F238E27FC236}">
                <a16:creationId xmlns:a16="http://schemas.microsoft.com/office/drawing/2014/main" id="{F75FAA30-3F26-BF74-BDF8-C0FE79741C8B}"/>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21507" name="Google Shape;193;p9:notes">
            <a:extLst>
              <a:ext uri="{FF2B5EF4-FFF2-40B4-BE49-F238E27FC236}">
                <a16:creationId xmlns:a16="http://schemas.microsoft.com/office/drawing/2014/main" id="{2EF5C557-EE29-EF0D-43D7-D9A9D8106F6F}"/>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Google Shape;205;p10:notes">
            <a:extLst>
              <a:ext uri="{FF2B5EF4-FFF2-40B4-BE49-F238E27FC236}">
                <a16:creationId xmlns:a16="http://schemas.microsoft.com/office/drawing/2014/main" id="{D23F6B10-614D-E8BB-0169-A70BB95A0243}"/>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23555" name="Google Shape;206;p10:notes">
            <a:extLst>
              <a:ext uri="{FF2B5EF4-FFF2-40B4-BE49-F238E27FC236}">
                <a16:creationId xmlns:a16="http://schemas.microsoft.com/office/drawing/2014/main" id="{341626FE-9452-B5D2-D32F-C12EC7AF2C00}"/>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Google Shape;216;p12:notes">
            <a:extLst>
              <a:ext uri="{FF2B5EF4-FFF2-40B4-BE49-F238E27FC236}">
                <a16:creationId xmlns:a16="http://schemas.microsoft.com/office/drawing/2014/main" id="{0D43FB81-DEEC-A836-CA54-016C5B17FCA4}"/>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27651" name="Google Shape;217;p12:notes">
            <a:extLst>
              <a:ext uri="{FF2B5EF4-FFF2-40B4-BE49-F238E27FC236}">
                <a16:creationId xmlns:a16="http://schemas.microsoft.com/office/drawing/2014/main" id="{745D5C83-F9B5-8DA5-72DC-855310F80F9C}"/>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Google Shape;221;p13:notes">
            <a:extLst>
              <a:ext uri="{FF2B5EF4-FFF2-40B4-BE49-F238E27FC236}">
                <a16:creationId xmlns:a16="http://schemas.microsoft.com/office/drawing/2014/main" id="{A48835E6-2151-7377-4FC4-2D3532B39802}"/>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29699" name="Google Shape;222;p13:notes">
            <a:extLst>
              <a:ext uri="{FF2B5EF4-FFF2-40B4-BE49-F238E27FC236}">
                <a16:creationId xmlns:a16="http://schemas.microsoft.com/office/drawing/2014/main" id="{83B7E52A-A186-85E1-EED0-24E44AD935F8}"/>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Google Shape;266;p17:notes">
            <a:extLst>
              <a:ext uri="{FF2B5EF4-FFF2-40B4-BE49-F238E27FC236}">
                <a16:creationId xmlns:a16="http://schemas.microsoft.com/office/drawing/2014/main" id="{6D026CFD-58FB-077D-D263-5199C977CB88}"/>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37891" name="Google Shape;267;p17:notes">
            <a:extLst>
              <a:ext uri="{FF2B5EF4-FFF2-40B4-BE49-F238E27FC236}">
                <a16:creationId xmlns:a16="http://schemas.microsoft.com/office/drawing/2014/main" id="{BDF6AA98-B222-0F1A-2EA0-25F6D54BA395}"/>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Google Shape;279;p18:notes">
            <a:extLst>
              <a:ext uri="{FF2B5EF4-FFF2-40B4-BE49-F238E27FC236}">
                <a16:creationId xmlns:a16="http://schemas.microsoft.com/office/drawing/2014/main" id="{82FA4132-2365-874D-CC66-3FC7895DCCF1}"/>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39939" name="Google Shape;280;p18:notes">
            <a:extLst>
              <a:ext uri="{FF2B5EF4-FFF2-40B4-BE49-F238E27FC236}">
                <a16:creationId xmlns:a16="http://schemas.microsoft.com/office/drawing/2014/main" id="{D8B62768-534A-3C0C-11FF-053700D6AEAB}"/>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Google Shape;292;p19:notes">
            <a:extLst>
              <a:ext uri="{FF2B5EF4-FFF2-40B4-BE49-F238E27FC236}">
                <a16:creationId xmlns:a16="http://schemas.microsoft.com/office/drawing/2014/main" id="{641882EE-CCB1-A969-9C1D-744FCC7FB049}"/>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40963" name="Google Shape;293;p19:notes">
            <a:extLst>
              <a:ext uri="{FF2B5EF4-FFF2-40B4-BE49-F238E27FC236}">
                <a16:creationId xmlns:a16="http://schemas.microsoft.com/office/drawing/2014/main" id="{6DE053EA-B5C9-F544-CC50-A8CB17D76A45}"/>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Google Shape;357;p24:notes">
            <a:extLst>
              <a:ext uri="{FF2B5EF4-FFF2-40B4-BE49-F238E27FC236}">
                <a16:creationId xmlns:a16="http://schemas.microsoft.com/office/drawing/2014/main" id="{9582D123-3314-B192-DD69-FCD9E6385A45}"/>
              </a:ext>
            </a:extLst>
          </p:cNvPr>
          <p:cNvSpPr txBox="1">
            <a:spLocks noGrp="1" noChangeArrowheads="1"/>
          </p:cNvSpPr>
          <p:nvPr>
            <p:ph type="body" sz="quarter"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91421" rIns="91421" bIns="91421" numCol="1">
            <a:prstTxWarp prst="textNoShape">
              <a:avLst/>
            </a:prstTxWarp>
          </a:bodyPr>
          <a:lstStyle/>
          <a:p>
            <a:pPr eaLnBrk="1" hangingPunct="1"/>
            <a:endParaRPr altLang="it-IT">
              <a:latin typeface="Calibri" panose="020F0502020204030204" pitchFamily="34" charset="0"/>
            </a:endParaRPr>
          </a:p>
        </p:txBody>
      </p:sp>
      <p:sp>
        <p:nvSpPr>
          <p:cNvPr id="45059" name="Google Shape;358;p24:notes">
            <a:extLst>
              <a:ext uri="{FF2B5EF4-FFF2-40B4-BE49-F238E27FC236}">
                <a16:creationId xmlns:a16="http://schemas.microsoft.com/office/drawing/2014/main" id="{B5CFDBB4-D84E-59B1-F013-5C2DF1D9F638}"/>
              </a:ext>
            </a:extLst>
          </p:cNvPr>
          <p:cNvSpPr>
            <a:spLocks noGrp="1" noRot="1" noChangeAspect="1" noTextEdit="1"/>
          </p:cNvSpPr>
          <p:nvPr>
            <p:ph type="sldImg"/>
          </p:nvPr>
        </p:nvSpPr>
        <p:spPr>
          <a:xfrm>
            <a:off x="381000" y="685800"/>
            <a:ext cx="6096000" cy="3429000"/>
          </a:xfr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5" name="Google Shape;70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4" name="Google Shape;1144;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6" name="Google Shape;1156;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2" name="Google Shape;1162;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8" name="Google Shape;1168;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4" name="Google Shape;1174;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0" name="Google Shape;1180;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6" name="Google Shape;1186;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2" name="Google Shape;1192;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8" name="Google Shape;1198;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4" name="Google Shape;1204;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Google Shape;891;p38:notes">
            <a:extLst>
              <a:ext uri="{FF2B5EF4-FFF2-40B4-BE49-F238E27FC236}">
                <a16:creationId xmlns:a16="http://schemas.microsoft.com/office/drawing/2014/main" id="{5D0DAD44-75A2-9896-725F-3810CF79C413}"/>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numCol="1">
            <a:prstTxWarp prst="textNoShape">
              <a:avLst/>
            </a:prstTxWarp>
          </a:bodyPr>
          <a:lstStyle/>
          <a:p>
            <a:pPr eaLnBrk="1"/>
            <a:endParaRPr altLang="it-IT">
              <a:latin typeface="Calibri" panose="020F0502020204030204" pitchFamily="34" charset="0"/>
            </a:endParaRPr>
          </a:p>
        </p:txBody>
      </p:sp>
      <p:sp>
        <p:nvSpPr>
          <p:cNvPr id="15363" name="Google Shape;892;p38:notes">
            <a:extLst>
              <a:ext uri="{FF2B5EF4-FFF2-40B4-BE49-F238E27FC236}">
                <a16:creationId xmlns:a16="http://schemas.microsoft.com/office/drawing/2014/main" id="{38419E3E-D541-BBBF-9313-DDA744CDDDE0}"/>
              </a:ext>
            </a:extLst>
          </p:cNvPr>
          <p:cNvSpPr>
            <a:spLocks noGrp="1" noRot="1" noChangeAspect="1" noTextEdit="1"/>
          </p:cNvSpPr>
          <p:nvPr>
            <p:ph type="sldImg"/>
          </p:nvPr>
        </p:nvSpPr>
        <p:spPr>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en-US" dirty="0"/>
          </a:p>
        </p:txBody>
      </p:sp>
      <p:sp>
        <p:nvSpPr>
          <p:cNvPr id="4" name="Segnaposto data 3"/>
          <p:cNvSpPr>
            <a:spLocks noGrp="1"/>
          </p:cNvSpPr>
          <p:nvPr>
            <p:ph type="dt" sz="half" idx="10"/>
          </p:nvPr>
        </p:nvSpPr>
        <p:spPr/>
        <p:txBody>
          <a:bodyPr rtlCol="0"/>
          <a:lstStyle/>
          <a:p>
            <a:pPr rtl="0"/>
            <a:fld id="{F95583C6-D804-40FF-A2E1-9A681D3EE1A3}" type="datetime1">
              <a:rPr lang="it-IT" smtClean="0"/>
              <a:t>02/03/2025</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Immagin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ol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it-IT"/>
              <a:t>Fare clic per modificare lo stile del titolo dello schema</a:t>
            </a:r>
            <a:endParaRPr lang="en-US" dirty="0"/>
          </a:p>
        </p:txBody>
      </p:sp>
      <p:sp>
        <p:nvSpPr>
          <p:cNvPr id="3" name="Segnaposto immagine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4" name="Segnaposto testo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EFB50CC6-CCF5-4987-B826-BE37BE1AA528}"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13795" y="608437"/>
            <a:ext cx="10353762" cy="3534344"/>
          </a:xfrm>
        </p:spPr>
        <p:txBody>
          <a:bodyPr rtlCol="0" anchor="ctr">
            <a:normAutofit/>
          </a:bodyPr>
          <a:lstStyle>
            <a:lvl1pPr>
              <a:defRPr sz="4000"/>
            </a:lvl1pPr>
          </a:lstStyle>
          <a:p>
            <a:pPr rtl="0"/>
            <a:r>
              <a:rPr lang="it" dirty="0"/>
              <a:t>Fare clic per modificare lo stile del titolo dello schema</a:t>
            </a:r>
            <a:endParaRPr lang="en-US" dirty="0"/>
          </a:p>
        </p:txBody>
      </p:sp>
      <p:sp>
        <p:nvSpPr>
          <p:cNvPr id="4" name="Segnaposto testo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6FC0BB9F-7636-4C7C-AF3B-DEA11C2C6A18}"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446212" y="609600"/>
            <a:ext cx="9302752" cy="2992904"/>
          </a:xfrm>
        </p:spPr>
        <p:txBody>
          <a:bodyPr rtlCol="0" anchor="ctr">
            <a:normAutofit/>
          </a:bodyPr>
          <a:lstStyle>
            <a:lvl1pPr>
              <a:defRPr sz="3600"/>
            </a:lvl1pPr>
          </a:lstStyle>
          <a:p>
            <a:pPr rtl="0"/>
            <a:r>
              <a:rPr lang="it" dirty="0"/>
              <a:t>Fare clic per modificare lo stile del titolo dello schema</a:t>
            </a:r>
            <a:endParaRPr lang="en-US" dirty="0"/>
          </a:p>
        </p:txBody>
      </p:sp>
      <p:sp>
        <p:nvSpPr>
          <p:cNvPr id="12" name="Segnaposto testo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4" name="Segnaposto testo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406FDE51-677A-42E8-93C8-A097E3C71DBC}"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
        <p:nvSpPr>
          <p:cNvPr id="11" name="Casella di testo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it" sz="8000">
                <a:solidFill>
                  <a:schemeClr val="tx1"/>
                </a:solidFill>
                <a:effectLst/>
              </a:rPr>
              <a:t>"</a:t>
            </a:r>
          </a:p>
        </p:txBody>
      </p:sp>
      <p:sp>
        <p:nvSpPr>
          <p:cNvPr id="13" name="Casella di testo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913794" y="2126942"/>
            <a:ext cx="10353763" cy="2511835"/>
          </a:xfrm>
        </p:spPr>
        <p:txBody>
          <a:bodyPr rtlCol="0" anchor="b"/>
          <a:lstStyle>
            <a:lvl1pPr>
              <a:defRPr sz="3200"/>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E6A633D7-0BD2-4D20-B3F8-56025D3F274E}"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olo 1"/>
          <p:cNvSpPr>
            <a:spLocks noGrp="1"/>
          </p:cNvSpPr>
          <p:nvPr>
            <p:ph type="title"/>
          </p:nvPr>
        </p:nvSpPr>
        <p:spPr>
          <a:xfrm>
            <a:off x="913795" y="433137"/>
            <a:ext cx="10353762" cy="1243262"/>
          </a:xfrm>
        </p:spPr>
        <p:txBody>
          <a:bodyPr rtlCol="0"/>
          <a:lstStyle/>
          <a:p>
            <a:pPr rtl="0"/>
            <a:r>
              <a:rPr lang="it-IT"/>
              <a:t>Fare clic per modificare lo stile del titolo dello schema</a:t>
            </a:r>
            <a:endParaRPr lang="en-US" dirty="0"/>
          </a:p>
        </p:txBody>
      </p:sp>
      <p:sp>
        <p:nvSpPr>
          <p:cNvPr id="7" name="Segnaposto testo 2"/>
          <p:cNvSpPr>
            <a:spLocks noGrp="1"/>
          </p:cNvSpPr>
          <p:nvPr>
            <p:ph type="body" idx="1" hasCustomPrompt="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dirty="0"/>
              <a:t>Fare clic per modificare lo stile del titolo</a:t>
            </a:r>
          </a:p>
        </p:txBody>
      </p:sp>
      <p:sp>
        <p:nvSpPr>
          <p:cNvPr id="8" name="Segnaposto testo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9" name="Segnaposto testo 4"/>
          <p:cNvSpPr>
            <a:spLocks noGrp="1"/>
          </p:cNvSpPr>
          <p:nvPr>
            <p:ph type="body" sz="quarter" idx="3" hasCustomPrompt="1"/>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dirty="0"/>
              <a:t>Fare clic per modificare lo stile del titolo</a:t>
            </a:r>
          </a:p>
        </p:txBody>
      </p:sp>
      <p:sp>
        <p:nvSpPr>
          <p:cNvPr id="10" name="Segnaposto testo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11" name="Segnaposto testo 4"/>
          <p:cNvSpPr>
            <a:spLocks noGrp="1"/>
          </p:cNvSpPr>
          <p:nvPr>
            <p:ph type="body" sz="quarter" idx="13" hasCustomPrompt="1"/>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dirty="0"/>
              <a:t>Fare clic per modificare lo stile del titolo</a:t>
            </a:r>
          </a:p>
        </p:txBody>
      </p:sp>
      <p:sp>
        <p:nvSpPr>
          <p:cNvPr id="12" name="Segnaposto testo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3" name="Segnaposto data 2"/>
          <p:cNvSpPr>
            <a:spLocks noGrp="1"/>
          </p:cNvSpPr>
          <p:nvPr>
            <p:ph type="dt" sz="half" idx="10"/>
          </p:nvPr>
        </p:nvSpPr>
        <p:spPr/>
        <p:txBody>
          <a:bodyPr rtlCol="0"/>
          <a:lstStyle/>
          <a:p>
            <a:pPr rtl="0"/>
            <a:fld id="{DBC0BE24-665B-4C07-A58E-9D9DBFEFD6E5}" type="datetime1">
              <a:rPr lang="it-IT" smtClean="0"/>
              <a:t>02/03/2025</a:t>
            </a:fld>
            <a:endParaRPr lang="en-US" dirty="0"/>
          </a:p>
        </p:txBody>
      </p:sp>
      <p:sp>
        <p:nvSpPr>
          <p:cNvPr id="4" name="Segnaposto piè di pagina 3"/>
          <p:cNvSpPr>
            <a:spLocks noGrp="1"/>
          </p:cNvSpPr>
          <p:nvPr>
            <p:ph type="ftr" sz="quarter" idx="11"/>
          </p:nvPr>
        </p:nvSpPr>
        <p:spPr/>
        <p:txBody>
          <a:bodyPr rtlCol="0"/>
          <a:lstStyle/>
          <a:p>
            <a:pPr rtl="0"/>
            <a:endParaRPr lang="en-US"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a 3 immagini">
    <p:spTree>
      <p:nvGrpSpPr>
        <p:cNvPr id="1" name=""/>
        <p:cNvGrpSpPr/>
        <p:nvPr/>
      </p:nvGrpSpPr>
      <p:grpSpPr>
        <a:xfrm>
          <a:off x="0" y="0"/>
          <a:ext cx="0" cy="0"/>
          <a:chOff x="0" y="0"/>
          <a:chExt cx="0" cy="0"/>
        </a:xfrm>
      </p:grpSpPr>
      <p:pic>
        <p:nvPicPr>
          <p:cNvPr id="2" name="Immagin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magin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magin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olo 1"/>
          <p:cNvSpPr>
            <a:spLocks noGrp="1"/>
          </p:cNvSpPr>
          <p:nvPr>
            <p:ph type="title"/>
          </p:nvPr>
        </p:nvSpPr>
        <p:spPr>
          <a:xfrm>
            <a:off x="913794" y="609600"/>
            <a:ext cx="10353763" cy="970450"/>
          </a:xfrm>
        </p:spPr>
        <p:txBody>
          <a:bodyPr rtlCol="0"/>
          <a:lstStyle/>
          <a:p>
            <a:pPr rtl="0"/>
            <a:r>
              <a:rPr lang="it-IT"/>
              <a:t>Fare clic per modificare lo stile del titolo dello schema</a:t>
            </a:r>
            <a:endParaRPr lang="en-US" dirty="0"/>
          </a:p>
        </p:txBody>
      </p:sp>
      <p:sp>
        <p:nvSpPr>
          <p:cNvPr id="19" name="Segnaposto testo 2"/>
          <p:cNvSpPr>
            <a:spLocks noGrp="1"/>
          </p:cNvSpPr>
          <p:nvPr>
            <p:ph type="body" idx="1"/>
          </p:nvPr>
        </p:nvSpPr>
        <p:spPr>
          <a:xfrm>
            <a:off x="913795" y="3786769"/>
            <a:ext cx="3300984" cy="693599"/>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20" name="Segnaposto immagine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21" name="Segnaposto testo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22" name="Segnaposto testo 4"/>
          <p:cNvSpPr>
            <a:spLocks noGrp="1"/>
          </p:cNvSpPr>
          <p:nvPr>
            <p:ph type="body" sz="quarter" idx="3"/>
          </p:nvPr>
        </p:nvSpPr>
        <p:spPr>
          <a:xfrm>
            <a:off x="4442788" y="3786769"/>
            <a:ext cx="3300984" cy="693599"/>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23" name="Segnaposto immagine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24" name="Segnaposto testo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25" name="Segnaposto testo 4"/>
          <p:cNvSpPr>
            <a:spLocks noGrp="1"/>
          </p:cNvSpPr>
          <p:nvPr>
            <p:ph type="body" sz="quarter" idx="13"/>
          </p:nvPr>
        </p:nvSpPr>
        <p:spPr>
          <a:xfrm>
            <a:off x="7966697" y="3786769"/>
            <a:ext cx="3300984" cy="693599"/>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26" name="Segnaposto immagine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27" name="Segnaposto testo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3" name="Segnaposto data 2"/>
          <p:cNvSpPr>
            <a:spLocks noGrp="1"/>
          </p:cNvSpPr>
          <p:nvPr>
            <p:ph type="dt" sz="half" idx="10"/>
          </p:nvPr>
        </p:nvSpPr>
        <p:spPr/>
        <p:txBody>
          <a:bodyPr rtlCol="0"/>
          <a:lstStyle/>
          <a:p>
            <a:pPr rtl="0"/>
            <a:fld id="{7F22C063-ADC3-4BE7-8BFE-5A83EBAFD8B7}" type="datetime1">
              <a:rPr lang="it-IT" smtClean="0"/>
              <a:t>02/03/2025</a:t>
            </a:fld>
            <a:endParaRPr lang="en-US" dirty="0"/>
          </a:p>
        </p:txBody>
      </p:sp>
      <p:sp>
        <p:nvSpPr>
          <p:cNvPr id="4" name="Segnaposto piè di pagina 3"/>
          <p:cNvSpPr>
            <a:spLocks noGrp="1"/>
          </p:cNvSpPr>
          <p:nvPr>
            <p:ph type="ftr" sz="quarter" idx="11"/>
          </p:nvPr>
        </p:nvSpPr>
        <p:spPr/>
        <p:txBody>
          <a:bodyPr rtlCol="0"/>
          <a:lstStyle/>
          <a:p>
            <a:pPr rtl="0"/>
            <a:endParaRPr lang="en-US"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nchor="t"/>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2A4A15F1-4B9B-4974-9FCA-AD9A8EEA0029}" type="datetime1">
              <a:rPr lang="it-IT" smtClean="0"/>
              <a:t>02/03/2025</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83068" y="609599"/>
            <a:ext cx="2284487" cy="5181601"/>
          </a:xfrm>
        </p:spPr>
        <p:txBody>
          <a:bodyPr vert="eaVert" rtlCol="0"/>
          <a:lstStyle>
            <a:lvl1pPr algn="l">
              <a:defRPr/>
            </a:lvl1pPr>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913796" y="609599"/>
            <a:ext cx="7916872" cy="5181601"/>
          </a:xfrm>
        </p:spPr>
        <p:txBody>
          <a:bodyPr vert="eaVert" rtlCol="0" anchor="t"/>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07553739-DC41-4B8B-89BA-36863E22DC45}" type="datetime1">
              <a:rPr lang="it-IT" smtClean="0"/>
              <a:t>02/03/2025</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CDF73375-988A-43EC-A3C5-6EA3569D6746}" type="datetime1">
              <a:rPr lang="it-IT" smtClean="0"/>
              <a:t>02/03/2025</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295401" y="1761067"/>
            <a:ext cx="9590550" cy="1828813"/>
          </a:xfrm>
        </p:spPr>
        <p:txBody>
          <a:bodyPr rtlCol="0" anchor="b"/>
          <a:lstStyle>
            <a:lvl1pPr algn="ctr">
              <a:defRPr sz="4000" b="0" cap="none"/>
            </a:lvl1pPr>
          </a:lstStyle>
          <a:p>
            <a:pPr rtl="0"/>
            <a:r>
              <a:rPr lang="it" dirty="0"/>
              <a:t>Fare clic per modificare lo stile del titolo dello schema</a:t>
            </a:r>
            <a:endParaRPr lang="en-US" dirty="0"/>
          </a:p>
        </p:txBody>
      </p:sp>
      <p:sp>
        <p:nvSpPr>
          <p:cNvPr id="3" name="Segnaposto testo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p:txBody>
          <a:bodyPr rtlCol="0"/>
          <a:lstStyle/>
          <a:p>
            <a:pPr rtl="0"/>
            <a:fld id="{182D57B2-6AAF-4B1F-8CBE-1CD852329924}" type="datetime1">
              <a:rPr lang="it-IT" smtClean="0"/>
              <a:t>02/03/2025</a:t>
            </a:fld>
            <a:endParaRPr lang="en-US" dirty="0"/>
          </a:p>
        </p:txBody>
      </p:sp>
      <p:sp>
        <p:nvSpPr>
          <p:cNvPr id="5" name="Segnaposto piè di pagina 4"/>
          <p:cNvSpPr>
            <a:spLocks noGrp="1"/>
          </p:cNvSpPr>
          <p:nvPr>
            <p:ph type="ftr" sz="quarter" idx="11"/>
          </p:nvPr>
        </p:nvSpPr>
        <p:spPr/>
        <p:txBody>
          <a:bodyPr rtlCol="0"/>
          <a:lstStyle/>
          <a:p>
            <a:pPr rtl="0"/>
            <a:endParaRPr lang="en-US"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1261872"/>
          </a:xfrm>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hasCustomPrompt="1"/>
          </p:nvPr>
        </p:nvSpPr>
        <p:spPr>
          <a:xfrm>
            <a:off x="913795" y="2076450"/>
            <a:ext cx="4856841" cy="3622671"/>
          </a:xfrm>
        </p:spPr>
        <p:txBody>
          <a:bodyPr rtlCol="0" anchor="t">
            <a:normAutofit/>
          </a:bodyPr>
          <a:lstStyle>
            <a:lvl1pPr>
              <a:defRPr/>
            </a:lvl1pPr>
          </a:lstStyle>
          <a:p>
            <a:pPr lvl="0" rtl="0"/>
            <a:r>
              <a:rPr lang="it" dirty="0"/>
              <a:t>Fare clic per modificare gli stili del testo dello schema</a:t>
            </a:r>
          </a:p>
          <a:p>
            <a:pPr lvl="1" rtl="0"/>
            <a:r>
              <a:rPr lang="it" dirty="0"/>
              <a:t>Secondo livello</a:t>
            </a:r>
          </a:p>
          <a:p>
            <a:pPr lvl="2" rtl="0"/>
            <a:r>
              <a:rPr lang="it" dirty="0"/>
              <a:t>Terzo livello</a:t>
            </a:r>
          </a:p>
          <a:p>
            <a:pPr lvl="3" rtl="0"/>
            <a:r>
              <a:rPr lang="it" dirty="0"/>
              <a:t>Quarto livello</a:t>
            </a:r>
          </a:p>
          <a:p>
            <a:pPr lvl="4" rtl="0"/>
            <a:r>
              <a:rPr lang="it" dirty="0"/>
              <a:t>Quinto livello</a:t>
            </a:r>
            <a:endParaRPr lang="en-US" dirty="0"/>
          </a:p>
        </p:txBody>
      </p:sp>
      <p:sp>
        <p:nvSpPr>
          <p:cNvPr id="4" name="Segnaposto contenuto 3"/>
          <p:cNvSpPr>
            <a:spLocks noGrp="1"/>
          </p:cNvSpPr>
          <p:nvPr>
            <p:ph sz="half" idx="2" hasCustomPrompt="1"/>
          </p:nvPr>
        </p:nvSpPr>
        <p:spPr>
          <a:xfrm>
            <a:off x="6410716" y="2076451"/>
            <a:ext cx="4856841" cy="3622672"/>
          </a:xfrm>
        </p:spPr>
        <p:txBody>
          <a:bodyPr rtlCol="0" anchor="t">
            <a:normAutofit/>
          </a:bodyPr>
          <a:lstStyle>
            <a:lvl1pPr>
              <a:defRPr/>
            </a:lvl1pPr>
          </a:lstStyle>
          <a:p>
            <a:pPr lvl="0" rtl="0"/>
            <a:r>
              <a:rPr lang="it" dirty="0"/>
              <a:t>Fare clic per modificare gli stili del testo dello schema</a:t>
            </a:r>
          </a:p>
          <a:p>
            <a:pPr lvl="1" rtl="0"/>
            <a:r>
              <a:rPr lang="it" dirty="0"/>
              <a:t>Secondo livello</a:t>
            </a:r>
          </a:p>
          <a:p>
            <a:pPr lvl="2" rtl="0"/>
            <a:r>
              <a:rPr lang="it" dirty="0"/>
              <a:t>Terzo livello</a:t>
            </a:r>
          </a:p>
          <a:p>
            <a:pPr lvl="3" rtl="0"/>
            <a:r>
              <a:rPr lang="it" dirty="0"/>
              <a:t>Quarto livello</a:t>
            </a:r>
          </a:p>
          <a:p>
            <a:pPr lvl="4" rtl="0"/>
            <a:r>
              <a:rPr lang="it" dirty="0"/>
              <a:t>Quinto livello</a:t>
            </a:r>
            <a:endParaRPr lang="en-US" dirty="0"/>
          </a:p>
        </p:txBody>
      </p:sp>
      <p:sp>
        <p:nvSpPr>
          <p:cNvPr id="5" name="Segnaposto data 4"/>
          <p:cNvSpPr>
            <a:spLocks noGrp="1"/>
          </p:cNvSpPr>
          <p:nvPr>
            <p:ph type="dt" sz="half" idx="10"/>
          </p:nvPr>
        </p:nvSpPr>
        <p:spPr/>
        <p:txBody>
          <a:bodyPr rtlCol="0"/>
          <a:lstStyle/>
          <a:p>
            <a:pPr rtl="0"/>
            <a:fld id="{CD060FBA-58D9-4B88-909A-ED71B90F2BE6}"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Immagin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magin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olo 1"/>
          <p:cNvSpPr>
            <a:spLocks noGrp="1"/>
          </p:cNvSpPr>
          <p:nvPr>
            <p:ph type="title"/>
          </p:nvPr>
        </p:nvSpPr>
        <p:spPr>
          <a:xfrm>
            <a:off x="913795" y="609600"/>
            <a:ext cx="10353762" cy="970450"/>
          </a:xfrm>
        </p:spPr>
        <p:txBody>
          <a:bodyPr rtlCol="0"/>
          <a:lstStyle>
            <a:lvl1pPr>
              <a:defRPr/>
            </a:lvl1pPr>
          </a:lstStyle>
          <a:p>
            <a:pPr rtl="0"/>
            <a:r>
              <a:rPr lang="it-IT"/>
              <a:t>Fare clic per modificare lo stile del titolo dello schema</a:t>
            </a:r>
            <a:endParaRPr lang="en-US" dirty="0"/>
          </a:p>
        </p:txBody>
      </p:sp>
      <p:sp>
        <p:nvSpPr>
          <p:cNvPr id="3" name="Segnaposto testo 2"/>
          <p:cNvSpPr>
            <a:spLocks noGrp="1"/>
          </p:cNvSpPr>
          <p:nvPr>
            <p:ph type="body" idx="1" hasCustomPrompt="1"/>
          </p:nvPr>
        </p:nvSpPr>
        <p:spPr>
          <a:xfrm>
            <a:off x="1046013" y="1855153"/>
            <a:ext cx="4764764" cy="692494"/>
          </a:xfrm>
        </p:spPr>
        <p:txBody>
          <a:bodyPr rtlCol="0" anchor="b">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dirty="0"/>
              <a:t>Fare clic per modificare lo stile del titolo</a:t>
            </a:r>
          </a:p>
        </p:txBody>
      </p:sp>
      <p:sp>
        <p:nvSpPr>
          <p:cNvPr id="4" name="Segnaposto contenuto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hasCustomPrompt="1"/>
          </p:nvPr>
        </p:nvSpPr>
        <p:spPr>
          <a:xfrm>
            <a:off x="6363166" y="1855152"/>
            <a:ext cx="4779582" cy="692495"/>
          </a:xfrm>
        </p:spPr>
        <p:txBody>
          <a:bodyPr rtlCol="0" anchor="b">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dirty="0"/>
              <a:t>Fare clic per modificare lo stile del titolo</a:t>
            </a:r>
          </a:p>
        </p:txBody>
      </p:sp>
      <p:sp>
        <p:nvSpPr>
          <p:cNvPr id="6" name="Segnaposto contenuto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E75317D9-DA2F-433F-A608-B3969E6E11B2}" type="datetime1">
              <a:rPr lang="it-IT" smtClean="0"/>
              <a:t>02/03/2025</a:t>
            </a:fld>
            <a:endParaRPr lang="en-US" dirty="0"/>
          </a:p>
        </p:txBody>
      </p:sp>
      <p:sp>
        <p:nvSpPr>
          <p:cNvPr id="8" name="Segnaposto piè di pagina 7"/>
          <p:cNvSpPr>
            <a:spLocks noGrp="1"/>
          </p:cNvSpPr>
          <p:nvPr>
            <p:ph type="ftr" sz="quarter" idx="11"/>
          </p:nvPr>
        </p:nvSpPr>
        <p:spPr/>
        <p:txBody>
          <a:bodyPr rtlCol="0"/>
          <a:lstStyle/>
          <a:p>
            <a:pPr rtl="0"/>
            <a:endParaRPr lang="en-US"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47160737-93B1-4730-A008-089855D73511}" type="datetime1">
              <a:rPr lang="it-IT" smtClean="0"/>
              <a:t>02/03/2025</a:t>
            </a:fld>
            <a:endParaRPr lang="en-US" dirty="0"/>
          </a:p>
        </p:txBody>
      </p:sp>
      <p:sp>
        <p:nvSpPr>
          <p:cNvPr id="4" name="Segnaposto piè di pagina 3"/>
          <p:cNvSpPr>
            <a:spLocks noGrp="1"/>
          </p:cNvSpPr>
          <p:nvPr>
            <p:ph type="ftr" sz="quarter" idx="11"/>
          </p:nvPr>
        </p:nvSpPr>
        <p:spPr/>
        <p:txBody>
          <a:bodyPr rtlCol="0"/>
          <a:lstStyle/>
          <a:p>
            <a:pPr rtl="0"/>
            <a:endParaRPr lang="en-US"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99A4A988-5E10-4466-B3F1-83EB6ED8CA84}" type="datetime1">
              <a:rPr lang="it-IT" smtClean="0"/>
              <a:t>02/03/2025</a:t>
            </a:fld>
            <a:endParaRPr lang="en-US" dirty="0"/>
          </a:p>
        </p:txBody>
      </p:sp>
      <p:sp>
        <p:nvSpPr>
          <p:cNvPr id="3" name="Segnaposto piè di pagina 2"/>
          <p:cNvSpPr>
            <a:spLocks noGrp="1"/>
          </p:cNvSpPr>
          <p:nvPr>
            <p:ph type="ftr" sz="quarter" idx="11"/>
          </p:nvPr>
        </p:nvSpPr>
        <p:spPr/>
        <p:txBody>
          <a:bodyPr rtlCol="0"/>
          <a:lstStyle/>
          <a:p>
            <a:pPr rtl="0"/>
            <a:endParaRPr lang="en-US"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4855633" y="609600"/>
            <a:ext cx="6411924" cy="5080001"/>
          </a:xfrm>
        </p:spPr>
        <p:txBody>
          <a:bodyPr rtlCol="0">
            <a:normAutofit/>
          </a:body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802C9D3A-D186-4DD5-B095-EE4687316B55}"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Immagin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olo 1"/>
          <p:cNvSpPr>
            <a:spLocks noGrp="1"/>
          </p:cNvSpPr>
          <p:nvPr>
            <p:ph type="title" hasCustomPrompt="1"/>
          </p:nvPr>
        </p:nvSpPr>
        <p:spPr>
          <a:xfrm>
            <a:off x="913795" y="763701"/>
            <a:ext cx="5707899" cy="1675559"/>
          </a:xfrm>
        </p:spPr>
        <p:txBody>
          <a:bodyPr rtlCol="0" anchor="b">
            <a:noAutofit/>
          </a:bodyPr>
          <a:lstStyle>
            <a:lvl1pPr algn="ctr">
              <a:defRPr sz="3200" b="0"/>
            </a:lvl1pPr>
          </a:lstStyle>
          <a:p>
            <a:pPr rtl="0"/>
            <a:r>
              <a:rPr lang="it" dirty="0"/>
              <a:t>Fare clic per modificare lo stile del titolo</a:t>
            </a:r>
            <a:endParaRPr lang="en-US" dirty="0"/>
          </a:p>
        </p:txBody>
      </p:sp>
      <p:sp>
        <p:nvSpPr>
          <p:cNvPr id="3" name="Segnaposto immagine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a:t>Fare clic sull'icona per inserire un'immagine</a:t>
            </a:r>
            <a:endParaRPr lang="en-US" dirty="0"/>
          </a:p>
        </p:txBody>
      </p:sp>
      <p:sp>
        <p:nvSpPr>
          <p:cNvPr id="4" name="Segnaposto testo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D3777154-D342-4DAA-B5E9-8729F4D1866D}" type="datetime1">
              <a:rPr lang="it-IT" smtClean="0"/>
              <a:t>02/03/2025</a:t>
            </a:fld>
            <a:endParaRPr lang="en-US" dirty="0"/>
          </a:p>
        </p:txBody>
      </p:sp>
      <p:sp>
        <p:nvSpPr>
          <p:cNvPr id="6" name="Segnaposto piè di pagina 5"/>
          <p:cNvSpPr>
            <a:spLocks noGrp="1"/>
          </p:cNvSpPr>
          <p:nvPr>
            <p:ph type="ftr" sz="quarter" idx="11"/>
          </p:nvPr>
        </p:nvSpPr>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E0EADAC7-CCC6-4795-8836-786BF18FA6AD}" type="datetime1">
              <a:rPr lang="it-IT" smtClean="0"/>
              <a:t>02/03/2025</a:t>
            </a:fld>
            <a:endParaRPr lang="en-US" dirty="0"/>
          </a:p>
        </p:txBody>
      </p:sp>
      <p:sp>
        <p:nvSpPr>
          <p:cNvPr id="5" name="Segnaposto piè di pagina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US" dirty="0"/>
          </a:p>
        </p:txBody>
      </p:sp>
      <p:sp>
        <p:nvSpPr>
          <p:cNvPr id="6" name="Segnaposto numero diapositiva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blioragazzi.wordpress.com/2010/11/20/i-nativi-digitali-in-italia/" TargetMode="External"/><Relationship Id="rId7" Type="http://schemas.openxmlformats.org/officeDocument/2006/relationships/hyperlink" Target="https://creativecommons.org/licenses/by-nd/3.0/"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www.sienanews.it/cultura/eventi/bambini-nativi-digitali-quali-rischi-se-ne-discute-allarea-verde-di-camollia/" TargetMode="External"/><Relationship Id="rId5" Type="http://schemas.openxmlformats.org/officeDocument/2006/relationships/image" Target="../media/image13.jpeg"/><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etiteprof79.eu/en/immersive-language-learning/"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chaos-lasfinge.blogspot.com/2013/12/la-tempesta.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hyperlink" Target="https://www.abruzzo24ore.tv/news/Maltrattamenti-a-scuola-casi-triplicati-nell-ultimo-quinquennio/190413.htm" TargetMode="External"/><Relationship Id="rId3" Type="http://schemas.openxmlformats.org/officeDocument/2006/relationships/image" Target="../media/image18.jpg"/><Relationship Id="rId7" Type="http://schemas.openxmlformats.org/officeDocument/2006/relationships/image" Target="../media/image20.jpg"/><Relationship Id="rId12"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hyperlink" Target="https://creativecommons.org/licenses/by-nc-nd/3.0/" TargetMode="External"/><Relationship Id="rId5" Type="http://schemas.openxmlformats.org/officeDocument/2006/relationships/hyperlink" Target="https://creativecommons.org/licenses/by-nc-sa/3.0/" TargetMode="External"/><Relationship Id="rId10" Type="http://schemas.openxmlformats.org/officeDocument/2006/relationships/hyperlink" Target="https://www.scuola-materna.net/novita/gioco-e-movimento-scuola-dellinfanzia" TargetMode="External"/><Relationship Id="rId4" Type="http://schemas.openxmlformats.org/officeDocument/2006/relationships/hyperlink" Target="https://www.scuoledimediglia.edu.it/scuola-dellinfanzia/plesso-bettolino/" TargetMode="External"/><Relationship Id="rId9"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usaghumphreys/789160994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png"/><Relationship Id="rId7" Type="http://schemas.openxmlformats.org/officeDocument/2006/relationships/hyperlink" Target="http://welfareinazione.fondazionecariplo.it/it/article/2019/06/04/conciliazione-lavoro-famiglia-in-alta-valtellina-nascono-lo-school-bab/19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creativecommons.org/licenses/by-nc-sa/3.0/" TargetMode="External"/><Relationship Id="rId4" Type="http://schemas.openxmlformats.org/officeDocument/2006/relationships/hyperlink" Target="http://lnx.liceogalilei.org/incontri-per-la-condivisione-del-patto-di-corresponsabilita-educativa-scuola-e-famiglia-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9.jpg"/><Relationship Id="rId7" Type="http://schemas.openxmlformats.org/officeDocument/2006/relationships/hyperlink" Target="http://biancosulnero.blogspot.com/2017/10/bes-e-consigli-di-classe-limportanza-di.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hyperlink" Target="https://creativecommons.org/licenses/by-nc-sa/3.0/" TargetMode="External"/><Relationship Id="rId4" Type="http://schemas.openxmlformats.org/officeDocument/2006/relationships/hyperlink" Target="https://www.istitutosangiovannibosco.net/docenti-del-cennini-e-del-san-giovanni-bosco-in-visita-al-santacharala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ciaomaestra.com/2011/09/settembre-proposte-didattiche-per-l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Immagine 4" descr="Immagine con tazza, caffè, cibo, bevanda&#10;&#10;Descrizione generata automaticamente">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olo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rtlCol="0">
            <a:normAutofit/>
          </a:bodyPr>
          <a:lstStyle/>
          <a:p>
            <a:pPr rtl="0"/>
            <a:r>
              <a:rPr lang="it" sz="7200" dirty="0"/>
              <a:t>Formazione docenti a.s.2025/26</a:t>
            </a:r>
          </a:p>
        </p:txBody>
      </p:sp>
      <p:sp>
        <p:nvSpPr>
          <p:cNvPr id="3" name="Sottotitolo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rtlCol="0">
            <a:normAutofit/>
          </a:bodyPr>
          <a:lstStyle/>
          <a:p>
            <a:pPr rtl="0"/>
            <a:r>
              <a:rPr lang="it" sz="2800" dirty="0"/>
              <a:t>Dott.ssa Rossella Bonistalli</a:t>
            </a:r>
          </a:p>
          <a:p>
            <a:pPr rtl="0"/>
            <a:r>
              <a:rPr lang="it" sz="2800" dirty="0"/>
              <a:t>mimma9374@gmail.com</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2" descr="Immagine che contiene testo, interni, portatile&#10;&#10;Descrizione generata automaticamente">
            <a:extLst>
              <a:ext uri="{FF2B5EF4-FFF2-40B4-BE49-F238E27FC236}">
                <a16:creationId xmlns:a16="http://schemas.microsoft.com/office/drawing/2014/main" id="{530A84C1-A37A-9F52-A52E-E8A1BFF17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538413"/>
            <a:ext cx="47625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asellaDiTesto 3">
            <a:extLst>
              <a:ext uri="{FF2B5EF4-FFF2-40B4-BE49-F238E27FC236}">
                <a16:creationId xmlns:a16="http://schemas.microsoft.com/office/drawing/2014/main" id="{D8588823-2740-D667-F67E-139A0CFCF1F5}"/>
              </a:ext>
            </a:extLst>
          </p:cNvPr>
          <p:cNvSpPr txBox="1">
            <a:spLocks noChangeArrowheads="1"/>
          </p:cNvSpPr>
          <p:nvPr/>
        </p:nvSpPr>
        <p:spPr bwMode="auto">
          <a:xfrm>
            <a:off x="3714750" y="4319588"/>
            <a:ext cx="47625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it-IT" altLang="it-IT" sz="900">
                <a:hlinkClick r:id="rId3" tooltip="https://biblioragazzi.wordpress.com/2010/11/20/i-nativi-digitali-in-italia/"/>
              </a:rPr>
              <a:t>Questa foto</a:t>
            </a:r>
            <a:r>
              <a:rPr lang="it-IT" altLang="it-IT" sz="900"/>
              <a:t> di Autore sconosciuto è concesso in licenza da </a:t>
            </a:r>
            <a:r>
              <a:rPr lang="it-IT" altLang="it-IT" sz="900">
                <a:hlinkClick r:id="rId4" tooltip="https://creativecommons.org/licenses/by/3.0/"/>
              </a:rPr>
              <a:t>CC BY</a:t>
            </a:r>
            <a:endParaRPr lang="it-IT" altLang="it-IT" sz="900"/>
          </a:p>
        </p:txBody>
      </p:sp>
      <p:pic>
        <p:nvPicPr>
          <p:cNvPr id="10244" name="Immagine 5" descr="Immagine che contiene persona, esterni&#10;&#10;Descrizione generata automaticamente">
            <a:extLst>
              <a:ext uri="{FF2B5EF4-FFF2-40B4-BE49-F238E27FC236}">
                <a16:creationId xmlns:a16="http://schemas.microsoft.com/office/drawing/2014/main" id="{B52123CF-B467-F797-0C8F-50C669149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488" y="2305050"/>
            <a:ext cx="5626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asellaDiTesto 6">
            <a:extLst>
              <a:ext uri="{FF2B5EF4-FFF2-40B4-BE49-F238E27FC236}">
                <a16:creationId xmlns:a16="http://schemas.microsoft.com/office/drawing/2014/main" id="{F5FA2682-FEA4-D29C-2CFA-89CC708838B7}"/>
              </a:ext>
            </a:extLst>
          </p:cNvPr>
          <p:cNvSpPr txBox="1">
            <a:spLocks noChangeArrowheads="1"/>
          </p:cNvSpPr>
          <p:nvPr/>
        </p:nvSpPr>
        <p:spPr bwMode="auto">
          <a:xfrm>
            <a:off x="3981450" y="4852988"/>
            <a:ext cx="4529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it-IT" altLang="it-IT" sz="900">
                <a:hlinkClick r:id="rId6" tooltip="https://www.sienanews.it/cultura/eventi/bambini-nativi-digitali-quali-rischi-se-ne-discute-allarea-verde-di-camollia/"/>
              </a:rPr>
              <a:t>Questa foto</a:t>
            </a:r>
            <a:r>
              <a:rPr lang="it-IT" altLang="it-IT" sz="900"/>
              <a:t> di Autore sconosciuto è concesso in licenza da </a:t>
            </a:r>
            <a:r>
              <a:rPr lang="it-IT" altLang="it-IT" sz="900">
                <a:hlinkClick r:id="rId7" tooltip="https://creativecommons.org/licenses/by-nd/3.0/"/>
              </a:rPr>
              <a:t>CC BY-ND</a:t>
            </a:r>
            <a:endParaRPr lang="it-IT" altLang="it-IT"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2">
            <a:extLst>
              <a:ext uri="{FF2B5EF4-FFF2-40B4-BE49-F238E27FC236}">
                <a16:creationId xmlns:a16="http://schemas.microsoft.com/office/drawing/2014/main" id="{626C5FCE-22A1-EBE4-C105-F927E206B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670050"/>
            <a:ext cx="65024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asellaDiTesto 3">
            <a:extLst>
              <a:ext uri="{FF2B5EF4-FFF2-40B4-BE49-F238E27FC236}">
                <a16:creationId xmlns:a16="http://schemas.microsoft.com/office/drawing/2014/main" id="{9B3FC6C1-731F-A6B2-470E-3297E85CB9EB}"/>
              </a:ext>
            </a:extLst>
          </p:cNvPr>
          <p:cNvSpPr txBox="1">
            <a:spLocks noChangeArrowheads="1"/>
          </p:cNvSpPr>
          <p:nvPr/>
        </p:nvSpPr>
        <p:spPr bwMode="auto">
          <a:xfrm>
            <a:off x="2844800" y="5187950"/>
            <a:ext cx="650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it-IT" altLang="it-IT" sz="900">
                <a:hlinkClick r:id="rId3" tooltip="https://www.petiteprof79.eu/en/immersive-language-learning/"/>
              </a:rPr>
              <a:t>Questa foto</a:t>
            </a:r>
            <a:r>
              <a:rPr lang="it-IT" altLang="it-IT" sz="900"/>
              <a:t> di Autore sconosciuto è concesso in licenza da </a:t>
            </a:r>
            <a:r>
              <a:rPr lang="it-IT" altLang="it-IT" sz="900">
                <a:hlinkClick r:id="rId4" tooltip="https://creativecommons.org/licenses/by-nc-sa/3.0/"/>
              </a:rPr>
              <a:t>CC BY-SA-NC</a:t>
            </a:r>
            <a:endParaRPr lang="it-IT" altLang="it-IT"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927D294D-004D-3CF7-B8B0-2D1FA88272BA}"/>
              </a:ext>
            </a:extLst>
          </p:cNvPr>
          <p:cNvSpPr txBox="1">
            <a:spLocks noGrp="1" noChangeArrowheads="1"/>
          </p:cNvSpPr>
          <p:nvPr>
            <p:ph type="title"/>
          </p:nvPr>
        </p:nvSpPr>
        <p:spPr/>
        <p:txBody>
          <a:bodyPr/>
          <a:lstStyle/>
          <a:p>
            <a:pPr eaLnBrk="1" hangingPunct="1"/>
            <a:r>
              <a:rPr altLang="it-IT">
                <a:latin typeface="Calibri Light" panose="020F0302020204030204" pitchFamily="34" charset="0"/>
              </a:rPr>
              <a:t>La classe</a:t>
            </a:r>
          </a:p>
        </p:txBody>
      </p:sp>
      <p:sp>
        <p:nvSpPr>
          <p:cNvPr id="13315" name="Segnaposto contenuto 2">
            <a:extLst>
              <a:ext uri="{FF2B5EF4-FFF2-40B4-BE49-F238E27FC236}">
                <a16:creationId xmlns:a16="http://schemas.microsoft.com/office/drawing/2014/main" id="{58287D99-5119-AD55-991E-41CE6BDDBA36}"/>
              </a:ext>
            </a:extLst>
          </p:cNvPr>
          <p:cNvSpPr txBox="1">
            <a:spLocks noGrp="1" noChangeArrowheads="1"/>
          </p:cNvSpPr>
          <p:nvPr>
            <p:ph idx="1"/>
          </p:nvPr>
        </p:nvSpPr>
        <p:spPr/>
        <p:txBody>
          <a:bodyPr/>
          <a:lstStyle/>
          <a:p>
            <a:pPr algn="just" eaLnBrk="1" hangingPunct="1"/>
            <a:r>
              <a:rPr altLang="it-IT">
                <a:latin typeface="Calibri" panose="020F0502020204030204" pitchFamily="34" charset="0"/>
              </a:rPr>
              <a:t>la classe presenta una storia unica e singolare E’ un sistema aperto con caratteristiche sue proprie non riconducibili a quelle dei suoi membri presi isolatamente Ha regole esplicite e implicite valide solo al proprio interno e cresce nutrendosi delle interazioni e relazioni tra i suoi membri. La classe è un gruppo, luogo di interrelazioni La classe è una totalità dinamica La classe è qualcosa di diverso dalla somma delle singole parti che la compongono.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894;p38">
            <a:extLst>
              <a:ext uri="{FF2B5EF4-FFF2-40B4-BE49-F238E27FC236}">
                <a16:creationId xmlns:a16="http://schemas.microsoft.com/office/drawing/2014/main" id="{69C36477-2E1C-D66E-FBDF-FF99482DD193}"/>
              </a:ext>
            </a:extLst>
          </p:cNvPr>
          <p:cNvSpPr txBox="1">
            <a:spLocks noGrp="1" noChangeArrowheads="1"/>
          </p:cNvSpPr>
          <p:nvPr>
            <p:ph type="title"/>
          </p:nvPr>
        </p:nvSpPr>
        <p:spPr>
          <a:xfrm>
            <a:off x="12819063" y="2349500"/>
            <a:ext cx="633412" cy="2457450"/>
          </a:xfrm>
        </p:spPr>
        <p:txBody>
          <a:bodyPr lIns="228600" tIns="228600" rIns="228600" bIns="228600" anchorCtr="1"/>
          <a:lstStyle/>
          <a:p>
            <a:pPr eaLnBrk="1" hangingPunct="1"/>
            <a:endParaRPr altLang="it-IT">
              <a:latin typeface="Calibri Light" panose="020F0302020204030204" pitchFamily="34" charset="0"/>
            </a:endParaRPr>
          </a:p>
        </p:txBody>
      </p:sp>
      <p:sp>
        <p:nvSpPr>
          <p:cNvPr id="14339" name="Google Shape;895;p38">
            <a:extLst>
              <a:ext uri="{FF2B5EF4-FFF2-40B4-BE49-F238E27FC236}">
                <a16:creationId xmlns:a16="http://schemas.microsoft.com/office/drawing/2014/main" id="{A08473B0-09B8-DB5E-A76C-28F3D0AFA3FC}"/>
              </a:ext>
            </a:extLst>
          </p:cNvPr>
          <p:cNvSpPr txBox="1">
            <a:spLocks noGrp="1" noChangeArrowheads="1"/>
          </p:cNvSpPr>
          <p:nvPr>
            <p:ph idx="1"/>
          </p:nvPr>
        </p:nvSpPr>
        <p:spPr>
          <a:xfrm>
            <a:off x="3678238" y="803275"/>
            <a:ext cx="7721600" cy="5248275"/>
          </a:xfrm>
        </p:spPr>
        <p:txBody>
          <a:bodyPr lIns="91421" tIns="45701" rIns="91421" bIns="45701" anchor="ctr"/>
          <a:lstStyle/>
          <a:p>
            <a:pPr algn="just" eaLnBrk="1" hangingPunct="1">
              <a:lnSpc>
                <a:spcPct val="120000"/>
              </a:lnSpc>
              <a:spcBef>
                <a:spcPct val="0"/>
              </a:spcBef>
              <a:buSzPts val="2200"/>
              <a:buFont typeface="Arial" panose="020B0604020202020204" pitchFamily="34" charset="0"/>
              <a:buChar char="▪"/>
            </a:pPr>
            <a:r>
              <a:rPr altLang="it-IT" sz="2000">
                <a:latin typeface="Century Gothic" panose="020B0502020202020204" pitchFamily="34" charset="0"/>
              </a:rPr>
              <a:t>Classi tempesta </a:t>
            </a:r>
            <a:endParaRPr altLang="it-IT">
              <a:latin typeface="Calibri" panose="020F0502020204030204" pitchFamily="34" charset="0"/>
            </a:endParaRPr>
          </a:p>
        </p:txBody>
      </p:sp>
      <p:pic>
        <p:nvPicPr>
          <p:cNvPr id="14340" name="Google Shape;896;p38" descr="Immagine che contiene esterni, onda, natura, nuvole&#10;&#10;Descrizione generata automaticamente">
            <a:extLst>
              <a:ext uri="{FF2B5EF4-FFF2-40B4-BE49-F238E27FC236}">
                <a16:creationId xmlns:a16="http://schemas.microsoft.com/office/drawing/2014/main" id="{F6AEBF09-3644-69FD-EE22-57F101579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499" y="1297809"/>
            <a:ext cx="4272813" cy="36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Google Shape;897;p38">
            <a:extLst>
              <a:ext uri="{FF2B5EF4-FFF2-40B4-BE49-F238E27FC236}">
                <a16:creationId xmlns:a16="http://schemas.microsoft.com/office/drawing/2014/main" id="{740E85B0-8B8F-B135-4018-A85076B81F74}"/>
              </a:ext>
            </a:extLst>
          </p:cNvPr>
          <p:cNvSpPr txBox="1">
            <a:spLocks noChangeArrowheads="1"/>
          </p:cNvSpPr>
          <p:nvPr/>
        </p:nvSpPr>
        <p:spPr bwMode="auto">
          <a:xfrm>
            <a:off x="15330488" y="2943225"/>
            <a:ext cx="274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80000"/>
              </a:lnSpc>
              <a:spcBef>
                <a:spcPct val="0"/>
              </a:spcBef>
              <a:buSzTx/>
              <a:buFontTx/>
              <a:buNone/>
            </a:pPr>
            <a:r>
              <a:rPr lang="it-IT" altLang="it-IT" sz="400" u="sng">
                <a:latin typeface="Rockwell" panose="02060603020205020403" pitchFamily="18" charset="0"/>
                <a:ea typeface="Rockwell" panose="02060603020205020403" pitchFamily="18" charset="0"/>
                <a:cs typeface="Rockwell" panose="02060603020205020403" pitchFamily="18" charset="0"/>
                <a:hlinkClick r:id="rId4"/>
              </a:rPr>
              <a:t>Questa foto</a:t>
            </a:r>
            <a:r>
              <a:rPr lang="it-IT" altLang="it-IT" sz="400">
                <a:latin typeface="Rockwell" panose="02060603020205020403" pitchFamily="18" charset="0"/>
                <a:ea typeface="Rockwell" panose="02060603020205020403" pitchFamily="18" charset="0"/>
                <a:cs typeface="Rockwell" panose="02060603020205020403" pitchFamily="18" charset="0"/>
              </a:rPr>
              <a:t> di Autore sconosciuto è concessa in licenza secondo </a:t>
            </a:r>
            <a:r>
              <a:rPr lang="it-IT" altLang="it-IT" sz="400" u="sng">
                <a:latin typeface="Rockwell" panose="02060603020205020403" pitchFamily="18" charset="0"/>
                <a:ea typeface="Rockwell" panose="02060603020205020403" pitchFamily="18" charset="0"/>
                <a:cs typeface="Rockwell" panose="02060603020205020403" pitchFamily="18" charset="0"/>
                <a:hlinkClick r:id="rId5"/>
              </a:rPr>
              <a:t>CC BY-NC-ND</a:t>
            </a:r>
            <a:r>
              <a:rPr lang="it-IT" altLang="it-IT" sz="400">
                <a:latin typeface="Rockwell" panose="02060603020205020403" pitchFamily="18" charset="0"/>
                <a:ea typeface="Rockwell" panose="02060603020205020403" pitchFamily="18" charset="0"/>
                <a:cs typeface="Rockwell" panose="02060603020205020403" pitchFamily="18" charset="0"/>
              </a:rPr>
              <a:t>.</a:t>
            </a:r>
            <a:endParaRPr lang="it-IT" altLang="it-IT" sz="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902;p39">
            <a:extLst>
              <a:ext uri="{FF2B5EF4-FFF2-40B4-BE49-F238E27FC236}">
                <a16:creationId xmlns:a16="http://schemas.microsoft.com/office/drawing/2014/main" id="{E718E040-798E-0533-FD31-3A0725EB96DF}"/>
              </a:ext>
            </a:extLst>
          </p:cNvPr>
          <p:cNvSpPr txBox="1">
            <a:spLocks noGrp="1" noChangeArrowheads="1"/>
          </p:cNvSpPr>
          <p:nvPr>
            <p:ph type="title"/>
          </p:nvPr>
        </p:nvSpPr>
        <p:spPr>
          <a:xfrm>
            <a:off x="13101638" y="2349500"/>
            <a:ext cx="2235200" cy="2457450"/>
          </a:xfrm>
        </p:spPr>
        <p:txBody>
          <a:bodyPr lIns="228600" tIns="228600" rIns="228600" bIns="228600" anchorCtr="1"/>
          <a:lstStyle/>
          <a:p>
            <a:pPr eaLnBrk="1" hangingPunct="1"/>
            <a:endParaRPr altLang="it-IT">
              <a:latin typeface="Calibri Light" panose="020F0302020204030204" pitchFamily="34" charset="0"/>
            </a:endParaRPr>
          </a:p>
        </p:txBody>
      </p:sp>
      <p:pic>
        <p:nvPicPr>
          <p:cNvPr id="16387" name="Google Shape;903;p39" descr="Immagini Belle : albero, foresta, nebbia, luce del sole ...">
            <a:extLst>
              <a:ext uri="{FF2B5EF4-FFF2-40B4-BE49-F238E27FC236}">
                <a16:creationId xmlns:a16="http://schemas.microsoft.com/office/drawing/2014/main" id="{6031504E-6316-6578-3EF4-CE252B99F5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2873" y="638175"/>
            <a:ext cx="7428490" cy="4965371"/>
          </a:xfrm>
        </p:spPr>
      </p:pic>
      <p:sp>
        <p:nvSpPr>
          <p:cNvPr id="16388" name="Google Shape;904;p39">
            <a:extLst>
              <a:ext uri="{FF2B5EF4-FFF2-40B4-BE49-F238E27FC236}">
                <a16:creationId xmlns:a16="http://schemas.microsoft.com/office/drawing/2014/main" id="{BE766603-9850-5CC0-E43D-920195EE2E5A}"/>
              </a:ext>
            </a:extLst>
          </p:cNvPr>
          <p:cNvSpPr txBox="1">
            <a:spLocks noChangeArrowheads="1"/>
          </p:cNvSpPr>
          <p:nvPr/>
        </p:nvSpPr>
        <p:spPr bwMode="auto">
          <a:xfrm rot="10799991">
            <a:off x="14314488" y="2943225"/>
            <a:ext cx="6810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it-IT" altLang="it-IT" sz="1800">
                <a:latin typeface="Rockwell" panose="02060603020205020403" pitchFamily="18" charset="0"/>
                <a:ea typeface="Rockwell" panose="02060603020205020403" pitchFamily="18" charset="0"/>
                <a:cs typeface="Rockwell" panose="02060603020205020403" pitchFamily="18" charset="0"/>
              </a:rPr>
              <a:t>Fare clic per inserire testo</a:t>
            </a:r>
            <a:endParaRPr lang="it-IT" altLang="it-IT" sz="1800"/>
          </a:p>
        </p:txBody>
      </p:sp>
      <p:sp>
        <p:nvSpPr>
          <p:cNvPr id="16389" name="Google Shape;905;p39">
            <a:extLst>
              <a:ext uri="{FF2B5EF4-FFF2-40B4-BE49-F238E27FC236}">
                <a16:creationId xmlns:a16="http://schemas.microsoft.com/office/drawing/2014/main" id="{7F34BC0A-A8B7-9742-0D37-1DC15D8B4414}"/>
              </a:ext>
            </a:extLst>
          </p:cNvPr>
          <p:cNvSpPr txBox="1">
            <a:spLocks noChangeArrowheads="1"/>
          </p:cNvSpPr>
          <p:nvPr/>
        </p:nvSpPr>
        <p:spPr bwMode="auto">
          <a:xfrm>
            <a:off x="4867275" y="41275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it-IT" altLang="it-IT" sz="1800">
                <a:latin typeface="Rockwell" panose="02060603020205020403" pitchFamily="18" charset="0"/>
                <a:ea typeface="Rockwell" panose="02060603020205020403" pitchFamily="18" charset="0"/>
                <a:cs typeface="Rockwell" panose="02060603020205020403" pitchFamily="18" charset="0"/>
              </a:rPr>
              <a:t>Classi nebbia</a:t>
            </a:r>
            <a:endParaRPr lang="it-IT" altLang="it-IT"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9D774D-6632-E781-16D2-6143DAC9204B}"/>
              </a:ext>
            </a:extLst>
          </p:cNvPr>
          <p:cNvSpPr txBox="1">
            <a:spLocks noGrp="1" noChangeArrowheads="1"/>
          </p:cNvSpPr>
          <p:nvPr>
            <p:ph type="title" idx="4294967295"/>
          </p:nvPr>
        </p:nvSpPr>
        <p:spPr>
          <a:xfrm>
            <a:off x="13236575" y="152400"/>
            <a:ext cx="504825" cy="1600200"/>
          </a:xfrm>
        </p:spPr>
        <p:txBody>
          <a:bodyPr anchor="b"/>
          <a:lstStyle/>
          <a:p>
            <a:pPr eaLnBrk="1" hangingPunct="1"/>
            <a:endParaRPr altLang="it-IT">
              <a:latin typeface="Calibri Light" panose="020F0302020204030204" pitchFamily="34" charset="0"/>
            </a:endParaRPr>
          </a:p>
        </p:txBody>
      </p:sp>
      <p:sp>
        <p:nvSpPr>
          <p:cNvPr id="18435" name="Rectangle 3">
            <a:extLst>
              <a:ext uri="{FF2B5EF4-FFF2-40B4-BE49-F238E27FC236}">
                <a16:creationId xmlns:a16="http://schemas.microsoft.com/office/drawing/2014/main" id="{1BE3840A-C115-80B0-352C-49D0EB473D0F}"/>
              </a:ext>
            </a:extLst>
          </p:cNvPr>
          <p:cNvSpPr txBox="1">
            <a:spLocks noGrp="1" noChangeArrowheads="1"/>
          </p:cNvSpPr>
          <p:nvPr>
            <p:ph type="body" idx="4294967295"/>
          </p:nvPr>
        </p:nvSpPr>
        <p:spPr>
          <a:xfrm>
            <a:off x="-384175" y="0"/>
            <a:ext cx="10290175" cy="6669088"/>
          </a:xfrm>
        </p:spPr>
        <p:txBody>
          <a:bodyPr/>
          <a:lstStyle/>
          <a:p>
            <a:pPr eaLnBrk="1" hangingPunct="1"/>
            <a:endParaRPr altLang="it-IT">
              <a:latin typeface="Calibri" panose="020F0502020204030204" pitchFamily="34" charset="0"/>
            </a:endParaRPr>
          </a:p>
        </p:txBody>
      </p:sp>
      <p:pic>
        <p:nvPicPr>
          <p:cNvPr id="18436" name="Picture 4">
            <a:extLst>
              <a:ext uri="{FF2B5EF4-FFF2-40B4-BE49-F238E27FC236}">
                <a16:creationId xmlns:a16="http://schemas.microsoft.com/office/drawing/2014/main" id="{D773824F-F6A2-AE55-37A3-FEF7E44E5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19150"/>
            <a:ext cx="137160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2">
            <a:extLst>
              <a:ext uri="{FF2B5EF4-FFF2-40B4-BE49-F238E27FC236}">
                <a16:creationId xmlns:a16="http://schemas.microsoft.com/office/drawing/2014/main" id="{86556381-7EBE-B680-3A68-D1621407327D}"/>
              </a:ext>
            </a:extLst>
          </p:cNvPr>
          <p:cNvSpPr txBox="1">
            <a:spLocks noChangeArrowheads="1"/>
          </p:cNvSpPr>
          <p:nvPr/>
        </p:nvSpPr>
        <p:spPr bwMode="auto">
          <a:xfrm>
            <a:off x="1392238" y="1087438"/>
            <a:ext cx="84804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a:lnSpc>
                <a:spcPct val="100000"/>
              </a:lnSpc>
              <a:spcBef>
                <a:spcPct val="0"/>
              </a:spcBef>
              <a:buSzTx/>
              <a:buFontTx/>
              <a:buNone/>
            </a:pPr>
            <a:r>
              <a:rPr lang="it-IT" altLang="it-IT">
                <a:solidFill>
                  <a:schemeClr val="tx1"/>
                </a:solidFill>
                <a:latin typeface="New time roman"/>
              </a:rPr>
              <a:t>Pur nella sua eterogeneità possiamo trovare nella classe elementi comuni, tra i quali emerge la percezione di una diffusa condizione di disagio che è trasversale ai vari attori protagonisti della scena scolastica: alunni, insegnanti, dirigenti, famiglia.</a:t>
            </a:r>
          </a:p>
          <a:p>
            <a:pPr>
              <a:lnSpc>
                <a:spcPct val="100000"/>
              </a:lnSpc>
              <a:spcBef>
                <a:spcPct val="0"/>
              </a:spcBef>
              <a:buSzTx/>
              <a:buFontTx/>
              <a:buNone/>
            </a:pPr>
            <a:endParaRPr lang="it-IT" altLang="it-IT">
              <a:solidFill>
                <a:schemeClr val="tx1"/>
              </a:solidFill>
              <a:latin typeface="New time roman"/>
            </a:endParaRPr>
          </a:p>
          <a:p>
            <a:pPr algn="just">
              <a:lnSpc>
                <a:spcPct val="100000"/>
              </a:lnSpc>
              <a:spcBef>
                <a:spcPct val="0"/>
              </a:spcBef>
              <a:buSzTx/>
              <a:buFontTx/>
              <a:buNone/>
            </a:pPr>
            <a:r>
              <a:rPr lang="it-IT" altLang="it-IT">
                <a:solidFill>
                  <a:schemeClr val="tx1"/>
                </a:solidFill>
                <a:latin typeface="New time roman"/>
              </a:rPr>
              <a:t>Ancora molto alto il numero di coloro che non completano il percorso scolastico e molto alto il numero dei NEET.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3200"/>
              <a:buFont typeface="Gill Sans"/>
              <a:buNone/>
            </a:pPr>
            <a:r>
              <a:rPr lang="it-IT"/>
              <a:t>L’IMPORTANZA DELLO SPAZIO NELLA GESTIONE DELLE RELAZIONI</a:t>
            </a:r>
            <a:endParaRPr/>
          </a:p>
        </p:txBody>
      </p:sp>
      <p:sp>
        <p:nvSpPr>
          <p:cNvPr id="209" name="Google Shape;209;p27"/>
          <p:cNvSpPr txBox="1">
            <a:spLocks noGrp="1"/>
          </p:cNvSpPr>
          <p:nvPr>
            <p:ph type="body" idx="1"/>
          </p:nvPr>
        </p:nvSpPr>
        <p:spPr>
          <a:xfrm>
            <a:off x="1451579" y="2099239"/>
            <a:ext cx="9603275" cy="34506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endParaRPr/>
          </a:p>
          <a:p>
            <a:pPr marL="228600" lvl="0" indent="-101600" algn="l" rtl="0">
              <a:lnSpc>
                <a:spcPct val="120000"/>
              </a:lnSpc>
              <a:spcBef>
                <a:spcPts val="1000"/>
              </a:spcBef>
              <a:spcAft>
                <a:spcPts val="0"/>
              </a:spcAft>
              <a:buSzPts val="2000"/>
              <a:buNone/>
            </a:pPr>
            <a:endParaRPr/>
          </a:p>
        </p:txBody>
      </p:sp>
      <p:sp>
        <p:nvSpPr>
          <p:cNvPr id="210" name="Google Shape;210;p27"/>
          <p:cNvSpPr txBox="1"/>
          <p:nvPr/>
        </p:nvSpPr>
        <p:spPr>
          <a:xfrm>
            <a:off x="14807852" y="2949880"/>
            <a:ext cx="105218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Gill Sans"/>
                <a:ea typeface="Gill Sans"/>
                <a:cs typeface="Gill Sans"/>
                <a:sym typeface="Gill Sans"/>
              </a:rPr>
              <a:t>L’importanza dello spazio nella gestione delle relazioni</a:t>
            </a:r>
            <a:endParaRPr/>
          </a:p>
        </p:txBody>
      </p:sp>
      <p:pic>
        <p:nvPicPr>
          <p:cNvPr id="211" name="Google Shape;211;p27" descr="Immagine che contiene testo, pavimento, interni, stanza&#10;&#10;Descrizione generata automaticamente"/>
          <p:cNvPicPr preferRelativeResize="0"/>
          <p:nvPr/>
        </p:nvPicPr>
        <p:blipFill rotWithShape="1">
          <a:blip r:embed="rId3">
            <a:alphaModFix/>
          </a:blip>
          <a:srcRect/>
          <a:stretch/>
        </p:blipFill>
        <p:spPr>
          <a:xfrm flipH="1">
            <a:off x="15630393" y="2201111"/>
            <a:ext cx="972857" cy="3457862"/>
          </a:xfrm>
          <a:prstGeom prst="rect">
            <a:avLst/>
          </a:prstGeom>
          <a:noFill/>
          <a:ln>
            <a:noFill/>
          </a:ln>
        </p:spPr>
      </p:pic>
      <p:sp>
        <p:nvSpPr>
          <p:cNvPr id="212" name="Google Shape;212;p27"/>
          <p:cNvSpPr txBox="1"/>
          <p:nvPr/>
        </p:nvSpPr>
        <p:spPr>
          <a:xfrm>
            <a:off x="14265058" y="2391102"/>
            <a:ext cx="2743200" cy="129870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4"/>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5"/>
              </a:rPr>
              <a:t>CC BY-SA-NC</a:t>
            </a:r>
            <a:r>
              <a:rPr lang="it-IT" sz="1800">
                <a:solidFill>
                  <a:schemeClr val="dk1"/>
                </a:solidFill>
                <a:latin typeface="Gill Sans"/>
                <a:ea typeface="Gill Sans"/>
                <a:cs typeface="Gill Sans"/>
                <a:sym typeface="Gill Sans"/>
              </a:rPr>
              <a:t>.</a:t>
            </a:r>
            <a:endParaRPr/>
          </a:p>
        </p:txBody>
      </p:sp>
      <p:pic>
        <p:nvPicPr>
          <p:cNvPr id="213" name="Google Shape;213;p27" descr="Immagine che contiene testo&#10;&#10;Descrizione generata automaticamente"/>
          <p:cNvPicPr preferRelativeResize="0"/>
          <p:nvPr/>
        </p:nvPicPr>
        <p:blipFill rotWithShape="1">
          <a:blip r:embed="rId6">
            <a:alphaModFix/>
          </a:blip>
          <a:srcRect/>
          <a:stretch/>
        </p:blipFill>
        <p:spPr>
          <a:xfrm>
            <a:off x="15951844" y="2652827"/>
            <a:ext cx="1508568" cy="2073205"/>
          </a:xfrm>
          <a:prstGeom prst="rect">
            <a:avLst/>
          </a:prstGeom>
          <a:noFill/>
          <a:ln>
            <a:noFill/>
          </a:ln>
        </p:spPr>
      </p:pic>
      <p:pic>
        <p:nvPicPr>
          <p:cNvPr id="214" name="Google Shape;214;p27" descr="Immagine che contiene testo&#10;&#10;Descrizione generata automaticamente"/>
          <p:cNvPicPr preferRelativeResize="0"/>
          <p:nvPr/>
        </p:nvPicPr>
        <p:blipFill rotWithShape="1">
          <a:blip r:embed="rId7">
            <a:alphaModFix/>
          </a:blip>
          <a:srcRect/>
          <a:stretch/>
        </p:blipFill>
        <p:spPr>
          <a:xfrm>
            <a:off x="15173195" y="771149"/>
            <a:ext cx="2743200" cy="3770825"/>
          </a:xfrm>
          <a:prstGeom prst="rect">
            <a:avLst/>
          </a:prstGeom>
          <a:noFill/>
          <a:ln>
            <a:noFill/>
          </a:ln>
        </p:spPr>
      </p:pic>
      <p:pic>
        <p:nvPicPr>
          <p:cNvPr id="215" name="Google Shape;215;p27" descr="Immagine che contiene testo&#10;&#10;Descrizione generata automaticamente"/>
          <p:cNvPicPr preferRelativeResize="0"/>
          <p:nvPr/>
        </p:nvPicPr>
        <p:blipFill rotWithShape="1">
          <a:blip r:embed="rId8">
            <a:alphaModFix/>
          </a:blip>
          <a:srcRect/>
          <a:stretch/>
        </p:blipFill>
        <p:spPr>
          <a:xfrm flipH="1">
            <a:off x="14983216" y="1543587"/>
            <a:ext cx="1045923" cy="3770825"/>
          </a:xfrm>
          <a:prstGeom prst="rect">
            <a:avLst/>
          </a:prstGeom>
          <a:noFill/>
          <a:ln>
            <a:noFill/>
          </a:ln>
        </p:spPr>
      </p:pic>
      <p:pic>
        <p:nvPicPr>
          <p:cNvPr id="216" name="Google Shape;216;p27" descr="Immagine che contiene interni, pavimento&#10;&#10;Descrizione generata automaticamente"/>
          <p:cNvPicPr preferRelativeResize="0"/>
          <p:nvPr/>
        </p:nvPicPr>
        <p:blipFill rotWithShape="1">
          <a:blip r:embed="rId9">
            <a:alphaModFix/>
          </a:blip>
          <a:srcRect/>
          <a:stretch/>
        </p:blipFill>
        <p:spPr>
          <a:xfrm>
            <a:off x="820455" y="1900783"/>
            <a:ext cx="4632542" cy="3045995"/>
          </a:xfrm>
          <a:prstGeom prst="rect">
            <a:avLst/>
          </a:prstGeom>
          <a:noFill/>
          <a:ln>
            <a:noFill/>
          </a:ln>
        </p:spPr>
      </p:pic>
      <p:sp>
        <p:nvSpPr>
          <p:cNvPr id="217" name="Google Shape;217;p27"/>
          <p:cNvSpPr txBox="1"/>
          <p:nvPr/>
        </p:nvSpPr>
        <p:spPr>
          <a:xfrm>
            <a:off x="16039578" y="4539620"/>
            <a:ext cx="2743200" cy="317500"/>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10"/>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11"/>
              </a:rPr>
              <a:t>CC BY-NC-ND</a:t>
            </a:r>
            <a:r>
              <a:rPr lang="it-IT" sz="1800">
                <a:solidFill>
                  <a:schemeClr val="dk1"/>
                </a:solidFill>
                <a:latin typeface="Gill Sans"/>
                <a:ea typeface="Gill Sans"/>
                <a:cs typeface="Gill Sans"/>
                <a:sym typeface="Gill Sans"/>
              </a:rPr>
              <a:t>.</a:t>
            </a:r>
            <a:endParaRPr/>
          </a:p>
        </p:txBody>
      </p:sp>
      <p:pic>
        <p:nvPicPr>
          <p:cNvPr id="218" name="Google Shape;218;p27" descr="Immagine che contiene interni, pavimento, sedia, parete&#10;&#10;Descrizione generata automaticamente"/>
          <p:cNvPicPr preferRelativeResize="0"/>
          <p:nvPr/>
        </p:nvPicPr>
        <p:blipFill rotWithShape="1">
          <a:blip r:embed="rId12">
            <a:alphaModFix/>
          </a:blip>
          <a:srcRect/>
          <a:stretch/>
        </p:blipFill>
        <p:spPr>
          <a:xfrm>
            <a:off x="6457167" y="2252548"/>
            <a:ext cx="4757802" cy="2749561"/>
          </a:xfrm>
          <a:prstGeom prst="rect">
            <a:avLst/>
          </a:prstGeom>
          <a:noFill/>
          <a:ln>
            <a:noFill/>
          </a:ln>
        </p:spPr>
      </p:pic>
      <p:sp>
        <p:nvSpPr>
          <p:cNvPr id="219" name="Google Shape;219;p27"/>
          <p:cNvSpPr txBox="1"/>
          <p:nvPr/>
        </p:nvSpPr>
        <p:spPr>
          <a:xfrm>
            <a:off x="15747303" y="4156032"/>
            <a:ext cx="425885" cy="536705"/>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13"/>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11"/>
              </a:rPr>
              <a:t>CC BY-NC-ND</a:t>
            </a:r>
            <a:r>
              <a:rPr lang="it-IT" sz="1800">
                <a:solidFill>
                  <a:schemeClr val="dk1"/>
                </a:solidFill>
                <a:latin typeface="Gill Sans"/>
                <a:ea typeface="Gill Sans"/>
                <a:cs typeface="Gill Sans"/>
                <a:sym typeface="Gill Sans"/>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6" name="Google Shape;226;p28"/>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just" rtl="0">
              <a:lnSpc>
                <a:spcPct val="115000"/>
              </a:lnSpc>
              <a:spcBef>
                <a:spcPts val="800"/>
              </a:spcBef>
              <a:spcAft>
                <a:spcPts val="0"/>
              </a:spcAft>
              <a:buClr>
                <a:schemeClr val="dk1"/>
              </a:buClr>
              <a:buSzPts val="1100"/>
              <a:buFont typeface="Arial"/>
              <a:buNone/>
            </a:pPr>
            <a:r>
              <a:rPr lang="it-IT" sz="3200">
                <a:latin typeface="Arial"/>
                <a:ea typeface="Arial"/>
                <a:cs typeface="Arial"/>
                <a:sym typeface="Arial"/>
              </a:rPr>
              <a:t>•Progettare gli spazi scolastici significa partire da un’attenta lettura dei bisogni e delle caratteristiche delle bambine e dei bambini infatti, il contesto che accoglie il bambino deve rispondere al processo evolutivo.</a:t>
            </a:r>
            <a:endParaRPr sz="32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3" name="Google Shape;233;p29"/>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just" rtl="0">
              <a:lnSpc>
                <a:spcPct val="115000"/>
              </a:lnSpc>
              <a:spcBef>
                <a:spcPts val="800"/>
              </a:spcBef>
              <a:spcAft>
                <a:spcPts val="0"/>
              </a:spcAft>
              <a:buNone/>
            </a:pPr>
            <a:endParaRPr sz="3200">
              <a:latin typeface="Arial"/>
              <a:ea typeface="Arial"/>
              <a:cs typeface="Arial"/>
              <a:sym typeface="Arial"/>
            </a:endParaRPr>
          </a:p>
          <a:p>
            <a:pPr marL="0" lvl="0" indent="0" algn="just" rtl="0">
              <a:lnSpc>
                <a:spcPct val="115000"/>
              </a:lnSpc>
              <a:spcBef>
                <a:spcPts val="800"/>
              </a:spcBef>
              <a:spcAft>
                <a:spcPts val="0"/>
              </a:spcAft>
              <a:buClr>
                <a:schemeClr val="dk1"/>
              </a:buClr>
              <a:buSzPts val="1100"/>
              <a:buFont typeface="Arial"/>
              <a:buNone/>
            </a:pPr>
            <a:r>
              <a:rPr lang="it-IT" sz="3200">
                <a:latin typeface="Arial"/>
                <a:ea typeface="Arial"/>
                <a:cs typeface="Arial"/>
                <a:sym typeface="Arial"/>
              </a:rPr>
              <a:t>•Lo spazio non è un contenitore vuoto, veicola messaggi sempre</a:t>
            </a:r>
            <a:endParaRPr sz="32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it-IT"/>
              <a:t>INDICAZIONI PER IL CURRICOLO</a:t>
            </a:r>
            <a:endParaRPr/>
          </a:p>
        </p:txBody>
      </p:sp>
      <p:sp>
        <p:nvSpPr>
          <p:cNvPr id="137" name="Google Shape;137;p17"/>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20000"/>
              </a:lnSpc>
              <a:spcBef>
                <a:spcPts val="0"/>
              </a:spcBef>
              <a:spcAft>
                <a:spcPts val="0"/>
              </a:spcAft>
              <a:buSzPts val="2000"/>
              <a:buChar char="•"/>
            </a:pPr>
            <a:r>
              <a:rPr lang="it-IT">
                <a:latin typeface="Times New Roman"/>
                <a:ea typeface="Times New Roman"/>
                <a:cs typeface="Times New Roman"/>
                <a:sym typeface="Times New Roman"/>
              </a:rPr>
              <a:t>Particolare cura è necessario dedicare alla formazione della classe come gruppo, alla promozione dei legami cooperativi fra i suoi componenti, alla gestione degli inevitabili conflitti indotti dalla socializzazione. La scuola si deve costruire come luogo accogliente, coinvolgendo in questo compito gli studenti stessi. Sono, infatti, importanti le condizioni che favoriscono lo star bene a scuola, al fine di ottenere la partecipazione più ampia dei bambini e degli adolescenti a un progetto educativo condiviso. La formazione di importanti legami di gruppo non contraddice la scelta di porre la persona al centro dell’azione educativa, ma è al contrario condizione indispensabile per lo sviluppo della personalità di ognuno. </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0" name="Google Shape;240;p30"/>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just" rtl="0">
              <a:lnSpc>
                <a:spcPct val="115000"/>
              </a:lnSpc>
              <a:spcBef>
                <a:spcPts val="700"/>
              </a:spcBef>
              <a:spcAft>
                <a:spcPts val="0"/>
              </a:spcAft>
              <a:buClr>
                <a:schemeClr val="dk1"/>
              </a:buClr>
              <a:buSzPts val="1100"/>
              <a:buFont typeface="Arial"/>
              <a:buNone/>
            </a:pPr>
            <a:r>
              <a:rPr lang="it-IT" sz="2800">
                <a:latin typeface="Arial"/>
                <a:ea typeface="Arial"/>
                <a:cs typeface="Arial"/>
                <a:sym typeface="Arial"/>
              </a:rPr>
              <a:t>•Lo spazio parla, suggerisce comportamenti determina stati d’animo, è portatore di significati e di simboli.</a:t>
            </a:r>
            <a:endParaRPr sz="2800">
              <a:latin typeface="Arial"/>
              <a:ea typeface="Arial"/>
              <a:cs typeface="Arial"/>
              <a:sym typeface="Arial"/>
            </a:endParaRPr>
          </a:p>
          <a:p>
            <a:pPr marL="0" lvl="0" indent="0" algn="just" rtl="0">
              <a:lnSpc>
                <a:spcPct val="115000"/>
              </a:lnSpc>
              <a:spcBef>
                <a:spcPts val="700"/>
              </a:spcBef>
              <a:spcAft>
                <a:spcPts val="0"/>
              </a:spcAft>
              <a:buClr>
                <a:schemeClr val="dk1"/>
              </a:buClr>
              <a:buSzPts val="1100"/>
              <a:buFont typeface="Arial"/>
              <a:buNone/>
            </a:pPr>
            <a:r>
              <a:rPr lang="it-IT" sz="2800">
                <a:latin typeface="Arial"/>
                <a:ea typeface="Arial"/>
                <a:cs typeface="Arial"/>
                <a:sym typeface="Arial"/>
              </a:rPr>
              <a:t>•</a:t>
            </a:r>
            <a:endParaRPr sz="2800">
              <a:latin typeface="Arial"/>
              <a:ea typeface="Arial"/>
              <a:cs typeface="Arial"/>
              <a:sym typeface="Arial"/>
            </a:endParaRPr>
          </a:p>
          <a:p>
            <a:pPr marL="0" lvl="0" indent="0" algn="just" rtl="0">
              <a:lnSpc>
                <a:spcPct val="115000"/>
              </a:lnSpc>
              <a:spcBef>
                <a:spcPts val="700"/>
              </a:spcBef>
              <a:spcAft>
                <a:spcPts val="0"/>
              </a:spcAft>
              <a:buClr>
                <a:schemeClr val="dk1"/>
              </a:buClr>
              <a:buSzPts val="1100"/>
              <a:buFont typeface="Arial"/>
              <a:buNone/>
            </a:pPr>
            <a:r>
              <a:rPr lang="it-IT" sz="2800">
                <a:latin typeface="Arial"/>
                <a:ea typeface="Arial"/>
                <a:cs typeface="Arial"/>
                <a:sym typeface="Arial"/>
              </a:rPr>
              <a:t>•Per cui…..l’organizzazione dello spazio è parte integrante del progetto educativo</a:t>
            </a:r>
            <a:endParaRPr sz="28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13048592" y="804519"/>
            <a:ext cx="2296426"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endParaRPr/>
          </a:p>
        </p:txBody>
      </p:sp>
      <p:sp>
        <p:nvSpPr>
          <p:cNvPr id="278" name="Google Shape;278;p35"/>
          <p:cNvSpPr txBox="1">
            <a:spLocks noGrp="1"/>
          </p:cNvSpPr>
          <p:nvPr>
            <p:ph type="body" idx="1"/>
          </p:nvPr>
        </p:nvSpPr>
        <p:spPr>
          <a:xfrm>
            <a:off x="1451579" y="408226"/>
            <a:ext cx="9603275" cy="5058119"/>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3200"/>
              <a:buNone/>
            </a:pPr>
            <a:r>
              <a:rPr lang="it-IT" sz="3200">
                <a:latin typeface="Times New Roman"/>
                <a:ea typeface="Times New Roman"/>
                <a:cs typeface="Times New Roman"/>
                <a:sym typeface="Times New Roman"/>
              </a:rPr>
              <a:t>L'importanza delle metodologie didattiche </a:t>
            </a:r>
            <a:endParaRPr sz="3200"/>
          </a:p>
        </p:txBody>
      </p:sp>
      <p:pic>
        <p:nvPicPr>
          <p:cNvPr id="279" name="Google Shape;279;p35"/>
          <p:cNvPicPr preferRelativeResize="0"/>
          <p:nvPr/>
        </p:nvPicPr>
        <p:blipFill rotWithShape="1">
          <a:blip r:embed="rId3">
            <a:alphaModFix/>
          </a:blip>
          <a:srcRect/>
          <a:stretch/>
        </p:blipFill>
        <p:spPr>
          <a:xfrm>
            <a:off x="3597058" y="2152830"/>
            <a:ext cx="5791199" cy="3784066"/>
          </a:xfrm>
          <a:prstGeom prst="rect">
            <a:avLst/>
          </a:prstGeom>
          <a:noFill/>
          <a:ln>
            <a:noFill/>
          </a:ln>
        </p:spPr>
      </p:pic>
      <p:sp>
        <p:nvSpPr>
          <p:cNvPr id="280" name="Google Shape;280;p35"/>
          <p:cNvSpPr txBox="1"/>
          <p:nvPr/>
        </p:nvSpPr>
        <p:spPr>
          <a:xfrm>
            <a:off x="12720181" y="4277595"/>
            <a:ext cx="2022952" cy="651527"/>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4"/>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5"/>
              </a:rPr>
              <a:t>CC BY</a:t>
            </a:r>
            <a:r>
              <a:rPr lang="it-IT" sz="1800">
                <a:solidFill>
                  <a:schemeClr val="dk1"/>
                </a:solidFill>
                <a:latin typeface="Gill Sans"/>
                <a:ea typeface="Gill Sans"/>
                <a:cs typeface="Gill Sans"/>
                <a:sym typeface="Gill Sans"/>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15282400" y="804519"/>
            <a:ext cx="1127330"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endParaRPr/>
          </a:p>
        </p:txBody>
      </p:sp>
      <p:sp>
        <p:nvSpPr>
          <p:cNvPr id="286" name="Google Shape;286;p36"/>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SzPts val="2000"/>
              <a:buChar char="•"/>
            </a:pPr>
            <a:r>
              <a:rPr lang="it-IT" sz="2400" dirty="0">
                <a:latin typeface="Times New Roman"/>
                <a:ea typeface="Times New Roman"/>
                <a:cs typeface="Times New Roman"/>
                <a:sym typeface="Times New Roman"/>
              </a:rPr>
              <a:t>Le scelte delle metodologie didattiche costituiscono un aspetto essenziale nella gestione della classe e veicolano forme di pensiero. Alcune di esse sono fondamentali per creare un gruppo. La creazione di un gruppo è elemento essenziale per poter parlare di inclusione, mettere in pratica l'inclusione significa accettare e considerare come una risorsa qualsiasi diversità.</a:t>
            </a:r>
            <a:endParaRPr sz="2400" dirty="0"/>
          </a:p>
          <a:p>
            <a:pPr marL="228600" lvl="0" indent="-101600" algn="just" rtl="0">
              <a:lnSpc>
                <a:spcPct val="120000"/>
              </a:lnSpc>
              <a:spcBef>
                <a:spcPts val="1000"/>
              </a:spcBef>
              <a:spcAft>
                <a:spcPts val="0"/>
              </a:spcAft>
              <a:buSzPts val="2000"/>
              <a:buNone/>
            </a:pPr>
            <a:endParaRPr dirty="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EFB177-FD49-4F22-9810-8B6F835EC42D}"/>
              </a:ext>
            </a:extLst>
          </p:cNvPr>
          <p:cNvSpPr>
            <a:spLocks noGrp="1"/>
          </p:cNvSpPr>
          <p:nvPr>
            <p:ph type="title"/>
          </p:nvPr>
        </p:nvSpPr>
        <p:spPr>
          <a:xfrm>
            <a:off x="15181545" y="764373"/>
            <a:ext cx="280791" cy="1293028"/>
          </a:xfrm>
        </p:spPr>
        <p:txBody>
          <a:bodyPr/>
          <a:lstStyle/>
          <a:p>
            <a:endParaRPr lang="it-IT"/>
          </a:p>
        </p:txBody>
      </p:sp>
      <p:sp>
        <p:nvSpPr>
          <p:cNvPr id="3" name="Segnaposto contenuto 2">
            <a:extLst>
              <a:ext uri="{FF2B5EF4-FFF2-40B4-BE49-F238E27FC236}">
                <a16:creationId xmlns:a16="http://schemas.microsoft.com/office/drawing/2014/main" id="{69D0543A-8B7E-4DB9-801B-527D054BA815}"/>
              </a:ext>
            </a:extLst>
          </p:cNvPr>
          <p:cNvSpPr>
            <a:spLocks noGrp="1"/>
          </p:cNvSpPr>
          <p:nvPr>
            <p:ph idx="1"/>
          </p:nvPr>
        </p:nvSpPr>
        <p:spPr>
          <a:xfrm>
            <a:off x="1451579" y="1364566"/>
            <a:ext cx="9603275" cy="4101779"/>
          </a:xfrm>
        </p:spPr>
        <p:txBody>
          <a:bodyPr vert="horz" lIns="91440" tIns="45720" rIns="91440" bIns="45720" rtlCol="0" anchor="t">
            <a:normAutofit lnSpcReduction="10000"/>
          </a:bodyPr>
          <a:lstStyle/>
          <a:p>
            <a:r>
              <a:rPr lang="it-IT" dirty="0"/>
              <a:t>Sviluppare abilità sociale attraverso le metodologie didattiche</a:t>
            </a:r>
          </a:p>
          <a:p>
            <a:r>
              <a:rPr lang="it-IT" dirty="0"/>
              <a:t>Cooperative learning</a:t>
            </a:r>
          </a:p>
          <a:p>
            <a:r>
              <a:rPr lang="it-IT" dirty="0" err="1"/>
              <a:t>Flipped</a:t>
            </a:r>
            <a:r>
              <a:rPr lang="it-IT" dirty="0"/>
              <a:t> </a:t>
            </a:r>
            <a:r>
              <a:rPr lang="it-IT" dirty="0" err="1"/>
              <a:t>classroom</a:t>
            </a:r>
            <a:endParaRPr lang="it-IT" dirty="0"/>
          </a:p>
          <a:p>
            <a:r>
              <a:rPr lang="it-IT" dirty="0" err="1"/>
              <a:t>Circle</a:t>
            </a:r>
            <a:r>
              <a:rPr lang="it-IT" dirty="0"/>
              <a:t> time</a:t>
            </a:r>
          </a:p>
          <a:p>
            <a:r>
              <a:rPr lang="it-IT" dirty="0" err="1"/>
              <a:t>Debate</a:t>
            </a:r>
            <a:r>
              <a:rPr lang="it-IT" dirty="0"/>
              <a:t> </a:t>
            </a:r>
          </a:p>
          <a:p>
            <a:r>
              <a:rPr lang="it-IT" dirty="0"/>
              <a:t>Coding</a:t>
            </a:r>
          </a:p>
          <a:p>
            <a:r>
              <a:rPr lang="it-IT" dirty="0"/>
              <a:t>Valorizzazione delle intelligenze multiple</a:t>
            </a:r>
          </a:p>
          <a:p>
            <a:r>
              <a:rPr lang="it-IT" dirty="0"/>
              <a:t>La differenziazione in classe</a:t>
            </a:r>
          </a:p>
          <a:p>
            <a:endParaRPr lang="it-IT" dirty="0"/>
          </a:p>
          <a:p>
            <a:endParaRPr lang="it-IT" sz="3600" dirty="0"/>
          </a:p>
          <a:p>
            <a:pPr marL="0" indent="0">
              <a:buNone/>
            </a:pPr>
            <a:endParaRPr lang="it-IT" dirty="0"/>
          </a:p>
        </p:txBody>
      </p:sp>
    </p:spTree>
    <p:extLst>
      <p:ext uri="{BB962C8B-B14F-4D97-AF65-F5344CB8AC3E}">
        <p14:creationId xmlns:p14="http://schemas.microsoft.com/office/powerpoint/2010/main" val="719679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1F0290-27E7-C980-3D33-A7E7CA15B216}"/>
              </a:ext>
            </a:extLst>
          </p:cNvPr>
          <p:cNvSpPr>
            <a:spLocks noGrp="1"/>
          </p:cNvSpPr>
          <p:nvPr>
            <p:ph type="title"/>
          </p:nvPr>
        </p:nvSpPr>
        <p:spPr>
          <a:xfrm flipH="1">
            <a:off x="13561254" y="804519"/>
            <a:ext cx="253219" cy="1049235"/>
          </a:xfrm>
        </p:spPr>
        <p:txBody>
          <a:bodyPr>
            <a:normAutofit/>
          </a:bodyPr>
          <a:lstStyle/>
          <a:p>
            <a:pPr algn="just"/>
            <a:endParaRPr lang="it-IT" sz="2800" dirty="0"/>
          </a:p>
        </p:txBody>
      </p:sp>
      <p:sp>
        <p:nvSpPr>
          <p:cNvPr id="3" name="Segnaposto testo 2">
            <a:extLst>
              <a:ext uri="{FF2B5EF4-FFF2-40B4-BE49-F238E27FC236}">
                <a16:creationId xmlns:a16="http://schemas.microsoft.com/office/drawing/2014/main" id="{5216C1EC-2270-4160-D375-BC79000E6744}"/>
              </a:ext>
            </a:extLst>
          </p:cNvPr>
          <p:cNvSpPr>
            <a:spLocks noGrp="1"/>
          </p:cNvSpPr>
          <p:nvPr>
            <p:ph type="body" idx="1"/>
          </p:nvPr>
        </p:nvSpPr>
        <p:spPr>
          <a:xfrm>
            <a:off x="1451579" y="804520"/>
            <a:ext cx="9603275" cy="4661826"/>
          </a:xfrm>
        </p:spPr>
        <p:txBody>
          <a:bodyPr/>
          <a:lstStyle/>
          <a:p>
            <a:r>
              <a:rPr lang="it-IT" dirty="0"/>
              <a:t>Utilizzo di tabelle di scelta in modo che i bambini/e possano scegliere l’attività da fare, ad esempio:</a:t>
            </a:r>
          </a:p>
          <a:p>
            <a:endParaRPr lang="it-IT" dirty="0"/>
          </a:p>
          <a:p>
            <a:endParaRPr lang="it-IT" dirty="0"/>
          </a:p>
        </p:txBody>
      </p:sp>
      <p:graphicFrame>
        <p:nvGraphicFramePr>
          <p:cNvPr id="4" name="Tabella 3">
            <a:extLst>
              <a:ext uri="{FF2B5EF4-FFF2-40B4-BE49-F238E27FC236}">
                <a16:creationId xmlns:a16="http://schemas.microsoft.com/office/drawing/2014/main" id="{CF09E98A-CC9E-7D4F-2E24-E355F68B7C3C}"/>
              </a:ext>
            </a:extLst>
          </p:cNvPr>
          <p:cNvGraphicFramePr>
            <a:graphicFrameLocks noGrp="1"/>
          </p:cNvGraphicFramePr>
          <p:nvPr/>
        </p:nvGraphicFramePr>
        <p:xfrm>
          <a:off x="2032000" y="1997613"/>
          <a:ext cx="8127999" cy="353368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20021969"/>
                    </a:ext>
                  </a:extLst>
                </a:gridCol>
                <a:gridCol w="2709333">
                  <a:extLst>
                    <a:ext uri="{9D8B030D-6E8A-4147-A177-3AD203B41FA5}">
                      <a16:colId xmlns:a16="http://schemas.microsoft.com/office/drawing/2014/main" val="92023315"/>
                    </a:ext>
                  </a:extLst>
                </a:gridCol>
                <a:gridCol w="2709333">
                  <a:extLst>
                    <a:ext uri="{9D8B030D-6E8A-4147-A177-3AD203B41FA5}">
                      <a16:colId xmlns:a16="http://schemas.microsoft.com/office/drawing/2014/main" val="2798079136"/>
                    </a:ext>
                  </a:extLst>
                </a:gridCol>
              </a:tblGrid>
              <a:tr h="1156245">
                <a:tc>
                  <a:txBody>
                    <a:bodyPr/>
                    <a:lstStyle/>
                    <a:p>
                      <a:r>
                        <a:rPr lang="it-IT" dirty="0"/>
                        <a:t>Leggi il brano a pag. e cerchia le parole con raddoppiamenti</a:t>
                      </a:r>
                    </a:p>
                  </a:txBody>
                  <a:tcPr/>
                </a:tc>
                <a:tc>
                  <a:txBody>
                    <a:bodyPr/>
                    <a:lstStyle/>
                    <a:p>
                      <a:r>
                        <a:rPr lang="it-IT" dirty="0"/>
                        <a:t>Riempi le frasi bucate con parole che contengono raddoppiamenti</a:t>
                      </a:r>
                    </a:p>
                  </a:txBody>
                  <a:tcPr/>
                </a:tc>
                <a:tc>
                  <a:txBody>
                    <a:bodyPr/>
                    <a:lstStyle/>
                    <a:p>
                      <a:r>
                        <a:rPr lang="it-IT" dirty="0"/>
                        <a:t>Correggi sulla scheda le parole scritte in modo scorretto</a:t>
                      </a:r>
                    </a:p>
                  </a:txBody>
                  <a:tcPr/>
                </a:tc>
                <a:extLst>
                  <a:ext uri="{0D108BD9-81ED-4DB2-BD59-A6C34878D82A}">
                    <a16:rowId xmlns:a16="http://schemas.microsoft.com/office/drawing/2014/main" val="3886941688"/>
                  </a:ext>
                </a:extLst>
              </a:tr>
              <a:tr h="1156245">
                <a:tc>
                  <a:txBody>
                    <a:bodyPr/>
                    <a:lstStyle/>
                    <a:p>
                      <a:r>
                        <a:rPr lang="it-IT" dirty="0"/>
                        <a:t>Inventa frasi utilizzando le parole indicate</a:t>
                      </a:r>
                    </a:p>
                  </a:txBody>
                  <a:tcPr/>
                </a:tc>
                <a:tc>
                  <a:txBody>
                    <a:bodyPr/>
                    <a:lstStyle/>
                    <a:p>
                      <a:r>
                        <a:rPr lang="it-IT" dirty="0"/>
                        <a:t>Leggi le parole con raddoppiamenti e cerchiale</a:t>
                      </a:r>
                    </a:p>
                  </a:txBody>
                  <a:tcPr/>
                </a:tc>
                <a:tc>
                  <a:txBody>
                    <a:bodyPr/>
                    <a:lstStyle/>
                    <a:p>
                      <a:r>
                        <a:rPr lang="it-IT" dirty="0"/>
                        <a:t>Sillaba le parole con raddoppiamenti battendo con le mani e poi scrivi le sillabe sul quaderno</a:t>
                      </a:r>
                    </a:p>
                  </a:txBody>
                  <a:tcPr/>
                </a:tc>
                <a:extLst>
                  <a:ext uri="{0D108BD9-81ED-4DB2-BD59-A6C34878D82A}">
                    <a16:rowId xmlns:a16="http://schemas.microsoft.com/office/drawing/2014/main" val="4037901932"/>
                  </a:ext>
                </a:extLst>
              </a:tr>
              <a:tr h="1156245">
                <a:tc>
                  <a:txBody>
                    <a:bodyPr/>
                    <a:lstStyle/>
                    <a:p>
                      <a:r>
                        <a:rPr lang="it-IT" dirty="0"/>
                        <a:t>Crea un cruciverba formato da parole con le doppie</a:t>
                      </a:r>
                    </a:p>
                  </a:txBody>
                  <a:tcPr/>
                </a:tc>
                <a:tc>
                  <a:txBody>
                    <a:bodyPr/>
                    <a:lstStyle/>
                    <a:p>
                      <a:r>
                        <a:rPr lang="it-IT" dirty="0"/>
                        <a:t>Cerca e scrivi sul quaderno parole che cambino significato con o senza raddoppiamento</a:t>
                      </a:r>
                    </a:p>
                  </a:txBody>
                  <a:tcPr/>
                </a:tc>
                <a:tc>
                  <a:txBody>
                    <a:bodyPr/>
                    <a:lstStyle/>
                    <a:p>
                      <a:r>
                        <a:rPr lang="it-IT" dirty="0"/>
                        <a:t>Scrivi sul quaderno parole con le doppie relative alla casa, alla scuola, agli sport</a:t>
                      </a:r>
                    </a:p>
                  </a:txBody>
                  <a:tcPr/>
                </a:tc>
                <a:extLst>
                  <a:ext uri="{0D108BD9-81ED-4DB2-BD59-A6C34878D82A}">
                    <a16:rowId xmlns:a16="http://schemas.microsoft.com/office/drawing/2014/main" val="2779629097"/>
                  </a:ext>
                </a:extLst>
              </a:tr>
            </a:tbl>
          </a:graphicData>
        </a:graphic>
      </p:graphicFrame>
    </p:spTree>
    <p:extLst>
      <p:ext uri="{BB962C8B-B14F-4D97-AF65-F5344CB8AC3E}">
        <p14:creationId xmlns:p14="http://schemas.microsoft.com/office/powerpoint/2010/main" val="369670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1451579" y="804519"/>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3" name="Google Shape;293;p37"/>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94" name="Google Shape;294;p37"/>
          <p:cNvPicPr preferRelativeResize="0"/>
          <p:nvPr/>
        </p:nvPicPr>
        <p:blipFill>
          <a:blip r:embed="rId3">
            <a:alphaModFix/>
          </a:blip>
          <a:stretch>
            <a:fillRect/>
          </a:stretch>
        </p:blipFill>
        <p:spPr>
          <a:xfrm>
            <a:off x="1500537" y="0"/>
            <a:ext cx="9190927"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12849724" y="804519"/>
            <a:ext cx="517359"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15" name="Google Shape;315;p40"/>
          <p:cNvSpPr txBox="1">
            <a:spLocks noGrp="1"/>
          </p:cNvSpPr>
          <p:nvPr>
            <p:ph type="body" idx="1"/>
          </p:nvPr>
        </p:nvSpPr>
        <p:spPr>
          <a:xfrm>
            <a:off x="1451575" y="1853625"/>
            <a:ext cx="9603300" cy="3612900"/>
          </a:xfrm>
          <a:prstGeom prst="rect">
            <a:avLst/>
          </a:prstGeom>
        </p:spPr>
        <p:txBody>
          <a:bodyPr spcFirstLastPara="1" wrap="square" lIns="91425" tIns="45700" rIns="91425" bIns="45700" anchor="t" anchorCtr="0">
            <a:normAutofit/>
          </a:bodyPr>
          <a:lstStyle/>
          <a:p>
            <a:pPr marL="0" lvl="0" indent="0" algn="just" rtl="0">
              <a:spcBef>
                <a:spcPts val="1000"/>
              </a:spcBef>
              <a:spcAft>
                <a:spcPts val="0"/>
              </a:spcAft>
              <a:buNone/>
            </a:pPr>
            <a:r>
              <a:rPr lang="it-IT" sz="2600"/>
              <a:t>Sviluppare abilità sociali e cooperative tra i bambini, rendendoli partecipi delle proprie e delle altrui emozioni, riflettendo con loro sulla diversità e sulla ricchezza che questa porta ad ognuno. Svilupparne il pensiero logico, riflessivo e divergente li potrà traghettare oltre l’incomprensione, la discriminazione e tutte le forme di bullismo e cyberbullismo, verso una società collaborativa in cui il bene di ognuno si misurerà sul benessere di tutti.</a:t>
            </a:r>
            <a:endParaRPr sz="2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A163B9C-33B0-7482-71F8-52C9BC4EC319}"/>
              </a:ext>
            </a:extLst>
          </p:cNvPr>
          <p:cNvSpPr txBox="1"/>
          <p:nvPr/>
        </p:nvSpPr>
        <p:spPr>
          <a:xfrm>
            <a:off x="1868557" y="1192696"/>
            <a:ext cx="8998226" cy="2000548"/>
          </a:xfrm>
          <a:prstGeom prst="rect">
            <a:avLst/>
          </a:prstGeom>
          <a:noFill/>
        </p:spPr>
        <p:txBody>
          <a:bodyPr wrap="square" rtlCol="0">
            <a:spAutoFit/>
          </a:bodyPr>
          <a:lstStyle/>
          <a:p>
            <a:pPr algn="just"/>
            <a:r>
              <a:rPr lang="it-IT" sz="3200" dirty="0"/>
              <a:t>L’INCLUSIONE È UN ALLARGAMENTO DI ORIZZONTI PER TUTTI. UNA POSSIBILITÀ DI EVOLUZIONE UMANA RECIPROCA</a:t>
            </a:r>
          </a:p>
          <a:p>
            <a:pPr algn="just"/>
            <a:r>
              <a:rPr lang="it-IT" sz="2800" dirty="0"/>
              <a:t>(A. </a:t>
            </a:r>
            <a:r>
              <a:rPr lang="it-IT" sz="2800" dirty="0" err="1"/>
              <a:t>Canevaro</a:t>
            </a:r>
            <a:r>
              <a:rPr lang="it-IT" sz="2800" dirty="0"/>
              <a:t>)</a:t>
            </a:r>
          </a:p>
        </p:txBody>
      </p:sp>
    </p:spTree>
    <p:extLst>
      <p:ext uri="{BB962C8B-B14F-4D97-AF65-F5344CB8AC3E}">
        <p14:creationId xmlns:p14="http://schemas.microsoft.com/office/powerpoint/2010/main" val="37313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91;p14">
            <a:extLst>
              <a:ext uri="{FF2B5EF4-FFF2-40B4-BE49-F238E27FC236}">
                <a16:creationId xmlns:a16="http://schemas.microsoft.com/office/drawing/2014/main" id="{9ED241D2-C849-5EEF-81C8-A60828FC8A8B}"/>
              </a:ext>
            </a:extLst>
          </p:cNvPr>
          <p:cNvSpPr txBox="1">
            <a:spLocks noGrp="1" noChangeArrowheads="1"/>
          </p:cNvSpPr>
          <p:nvPr>
            <p:ph type="title" idx="4294967295"/>
          </p:nvPr>
        </p:nvSpPr>
        <p:spPr>
          <a:xfrm>
            <a:off x="12660313" y="274638"/>
            <a:ext cx="360362" cy="1143000"/>
          </a:xfrm>
        </p:spPr>
        <p:txBody>
          <a:bodyPr lIns="91421" tIns="45701" rIns="91421" bIns="45701" anchorCtr="1"/>
          <a:lstStyle/>
          <a:p>
            <a:endParaRPr altLang="it-IT">
              <a:latin typeface="Calibri Light" panose="020F0302020204030204" pitchFamily="34" charset="0"/>
            </a:endParaRPr>
          </a:p>
        </p:txBody>
      </p:sp>
      <p:sp>
        <p:nvSpPr>
          <p:cNvPr id="6147" name="Google Shape;92;p14">
            <a:extLst>
              <a:ext uri="{FF2B5EF4-FFF2-40B4-BE49-F238E27FC236}">
                <a16:creationId xmlns:a16="http://schemas.microsoft.com/office/drawing/2014/main" id="{DC4CAEC8-77F5-1AE3-8DAF-3F5D136D08B2}"/>
              </a:ext>
            </a:extLst>
          </p:cNvPr>
          <p:cNvSpPr txBox="1">
            <a:spLocks noGrp="1" noChangeArrowheads="1"/>
          </p:cNvSpPr>
          <p:nvPr>
            <p:ph type="body" idx="4294967295"/>
          </p:nvPr>
        </p:nvSpPr>
        <p:spPr>
          <a:xfrm>
            <a:off x="1981200" y="1600200"/>
            <a:ext cx="8229600" cy="4525963"/>
          </a:xfrm>
        </p:spPr>
        <p:txBody>
          <a:bodyPr lIns="91421" tIns="45701" rIns="91421" bIns="45701"/>
          <a:lstStyle/>
          <a:p>
            <a:pPr marL="342900" indent="-342900" algn="just">
              <a:lnSpc>
                <a:spcPct val="100000"/>
              </a:lnSpc>
              <a:spcBef>
                <a:spcPct val="0"/>
              </a:spcBef>
              <a:buClr>
                <a:srgbClr val="000000"/>
              </a:buClr>
              <a:buSzPts val="3200"/>
            </a:pPr>
            <a:r>
              <a:rPr altLang="it-IT" sz="3200">
                <a:latin typeface="Roman"/>
                <a:cs typeface="Arial" panose="020B0604020202020204" pitchFamily="34" charset="0"/>
              </a:rPr>
              <a:t>Attrezzarsi per farli funzionare, scriveva Don Milani evocando metaforicamente l’immagine dell’artigiano che si ingegna per far sì che ogni pezzo del suo lavoro raggiunga la migliore forma possibile e si sforza oltre ogni limite per limare e alleggerire piccole distorsioni ricorrendo a strumenti e tecniche di lavorazione speciali per quei pezzi.</a:t>
            </a:r>
            <a:endParaRPr altLang="it-IT">
              <a:latin typeface="Roman"/>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97;p15">
            <a:extLst>
              <a:ext uri="{FF2B5EF4-FFF2-40B4-BE49-F238E27FC236}">
                <a16:creationId xmlns:a16="http://schemas.microsoft.com/office/drawing/2014/main" id="{41D88138-20A7-A460-89A6-DB0AC8AC2002}"/>
              </a:ext>
            </a:extLst>
          </p:cNvPr>
          <p:cNvSpPr txBox="1">
            <a:spLocks noGrp="1" noChangeArrowheads="1"/>
          </p:cNvSpPr>
          <p:nvPr>
            <p:ph type="title" idx="4294967295"/>
          </p:nvPr>
        </p:nvSpPr>
        <p:spPr>
          <a:xfrm>
            <a:off x="12588875" y="274638"/>
            <a:ext cx="1439863" cy="1143000"/>
          </a:xfrm>
        </p:spPr>
        <p:txBody>
          <a:bodyPr lIns="91421" tIns="45701" rIns="91421" bIns="45701" anchorCtr="1">
            <a:normAutofit fontScale="90000"/>
          </a:bodyPr>
          <a:lstStyle/>
          <a:p>
            <a:pPr algn="ctr">
              <a:lnSpc>
                <a:spcPct val="100000"/>
              </a:lnSpc>
            </a:pPr>
            <a:r>
              <a:rPr lang="en-US" altLang="it-IT" sz="4000">
                <a:solidFill>
                  <a:schemeClr val="tx1"/>
                </a:solidFill>
                <a:latin typeface="Arial" panose="020B0604020202020204" pitchFamily="34" charset="0"/>
                <a:cs typeface="Arial" panose="020B0604020202020204" pitchFamily="34" charset="0"/>
              </a:rPr>
              <a:t>Alunni Bes</a:t>
            </a:r>
            <a:endParaRPr lang="en-US" altLang="it-IT">
              <a:solidFill>
                <a:schemeClr val="tx1"/>
              </a:solidFill>
              <a:latin typeface="Calibri Light" panose="020F0302020204030204" pitchFamily="34" charset="0"/>
            </a:endParaRPr>
          </a:p>
        </p:txBody>
      </p:sp>
      <p:sp>
        <p:nvSpPr>
          <p:cNvPr id="8195" name="Google Shape;98;p15">
            <a:extLst>
              <a:ext uri="{FF2B5EF4-FFF2-40B4-BE49-F238E27FC236}">
                <a16:creationId xmlns:a16="http://schemas.microsoft.com/office/drawing/2014/main" id="{8E6856EC-40E0-6260-9ECB-425F290631A1}"/>
              </a:ext>
            </a:extLst>
          </p:cNvPr>
          <p:cNvSpPr txBox="1">
            <a:spLocks noGrp="1" noChangeArrowheads="1"/>
          </p:cNvSpPr>
          <p:nvPr>
            <p:ph type="body" idx="4294967295"/>
          </p:nvPr>
        </p:nvSpPr>
        <p:spPr>
          <a:xfrm>
            <a:off x="1992313" y="1773238"/>
            <a:ext cx="8229600" cy="4525962"/>
          </a:xfrm>
        </p:spPr>
        <p:txBody>
          <a:bodyPr lIns="91421" tIns="45701" rIns="91421" bIns="45701"/>
          <a:lstStyle/>
          <a:p>
            <a:endParaRPr altLang="it-IT" dirty="0">
              <a:solidFill>
                <a:schemeClr val="tx1"/>
              </a:solidFill>
              <a:latin typeface="Calibri" panose="020F0502020204030204" pitchFamily="34" charset="0"/>
            </a:endParaRPr>
          </a:p>
        </p:txBody>
      </p:sp>
      <p:sp>
        <p:nvSpPr>
          <p:cNvPr id="8196" name="Google Shape;99;p15">
            <a:extLst>
              <a:ext uri="{FF2B5EF4-FFF2-40B4-BE49-F238E27FC236}">
                <a16:creationId xmlns:a16="http://schemas.microsoft.com/office/drawing/2014/main" id="{A5AB2EC3-F6E2-704E-6BC8-69E1B4610A53}"/>
              </a:ext>
            </a:extLst>
          </p:cNvPr>
          <p:cNvSpPr>
            <a:spLocks noChangeArrowheads="1"/>
          </p:cNvSpPr>
          <p:nvPr/>
        </p:nvSpPr>
        <p:spPr bwMode="auto">
          <a:xfrm>
            <a:off x="5087938" y="3068638"/>
            <a:ext cx="1944687" cy="1368425"/>
          </a:xfrm>
          <a:prstGeom prst="rect">
            <a:avLst/>
          </a:prstGeom>
          <a:solidFill>
            <a:srgbClr val="4472C4"/>
          </a:solidFill>
          <a:ln w="9528">
            <a:solidFill>
              <a:srgbClr val="000000"/>
            </a:solidFill>
            <a:round/>
            <a:headEnd/>
            <a:tailEnd/>
          </a:ln>
        </p:spPr>
        <p:txBody>
          <a:bodyPr lIns="91421" tIns="45701" rIns="91421" bIns="45701"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en-US" altLang="it-IT" sz="1800">
                <a:solidFill>
                  <a:schemeClr val="tx1"/>
                </a:solidFill>
                <a:latin typeface="Arial" panose="020B0604020202020204" pitchFamily="34" charset="0"/>
                <a:cs typeface="Arial" panose="020B0604020202020204" pitchFamily="34" charset="0"/>
              </a:rPr>
              <a:t>BES</a:t>
            </a:r>
            <a:endParaRPr lang="en-US" altLang="it-IT" sz="1800">
              <a:solidFill>
                <a:schemeClr val="tx1"/>
              </a:solidFill>
            </a:endParaRPr>
          </a:p>
        </p:txBody>
      </p:sp>
      <p:cxnSp>
        <p:nvCxnSpPr>
          <p:cNvPr id="8197" name="Google Shape;100;p15">
            <a:extLst>
              <a:ext uri="{FF2B5EF4-FFF2-40B4-BE49-F238E27FC236}">
                <a16:creationId xmlns:a16="http://schemas.microsoft.com/office/drawing/2014/main" id="{9A8D6835-F2BD-F136-33B7-CB9CA1FD5B08}"/>
              </a:ext>
            </a:extLst>
          </p:cNvPr>
          <p:cNvCxnSpPr>
            <a:cxnSpLocks noChangeShapeType="1"/>
          </p:cNvCxnSpPr>
          <p:nvPr/>
        </p:nvCxnSpPr>
        <p:spPr bwMode="auto">
          <a:xfrm rot="10799991">
            <a:off x="4367213" y="3429000"/>
            <a:ext cx="649287" cy="71438"/>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
        <p:nvSpPr>
          <p:cNvPr id="8198" name="Google Shape;101;p15">
            <a:extLst>
              <a:ext uri="{FF2B5EF4-FFF2-40B4-BE49-F238E27FC236}">
                <a16:creationId xmlns:a16="http://schemas.microsoft.com/office/drawing/2014/main" id="{907D3F65-0880-F610-EEF3-6A43ADBC22BC}"/>
              </a:ext>
            </a:extLst>
          </p:cNvPr>
          <p:cNvSpPr>
            <a:spLocks noChangeArrowheads="1"/>
          </p:cNvSpPr>
          <p:nvPr/>
        </p:nvSpPr>
        <p:spPr bwMode="auto">
          <a:xfrm>
            <a:off x="12515850" y="1484313"/>
            <a:ext cx="936625" cy="358775"/>
          </a:xfrm>
          <a:prstGeom prst="rect">
            <a:avLst/>
          </a:prstGeom>
          <a:solidFill>
            <a:srgbClr val="4472C4"/>
          </a:solidFill>
          <a:ln w="9528">
            <a:solidFill>
              <a:srgbClr val="000000"/>
            </a:solidFill>
            <a:round/>
            <a:headEnd/>
            <a:tailEnd/>
          </a:ln>
        </p:spPr>
        <p:txBody>
          <a:bodyPr lIns="91421" tIns="45701" rIns="91421" bIns="45701" anchor="ct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solidFill>
                <a:schemeClr val="tx1"/>
              </a:solidFill>
              <a:latin typeface="Arial" panose="020B0604020202020204" pitchFamily="34" charset="0"/>
              <a:cs typeface="Arial" panose="020B0604020202020204" pitchFamily="34" charset="0"/>
            </a:endParaRPr>
          </a:p>
        </p:txBody>
      </p:sp>
      <p:sp>
        <p:nvSpPr>
          <p:cNvPr id="8199" name="Google Shape;102;p15">
            <a:extLst>
              <a:ext uri="{FF2B5EF4-FFF2-40B4-BE49-F238E27FC236}">
                <a16:creationId xmlns:a16="http://schemas.microsoft.com/office/drawing/2014/main" id="{56A7DA71-2C77-C5F8-6103-59E429878800}"/>
              </a:ext>
            </a:extLst>
          </p:cNvPr>
          <p:cNvSpPr txBox="1">
            <a:spLocks noChangeArrowheads="1"/>
          </p:cNvSpPr>
          <p:nvPr/>
        </p:nvSpPr>
        <p:spPr bwMode="auto">
          <a:xfrm>
            <a:off x="3390323" y="3357562"/>
            <a:ext cx="10810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it-IT" altLang="it-IT" sz="1200" dirty="0">
                <a:solidFill>
                  <a:schemeClr val="tx1"/>
                </a:solidFill>
                <a:latin typeface="Arial" panose="020B0604020202020204" pitchFamily="34" charset="0"/>
                <a:cs typeface="Arial" panose="020B0604020202020204" pitchFamily="34" charset="0"/>
              </a:rPr>
              <a:t>Svantaggio socio economico</a:t>
            </a:r>
            <a:endParaRPr lang="it-IT" altLang="it-IT" sz="1800" dirty="0">
              <a:solidFill>
                <a:schemeClr val="tx1"/>
              </a:solidFill>
            </a:endParaRPr>
          </a:p>
          <a:p>
            <a:pPr eaLnBrk="1" hangingPunct="1">
              <a:lnSpc>
                <a:spcPct val="100000"/>
              </a:lnSpc>
              <a:spcBef>
                <a:spcPts val="600"/>
              </a:spcBef>
              <a:buSzTx/>
              <a:buFontTx/>
              <a:buNone/>
            </a:pPr>
            <a:r>
              <a:rPr lang="it-IT" altLang="it-IT" sz="1200" dirty="0">
                <a:solidFill>
                  <a:schemeClr val="tx1"/>
                </a:solidFill>
                <a:latin typeface="Arial" panose="020B0604020202020204" pitchFamily="34" charset="0"/>
                <a:cs typeface="Arial" panose="020B0604020202020204" pitchFamily="34" charset="0"/>
              </a:rPr>
              <a:t>Culturale</a:t>
            </a:r>
            <a:endParaRPr lang="it-IT" altLang="it-IT" sz="1800" dirty="0">
              <a:solidFill>
                <a:schemeClr val="tx1"/>
              </a:solidFill>
            </a:endParaRPr>
          </a:p>
          <a:p>
            <a:pPr eaLnBrk="1" hangingPunct="1">
              <a:lnSpc>
                <a:spcPct val="100000"/>
              </a:lnSpc>
              <a:spcBef>
                <a:spcPts val="600"/>
              </a:spcBef>
              <a:buSzTx/>
              <a:buFontTx/>
              <a:buNone/>
            </a:pPr>
            <a:r>
              <a:rPr lang="it-IT" altLang="it-IT" sz="1200" dirty="0">
                <a:solidFill>
                  <a:schemeClr val="tx1"/>
                </a:solidFill>
                <a:latin typeface="Arial" panose="020B0604020202020204" pitchFamily="34" charset="0"/>
                <a:cs typeface="Arial" panose="020B0604020202020204" pitchFamily="34" charset="0"/>
              </a:rPr>
              <a:t>linguistico</a:t>
            </a:r>
            <a:endParaRPr lang="it-IT" altLang="it-IT" sz="1800" dirty="0">
              <a:solidFill>
                <a:schemeClr val="tx1"/>
              </a:solidFill>
            </a:endParaRPr>
          </a:p>
        </p:txBody>
      </p:sp>
      <p:cxnSp>
        <p:nvCxnSpPr>
          <p:cNvPr id="8200" name="Google Shape;103;p15">
            <a:extLst>
              <a:ext uri="{FF2B5EF4-FFF2-40B4-BE49-F238E27FC236}">
                <a16:creationId xmlns:a16="http://schemas.microsoft.com/office/drawing/2014/main" id="{3BCE89CB-BA05-6F3C-35C5-E84A7CB8CBFE}"/>
              </a:ext>
            </a:extLst>
          </p:cNvPr>
          <p:cNvCxnSpPr>
            <a:cxnSpLocks noChangeShapeType="1"/>
          </p:cNvCxnSpPr>
          <p:nvPr/>
        </p:nvCxnSpPr>
        <p:spPr bwMode="auto">
          <a:xfrm rot="10799991">
            <a:off x="2927350" y="3860800"/>
            <a:ext cx="360363" cy="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201" name="Google Shape;104;p15">
            <a:extLst>
              <a:ext uri="{FF2B5EF4-FFF2-40B4-BE49-F238E27FC236}">
                <a16:creationId xmlns:a16="http://schemas.microsoft.com/office/drawing/2014/main" id="{F9F17C08-1C5F-F34C-2460-12194DC73320}"/>
              </a:ext>
            </a:extLst>
          </p:cNvPr>
          <p:cNvCxnSpPr>
            <a:cxnSpLocks noChangeShapeType="1"/>
          </p:cNvCxnSpPr>
          <p:nvPr/>
        </p:nvCxnSpPr>
        <p:spPr bwMode="auto">
          <a:xfrm rot="10799991">
            <a:off x="3000375" y="4221163"/>
            <a:ext cx="287338" cy="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202" name="Google Shape;105;p15">
            <a:extLst>
              <a:ext uri="{FF2B5EF4-FFF2-40B4-BE49-F238E27FC236}">
                <a16:creationId xmlns:a16="http://schemas.microsoft.com/office/drawing/2014/main" id="{B725DA4A-C6A3-EE96-75F2-6C7C7B95E148}"/>
              </a:ext>
            </a:extLst>
          </p:cNvPr>
          <p:cNvCxnSpPr>
            <a:cxnSpLocks noChangeShapeType="1"/>
          </p:cNvCxnSpPr>
          <p:nvPr/>
        </p:nvCxnSpPr>
        <p:spPr bwMode="auto">
          <a:xfrm flipH="1">
            <a:off x="2927350" y="4508500"/>
            <a:ext cx="360363" cy="144463"/>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
        <p:nvSpPr>
          <p:cNvPr id="8203" name="Google Shape;106;p15">
            <a:extLst>
              <a:ext uri="{FF2B5EF4-FFF2-40B4-BE49-F238E27FC236}">
                <a16:creationId xmlns:a16="http://schemas.microsoft.com/office/drawing/2014/main" id="{A2180628-C946-A2BE-9FCB-6F8B913AFDFE}"/>
              </a:ext>
            </a:extLst>
          </p:cNvPr>
          <p:cNvSpPr txBox="1">
            <a:spLocks noChangeArrowheads="1"/>
          </p:cNvSpPr>
          <p:nvPr/>
        </p:nvSpPr>
        <p:spPr bwMode="auto">
          <a:xfrm>
            <a:off x="2301299" y="3388761"/>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200" dirty="0">
                <a:solidFill>
                  <a:schemeClr val="tx1"/>
                </a:solidFill>
                <a:latin typeface="Arial" panose="020B0604020202020204" pitchFamily="34" charset="0"/>
                <a:cs typeface="Arial" panose="020B0604020202020204" pitchFamily="34" charset="0"/>
              </a:rPr>
              <a:t>Socio </a:t>
            </a:r>
            <a:r>
              <a:rPr lang="en-US" altLang="it-IT" sz="1200" dirty="0" err="1">
                <a:solidFill>
                  <a:schemeClr val="tx1"/>
                </a:solidFill>
                <a:latin typeface="Arial" panose="020B0604020202020204" pitchFamily="34" charset="0"/>
                <a:cs typeface="Arial" panose="020B0604020202020204" pitchFamily="34" charset="0"/>
              </a:rPr>
              <a:t>economico</a:t>
            </a:r>
            <a:endParaRPr lang="en-US" altLang="it-IT" sz="1800" dirty="0">
              <a:solidFill>
                <a:schemeClr val="tx1"/>
              </a:solidFill>
            </a:endParaRPr>
          </a:p>
        </p:txBody>
      </p:sp>
      <p:sp>
        <p:nvSpPr>
          <p:cNvPr id="8204" name="Google Shape;107;p15">
            <a:extLst>
              <a:ext uri="{FF2B5EF4-FFF2-40B4-BE49-F238E27FC236}">
                <a16:creationId xmlns:a16="http://schemas.microsoft.com/office/drawing/2014/main" id="{39871A59-0DDE-83B7-73A0-34C84805035D}"/>
              </a:ext>
            </a:extLst>
          </p:cNvPr>
          <p:cNvSpPr txBox="1">
            <a:spLocks noChangeArrowheads="1"/>
          </p:cNvSpPr>
          <p:nvPr/>
        </p:nvSpPr>
        <p:spPr bwMode="auto">
          <a:xfrm>
            <a:off x="2331750" y="4098924"/>
            <a:ext cx="719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000" dirty="0" err="1">
                <a:solidFill>
                  <a:schemeClr val="tx1"/>
                </a:solidFill>
                <a:latin typeface="Arial" panose="020B0604020202020204" pitchFamily="34" charset="0"/>
                <a:cs typeface="Arial" panose="020B0604020202020204" pitchFamily="34" charset="0"/>
              </a:rPr>
              <a:t>culturale</a:t>
            </a:r>
            <a:endParaRPr lang="en-US" altLang="it-IT" sz="1800" dirty="0">
              <a:solidFill>
                <a:schemeClr val="tx1"/>
              </a:solidFill>
            </a:endParaRPr>
          </a:p>
        </p:txBody>
      </p:sp>
      <p:sp>
        <p:nvSpPr>
          <p:cNvPr id="8205" name="Google Shape;108;p15">
            <a:extLst>
              <a:ext uri="{FF2B5EF4-FFF2-40B4-BE49-F238E27FC236}">
                <a16:creationId xmlns:a16="http://schemas.microsoft.com/office/drawing/2014/main" id="{6108DEFA-473C-3164-202C-6014A44FAFCF}"/>
              </a:ext>
            </a:extLst>
          </p:cNvPr>
          <p:cNvSpPr txBox="1">
            <a:spLocks noChangeArrowheads="1"/>
          </p:cNvSpPr>
          <p:nvPr/>
        </p:nvSpPr>
        <p:spPr bwMode="auto">
          <a:xfrm>
            <a:off x="2236933" y="4408119"/>
            <a:ext cx="1285876" cy="2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200" dirty="0" err="1">
                <a:solidFill>
                  <a:schemeClr val="tx1"/>
                </a:solidFill>
                <a:latin typeface="Arial" panose="020B0604020202020204" pitchFamily="34" charset="0"/>
                <a:cs typeface="Arial" panose="020B0604020202020204" pitchFamily="34" charset="0"/>
              </a:rPr>
              <a:t>linguistico</a:t>
            </a:r>
            <a:endParaRPr lang="en-US" altLang="it-IT" sz="1800" dirty="0">
              <a:solidFill>
                <a:schemeClr val="tx1"/>
              </a:solidFill>
            </a:endParaRPr>
          </a:p>
        </p:txBody>
      </p:sp>
      <p:cxnSp>
        <p:nvCxnSpPr>
          <p:cNvPr id="8206" name="Google Shape;109;p15">
            <a:extLst>
              <a:ext uri="{FF2B5EF4-FFF2-40B4-BE49-F238E27FC236}">
                <a16:creationId xmlns:a16="http://schemas.microsoft.com/office/drawing/2014/main" id="{C3F9892E-D787-3AFB-0954-EA6F81672AE7}"/>
              </a:ext>
            </a:extLst>
          </p:cNvPr>
          <p:cNvCxnSpPr>
            <a:cxnSpLocks noChangeShapeType="1"/>
          </p:cNvCxnSpPr>
          <p:nvPr/>
        </p:nvCxnSpPr>
        <p:spPr bwMode="auto">
          <a:xfrm rot="10799991">
            <a:off x="5951538" y="2924175"/>
            <a:ext cx="0" cy="433388"/>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
        <p:nvSpPr>
          <p:cNvPr id="8207" name="Google Shape;110;p15">
            <a:extLst>
              <a:ext uri="{FF2B5EF4-FFF2-40B4-BE49-F238E27FC236}">
                <a16:creationId xmlns:a16="http://schemas.microsoft.com/office/drawing/2014/main" id="{0CB2E5F5-AFA7-AA7F-B0CE-8B592C7D43FC}"/>
              </a:ext>
            </a:extLst>
          </p:cNvPr>
          <p:cNvSpPr txBox="1">
            <a:spLocks noChangeArrowheads="1"/>
          </p:cNvSpPr>
          <p:nvPr/>
        </p:nvSpPr>
        <p:spPr bwMode="auto">
          <a:xfrm>
            <a:off x="5448300" y="23495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200" dirty="0">
                <a:solidFill>
                  <a:schemeClr val="tx1"/>
                </a:solidFill>
                <a:latin typeface="Arial" panose="020B0604020202020204" pitchFamily="34" charset="0"/>
                <a:cs typeface="Arial" panose="020B0604020202020204" pitchFamily="34" charset="0"/>
              </a:rPr>
              <a:t> </a:t>
            </a:r>
            <a:r>
              <a:rPr lang="en-US" altLang="it-IT" sz="1800" dirty="0">
                <a:solidFill>
                  <a:schemeClr val="tx1"/>
                </a:solidFill>
                <a:latin typeface="Arial" panose="020B0604020202020204" pitchFamily="34" charset="0"/>
                <a:cs typeface="Arial" panose="020B0604020202020204" pitchFamily="34" charset="0"/>
              </a:rPr>
              <a:t>L.104</a:t>
            </a:r>
            <a:endParaRPr lang="en-US" altLang="it-IT" sz="1800" dirty="0">
              <a:solidFill>
                <a:schemeClr val="tx1"/>
              </a:solidFill>
            </a:endParaRPr>
          </a:p>
          <a:p>
            <a:pPr eaLnBrk="1" hangingPunct="1">
              <a:lnSpc>
                <a:spcPct val="100000"/>
              </a:lnSpc>
              <a:spcBef>
                <a:spcPts val="600"/>
              </a:spcBef>
              <a:buSzTx/>
              <a:buFontTx/>
              <a:buNone/>
            </a:pPr>
            <a:endParaRPr lang="en-US" altLang="it-IT" sz="1200" dirty="0">
              <a:solidFill>
                <a:schemeClr val="tx1"/>
              </a:solidFill>
              <a:latin typeface="Arial" panose="020B0604020202020204" pitchFamily="34" charset="0"/>
              <a:cs typeface="Arial" panose="020B0604020202020204" pitchFamily="34" charset="0"/>
            </a:endParaRPr>
          </a:p>
        </p:txBody>
      </p:sp>
      <p:cxnSp>
        <p:nvCxnSpPr>
          <p:cNvPr id="8208" name="Google Shape;111;p15">
            <a:extLst>
              <a:ext uri="{FF2B5EF4-FFF2-40B4-BE49-F238E27FC236}">
                <a16:creationId xmlns:a16="http://schemas.microsoft.com/office/drawing/2014/main" id="{1B2A4172-2A2B-9DD2-E6BD-88EEC31F596C}"/>
              </a:ext>
            </a:extLst>
          </p:cNvPr>
          <p:cNvCxnSpPr>
            <a:cxnSpLocks noChangeShapeType="1"/>
          </p:cNvCxnSpPr>
          <p:nvPr/>
        </p:nvCxnSpPr>
        <p:spPr bwMode="auto">
          <a:xfrm rot="10800009" flipH="1">
            <a:off x="7104063" y="3357563"/>
            <a:ext cx="647700" cy="73025"/>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
        <p:nvSpPr>
          <p:cNvPr id="8209" name="Google Shape;112;p15">
            <a:extLst>
              <a:ext uri="{FF2B5EF4-FFF2-40B4-BE49-F238E27FC236}">
                <a16:creationId xmlns:a16="http://schemas.microsoft.com/office/drawing/2014/main" id="{26E363CC-EE22-4486-8CDF-6E9BACD597CC}"/>
              </a:ext>
            </a:extLst>
          </p:cNvPr>
          <p:cNvSpPr txBox="1">
            <a:spLocks noChangeArrowheads="1"/>
          </p:cNvSpPr>
          <p:nvPr/>
        </p:nvSpPr>
        <p:spPr bwMode="auto">
          <a:xfrm>
            <a:off x="7607300" y="2854325"/>
            <a:ext cx="91598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200" dirty="0" err="1">
                <a:solidFill>
                  <a:schemeClr val="tx1"/>
                </a:solidFill>
                <a:latin typeface="Arial" panose="020B0604020202020204" pitchFamily="34" charset="0"/>
                <a:cs typeface="Arial" panose="020B0604020202020204" pitchFamily="34" charset="0"/>
              </a:rPr>
              <a:t>Disturbi</a:t>
            </a:r>
            <a:r>
              <a:rPr lang="en-US" altLang="it-IT" sz="1200" dirty="0">
                <a:solidFill>
                  <a:schemeClr val="tx1"/>
                </a:solidFill>
                <a:latin typeface="Arial" panose="020B0604020202020204" pitchFamily="34" charset="0"/>
                <a:cs typeface="Arial" panose="020B0604020202020204" pitchFamily="34" charset="0"/>
              </a:rPr>
              <a:t> </a:t>
            </a:r>
            <a:r>
              <a:rPr lang="en-US" altLang="it-IT" sz="1200" dirty="0" err="1">
                <a:solidFill>
                  <a:schemeClr val="tx1"/>
                </a:solidFill>
                <a:latin typeface="Arial" panose="020B0604020202020204" pitchFamily="34" charset="0"/>
                <a:cs typeface="Arial" panose="020B0604020202020204" pitchFamily="34" charset="0"/>
              </a:rPr>
              <a:t>evolutivi</a:t>
            </a:r>
            <a:r>
              <a:rPr lang="en-US" altLang="it-IT" sz="1200" dirty="0">
                <a:solidFill>
                  <a:schemeClr val="tx1"/>
                </a:solidFill>
                <a:latin typeface="Arial" panose="020B0604020202020204" pitchFamily="34" charset="0"/>
                <a:cs typeface="Arial" panose="020B0604020202020204" pitchFamily="34" charset="0"/>
              </a:rPr>
              <a:t> </a:t>
            </a:r>
            <a:r>
              <a:rPr lang="en-US" altLang="it-IT" sz="1200" dirty="0" err="1">
                <a:solidFill>
                  <a:schemeClr val="tx1"/>
                </a:solidFill>
                <a:latin typeface="Arial" panose="020B0604020202020204" pitchFamily="34" charset="0"/>
                <a:cs typeface="Arial" panose="020B0604020202020204" pitchFamily="34" charset="0"/>
              </a:rPr>
              <a:t>specifici</a:t>
            </a:r>
            <a:endParaRPr lang="en-US" altLang="it-IT" sz="1800" dirty="0">
              <a:solidFill>
                <a:schemeClr val="tx1"/>
              </a:solidFill>
            </a:endParaRPr>
          </a:p>
        </p:txBody>
      </p:sp>
      <p:cxnSp>
        <p:nvCxnSpPr>
          <p:cNvPr id="8210" name="Google Shape;113;p15">
            <a:extLst>
              <a:ext uri="{FF2B5EF4-FFF2-40B4-BE49-F238E27FC236}">
                <a16:creationId xmlns:a16="http://schemas.microsoft.com/office/drawing/2014/main" id="{2FE6F419-DE66-805D-42A4-70226C3C27B4}"/>
              </a:ext>
            </a:extLst>
          </p:cNvPr>
          <p:cNvCxnSpPr>
            <a:cxnSpLocks noChangeShapeType="1"/>
          </p:cNvCxnSpPr>
          <p:nvPr/>
        </p:nvCxnSpPr>
        <p:spPr bwMode="auto">
          <a:xfrm>
            <a:off x="8688388" y="3068638"/>
            <a:ext cx="503237" cy="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211" name="Google Shape;114;p15">
            <a:extLst>
              <a:ext uri="{FF2B5EF4-FFF2-40B4-BE49-F238E27FC236}">
                <a16:creationId xmlns:a16="http://schemas.microsoft.com/office/drawing/2014/main" id="{19F92E54-E6B4-6B68-9B46-6CF0EF94C65E}"/>
              </a:ext>
            </a:extLst>
          </p:cNvPr>
          <p:cNvCxnSpPr>
            <a:cxnSpLocks noChangeShapeType="1"/>
          </p:cNvCxnSpPr>
          <p:nvPr/>
        </p:nvCxnSpPr>
        <p:spPr bwMode="auto">
          <a:xfrm>
            <a:off x="8759825" y="3500438"/>
            <a:ext cx="360363" cy="0"/>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212" name="Google Shape;115;p15">
            <a:extLst>
              <a:ext uri="{FF2B5EF4-FFF2-40B4-BE49-F238E27FC236}">
                <a16:creationId xmlns:a16="http://schemas.microsoft.com/office/drawing/2014/main" id="{73D863DF-C001-4227-917A-23F112D1EB6A}"/>
              </a:ext>
            </a:extLst>
          </p:cNvPr>
          <p:cNvCxnSpPr>
            <a:cxnSpLocks noChangeShapeType="1"/>
          </p:cNvCxnSpPr>
          <p:nvPr/>
        </p:nvCxnSpPr>
        <p:spPr bwMode="auto">
          <a:xfrm>
            <a:off x="8688388" y="3573463"/>
            <a:ext cx="431800" cy="360362"/>
          </a:xfrm>
          <a:prstGeom prst="straightConnector1">
            <a:avLst/>
          </a:prstGeom>
          <a:noFill/>
          <a:ln w="9528">
            <a:solidFill>
              <a:srgbClr val="000000"/>
            </a:solidFill>
            <a:round/>
            <a:headEnd/>
            <a:tailEnd type="arrow" w="med" len="med"/>
          </a:ln>
          <a:extLst>
            <a:ext uri="{909E8E84-426E-40DD-AFC4-6F175D3DCCD1}">
              <a14:hiddenFill xmlns:a14="http://schemas.microsoft.com/office/drawing/2010/main">
                <a:noFill/>
              </a14:hiddenFill>
            </a:ext>
          </a:extLst>
        </p:spPr>
      </p:cxnSp>
      <p:sp>
        <p:nvSpPr>
          <p:cNvPr id="8213" name="Google Shape;116;p15">
            <a:extLst>
              <a:ext uri="{FF2B5EF4-FFF2-40B4-BE49-F238E27FC236}">
                <a16:creationId xmlns:a16="http://schemas.microsoft.com/office/drawing/2014/main" id="{916EAB47-DC45-E130-127B-3BF7EFE212FD}"/>
              </a:ext>
            </a:extLst>
          </p:cNvPr>
          <p:cNvSpPr txBox="1">
            <a:spLocks noChangeArrowheads="1"/>
          </p:cNvSpPr>
          <p:nvPr/>
        </p:nvSpPr>
        <p:spPr bwMode="auto">
          <a:xfrm>
            <a:off x="9229725" y="2741612"/>
            <a:ext cx="692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600" dirty="0" err="1">
                <a:solidFill>
                  <a:schemeClr val="tx1"/>
                </a:solidFill>
                <a:latin typeface="Arial" panose="020B0604020202020204" pitchFamily="34" charset="0"/>
                <a:cs typeface="Arial" panose="020B0604020202020204" pitchFamily="34" charset="0"/>
              </a:rPr>
              <a:t>Dsap</a:t>
            </a:r>
            <a:endParaRPr lang="en-US" altLang="it-IT" sz="1600" dirty="0">
              <a:solidFill>
                <a:schemeClr val="tx1"/>
              </a:solidFill>
            </a:endParaRPr>
          </a:p>
          <a:p>
            <a:pPr eaLnBrk="1" hangingPunct="1">
              <a:lnSpc>
                <a:spcPct val="100000"/>
              </a:lnSpc>
              <a:spcBef>
                <a:spcPct val="0"/>
              </a:spcBef>
              <a:buSzTx/>
              <a:buFontTx/>
              <a:buNone/>
            </a:pPr>
            <a:r>
              <a:rPr lang="en-US" altLang="it-IT" sz="1800" dirty="0">
                <a:solidFill>
                  <a:schemeClr val="tx1"/>
                </a:solidFill>
                <a:latin typeface="Arial" panose="020B0604020202020204" pitchFamily="34" charset="0"/>
                <a:cs typeface="Arial" panose="020B0604020202020204" pitchFamily="34" charset="0"/>
              </a:rPr>
              <a:t>L170</a:t>
            </a:r>
            <a:endParaRPr lang="en-US" altLang="it-IT" sz="1800" dirty="0">
              <a:solidFill>
                <a:schemeClr val="tx1"/>
              </a:solidFill>
            </a:endParaRPr>
          </a:p>
        </p:txBody>
      </p:sp>
      <p:sp>
        <p:nvSpPr>
          <p:cNvPr id="8214" name="Google Shape;117;p15">
            <a:extLst>
              <a:ext uri="{FF2B5EF4-FFF2-40B4-BE49-F238E27FC236}">
                <a16:creationId xmlns:a16="http://schemas.microsoft.com/office/drawing/2014/main" id="{C4767CAF-A165-6F42-5965-4C8DA2C16BF7}"/>
              </a:ext>
            </a:extLst>
          </p:cNvPr>
          <p:cNvSpPr txBox="1">
            <a:spLocks noChangeArrowheads="1"/>
          </p:cNvSpPr>
          <p:nvPr/>
        </p:nvSpPr>
        <p:spPr bwMode="auto">
          <a:xfrm>
            <a:off x="9191625" y="3429000"/>
            <a:ext cx="8651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800" dirty="0" err="1">
                <a:solidFill>
                  <a:schemeClr val="tx1"/>
                </a:solidFill>
                <a:latin typeface="Arial" panose="020B0604020202020204" pitchFamily="34" charset="0"/>
                <a:cs typeface="Arial" panose="020B0604020202020204" pitchFamily="34" charset="0"/>
              </a:rPr>
              <a:t>Adhd</a:t>
            </a:r>
            <a:endParaRPr lang="en-US" altLang="it-IT" sz="1800" dirty="0">
              <a:solidFill>
                <a:schemeClr val="tx1"/>
              </a:solidFill>
            </a:endParaRPr>
          </a:p>
          <a:p>
            <a:pPr eaLnBrk="1" hangingPunct="1">
              <a:lnSpc>
                <a:spcPct val="100000"/>
              </a:lnSpc>
              <a:spcBef>
                <a:spcPts val="900"/>
              </a:spcBef>
              <a:buSzTx/>
              <a:buFontTx/>
              <a:buNone/>
            </a:pPr>
            <a:endParaRPr lang="en-US" altLang="it-IT" sz="1800" dirty="0">
              <a:solidFill>
                <a:schemeClr val="tx1"/>
              </a:solidFill>
              <a:latin typeface="Arial" panose="020B0604020202020204" pitchFamily="34" charset="0"/>
              <a:cs typeface="Arial" panose="020B0604020202020204" pitchFamily="34" charset="0"/>
            </a:endParaRPr>
          </a:p>
        </p:txBody>
      </p:sp>
      <p:sp>
        <p:nvSpPr>
          <p:cNvPr id="8215" name="Google Shape;118;p15">
            <a:extLst>
              <a:ext uri="{FF2B5EF4-FFF2-40B4-BE49-F238E27FC236}">
                <a16:creationId xmlns:a16="http://schemas.microsoft.com/office/drawing/2014/main" id="{AE8AB02F-6F4A-C19C-A3AC-CD28A74D8ACD}"/>
              </a:ext>
            </a:extLst>
          </p:cNvPr>
          <p:cNvSpPr txBox="1">
            <a:spLocks noChangeArrowheads="1"/>
          </p:cNvSpPr>
          <p:nvPr/>
        </p:nvSpPr>
        <p:spPr bwMode="auto">
          <a:xfrm>
            <a:off x="9356725" y="3789361"/>
            <a:ext cx="9366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en-US" altLang="it-IT" sz="1800" dirty="0">
                <a:solidFill>
                  <a:schemeClr val="tx1"/>
                </a:solidFill>
                <a:latin typeface="Arial" panose="020B0604020202020204" pitchFamily="34" charset="0"/>
                <a:cs typeface="Arial" panose="020B0604020202020204" pitchFamily="34" charset="0"/>
              </a:rPr>
              <a:t>Fil</a:t>
            </a:r>
            <a:endParaRPr lang="en-US" altLang="it-IT" sz="1800" dirty="0">
              <a:solidFill>
                <a:schemeClr val="tx1"/>
              </a:solidFill>
            </a:endParaRPr>
          </a:p>
          <a:p>
            <a:pPr eaLnBrk="1" hangingPunct="1">
              <a:lnSpc>
                <a:spcPct val="100000"/>
              </a:lnSpc>
              <a:spcBef>
                <a:spcPts val="900"/>
              </a:spcBef>
              <a:buSzTx/>
              <a:buFontTx/>
              <a:buNone/>
            </a:pPr>
            <a:endParaRPr lang="en-US" altLang="it-IT" sz="1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1451579" y="355135"/>
            <a:ext cx="9603275" cy="110785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3200"/>
              <a:buFont typeface="Gill Sans"/>
              <a:buNone/>
            </a:pPr>
            <a:r>
              <a:rPr lang="it-IT"/>
              <a:t>INDICAZIONE PER IL CURRICOLO </a:t>
            </a:r>
            <a:br>
              <a:rPr lang="it-IT"/>
            </a:br>
            <a:r>
              <a:rPr lang="it-IT"/>
              <a:t>(SCUOLA INFANZIA)</a:t>
            </a:r>
            <a:endParaRPr/>
          </a:p>
        </p:txBody>
      </p:sp>
      <p:sp>
        <p:nvSpPr>
          <p:cNvPr id="143" name="Google Shape;143;p18"/>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20000"/>
              </a:lnSpc>
              <a:spcBef>
                <a:spcPts val="0"/>
              </a:spcBef>
              <a:spcAft>
                <a:spcPts val="0"/>
              </a:spcAft>
              <a:buSzPct val="100000"/>
              <a:buChar char="•"/>
            </a:pPr>
            <a:r>
              <a:rPr lang="it-IT"/>
              <a:t>L’organizzazione degli spazi e dei tempi diventa elemento di qualità pedagogica dell’ambiente educativo e pertanto deve essere oggetto di esplicita progettazione e verifica. In particolare: – lo spazio dovrà essere accogliente, caldo, ben curato, orientato dal gusto estetico, espressione della pedagogia e delle scelte educative di ciascuna scuola. Lo spazio parla dei bambini, del loro valore, dei loro bisogni di gioco, di movimento, di espressione, di intimità e di socialità, attraverso l’ambientazione fisica, la scelta di arredamenti e oggetti volti a creare un luogo funzionale e invitante; – il tempo disteso consente al bambino di vivere con serenità la propria giornata, di giocare, esplorare, parlare, capire, sentirsi padrone di sé e delle attività che sperimenta e nelle quali si esercita. L’osservazione, nelle sue diverse modalità, rappresenta uno strumento fondamentale per conoscere e accompagnare il bambino in tutte le sue dimensioni di sviluppo, rispettandone l’originalità, l’unicità, le potenzialità attraverso un atteggiamento di ascolto, empatia e rassicurazione. La pratica della documentazione va intesa come processo che produce tracce, memoria e riflessione, negli adulti e nei bambini, rendendo visibili le modalità e i percorsi di formazione e permettendo di apprezzare i progressi dell’apprendimento individuale e di gruppo. L’attività di valutazione nella scuola dell’infanzia risponde ad una funzione di carattere formativo, che riconosce, accompagna, descrive e documenta i processi di crescita, evita di classificare e giudicare le prestazioni dei bambini, perché è orientata a esplorare e incoraggiare lo sviluppo di tutte le loro potenzialità. Analogamente, per l’istituzione scolastica, le pratiche dell’autovalutazione, della valutazione esterna, della rendicontazione sociale, sono volte al miglioramento continuo della qualità educativa.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63;p18">
            <a:extLst>
              <a:ext uri="{FF2B5EF4-FFF2-40B4-BE49-F238E27FC236}">
                <a16:creationId xmlns:a16="http://schemas.microsoft.com/office/drawing/2014/main" id="{A62A6303-3647-5D55-26DF-A4AE55E017AF}"/>
              </a:ext>
            </a:extLst>
          </p:cNvPr>
          <p:cNvSpPr txBox="1">
            <a:spLocks noGrp="1" noChangeArrowheads="1"/>
          </p:cNvSpPr>
          <p:nvPr>
            <p:ph type="title" idx="4294967295"/>
          </p:nvPr>
        </p:nvSpPr>
        <p:spPr>
          <a:xfrm>
            <a:off x="1981200" y="274638"/>
            <a:ext cx="8229600" cy="1143000"/>
          </a:xfrm>
        </p:spPr>
        <p:txBody>
          <a:bodyPr lIns="91421" tIns="45701" rIns="91421" bIns="45701" anchorCtr="1"/>
          <a:lstStyle/>
          <a:p>
            <a:pPr algn="ctr">
              <a:lnSpc>
                <a:spcPct val="100000"/>
              </a:lnSpc>
            </a:pPr>
            <a:r>
              <a:rPr lang="en-US" altLang="it-IT">
                <a:solidFill>
                  <a:srgbClr val="44546A"/>
                </a:solidFill>
                <a:latin typeface="Arial" panose="020B0604020202020204" pitchFamily="34" charset="0"/>
                <a:cs typeface="Arial" panose="020B0604020202020204" pitchFamily="34" charset="0"/>
              </a:rPr>
              <a:t>dsap</a:t>
            </a:r>
            <a:endParaRPr lang="en-US" altLang="it-IT">
              <a:latin typeface="Calibri Light" panose="020F0302020204030204" pitchFamily="34" charset="0"/>
            </a:endParaRPr>
          </a:p>
        </p:txBody>
      </p:sp>
      <p:pic>
        <p:nvPicPr>
          <p:cNvPr id="14339" name="Google Shape;164;p18">
            <a:extLst>
              <a:ext uri="{FF2B5EF4-FFF2-40B4-BE49-F238E27FC236}">
                <a16:creationId xmlns:a16="http://schemas.microsoft.com/office/drawing/2014/main" id="{F14D6C51-2F18-BAE5-83FA-3A74A50A9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2471738"/>
            <a:ext cx="37449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69;p19">
            <a:extLst>
              <a:ext uri="{FF2B5EF4-FFF2-40B4-BE49-F238E27FC236}">
                <a16:creationId xmlns:a16="http://schemas.microsoft.com/office/drawing/2014/main" id="{251C1789-7EA4-1870-0634-DF3FEE222F08}"/>
              </a:ext>
            </a:extLst>
          </p:cNvPr>
          <p:cNvSpPr txBox="1">
            <a:spLocks noGrp="1" noChangeArrowheads="1"/>
          </p:cNvSpPr>
          <p:nvPr>
            <p:ph type="title" idx="4294967295"/>
          </p:nvPr>
        </p:nvSpPr>
        <p:spPr>
          <a:xfrm>
            <a:off x="14122676" y="228600"/>
            <a:ext cx="525941" cy="1219200"/>
          </a:xfrm>
        </p:spPr>
        <p:txBody>
          <a:bodyPr lIns="91421" tIns="45701" rIns="91421" bIns="45701" anchor="b" anchorCtr="1"/>
          <a:lstStyle/>
          <a:p>
            <a:endParaRPr altLang="it-IT" sz="2000">
              <a:solidFill>
                <a:schemeClr val="tx1"/>
              </a:solidFill>
              <a:latin typeface="Calibri Light" panose="020F0302020204030204" pitchFamily="34" charset="0"/>
            </a:endParaRPr>
          </a:p>
        </p:txBody>
      </p:sp>
      <p:sp>
        <p:nvSpPr>
          <p:cNvPr id="16387" name="Google Shape;170;p19">
            <a:extLst>
              <a:ext uri="{FF2B5EF4-FFF2-40B4-BE49-F238E27FC236}">
                <a16:creationId xmlns:a16="http://schemas.microsoft.com/office/drawing/2014/main" id="{D9D9783D-B1C9-E067-202A-967FBDA3FC01}"/>
              </a:ext>
            </a:extLst>
          </p:cNvPr>
          <p:cNvSpPr txBox="1">
            <a:spLocks noGrp="1" noChangeArrowheads="1"/>
          </p:cNvSpPr>
          <p:nvPr>
            <p:ph type="body" idx="4294967295"/>
          </p:nvPr>
        </p:nvSpPr>
        <p:spPr>
          <a:xfrm>
            <a:off x="13062671" y="692150"/>
            <a:ext cx="8552746" cy="4986338"/>
          </a:xfrm>
        </p:spPr>
        <p:txBody>
          <a:bodyPr lIns="182870" tIns="91421" rIns="91421" bIns="45701"/>
          <a:lstStyle/>
          <a:p>
            <a:pPr marL="263525" indent="-61913" algn="just">
              <a:lnSpc>
                <a:spcPct val="100000"/>
              </a:lnSpc>
              <a:spcBef>
                <a:spcPct val="0"/>
              </a:spcBef>
              <a:buFont typeface="Arial" panose="020B0604020202020204" pitchFamily="34" charset="0"/>
              <a:buNone/>
            </a:pPr>
            <a:endParaRPr altLang="it-IT" sz="2000">
              <a:solidFill>
                <a:schemeClr val="tx1"/>
              </a:solidFill>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2000">
              <a:solidFill>
                <a:schemeClr val="tx1"/>
              </a:solidFill>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2000">
              <a:solidFill>
                <a:schemeClr val="tx1"/>
              </a:solidFill>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2000">
              <a:solidFill>
                <a:schemeClr val="tx1"/>
              </a:solidFill>
              <a:latin typeface="Arial" panose="020B0604020202020204" pitchFamily="34" charset="0"/>
              <a:cs typeface="Arial" panose="020B0604020202020204" pitchFamily="34" charset="0"/>
            </a:endParaRPr>
          </a:p>
        </p:txBody>
      </p:sp>
      <p:sp>
        <p:nvSpPr>
          <p:cNvPr id="16388" name="Google Shape;171;p19">
            <a:extLst>
              <a:ext uri="{FF2B5EF4-FFF2-40B4-BE49-F238E27FC236}">
                <a16:creationId xmlns:a16="http://schemas.microsoft.com/office/drawing/2014/main" id="{37DC9D9D-08E3-B998-F1BA-3BE4D1FAB00A}"/>
              </a:ext>
            </a:extLst>
          </p:cNvPr>
          <p:cNvSpPr txBox="1">
            <a:spLocks noChangeArrowheads="1"/>
          </p:cNvSpPr>
          <p:nvPr/>
        </p:nvSpPr>
        <p:spPr bwMode="auto">
          <a:xfrm>
            <a:off x="1384058" y="1341438"/>
            <a:ext cx="8579291" cy="82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en-US" altLang="it-IT" sz="2000">
                <a:solidFill>
                  <a:schemeClr val="tx1"/>
                </a:solidFill>
                <a:latin typeface="Arial" panose="020B0604020202020204" pitchFamily="34" charset="0"/>
                <a:cs typeface="Arial" panose="020B0604020202020204" pitchFamily="34" charset="0"/>
              </a:rPr>
              <a:t>.</a:t>
            </a:r>
            <a:endParaRPr lang="en-US" altLang="it-IT" sz="2000">
              <a:solidFill>
                <a:schemeClr val="tx1"/>
              </a:solidFill>
            </a:endParaRPr>
          </a:p>
          <a:p>
            <a:pPr algn="just" eaLnBrk="1" hangingPunct="1">
              <a:lnSpc>
                <a:spcPct val="100000"/>
              </a:lnSpc>
              <a:spcBef>
                <a:spcPts val="900"/>
              </a:spcBef>
              <a:buSzTx/>
              <a:buFontTx/>
              <a:buNone/>
            </a:pPr>
            <a:endParaRPr lang="en-US" altLang="it-IT" sz="2000">
              <a:solidFill>
                <a:schemeClr val="tx1"/>
              </a:solidFill>
              <a:latin typeface="Arial" panose="020B0604020202020204" pitchFamily="34" charset="0"/>
              <a:cs typeface="Arial" panose="020B0604020202020204" pitchFamily="34" charset="0"/>
            </a:endParaRPr>
          </a:p>
        </p:txBody>
      </p:sp>
      <p:sp>
        <p:nvSpPr>
          <p:cNvPr id="16389" name="Google Shape;172;p19">
            <a:extLst>
              <a:ext uri="{FF2B5EF4-FFF2-40B4-BE49-F238E27FC236}">
                <a16:creationId xmlns:a16="http://schemas.microsoft.com/office/drawing/2014/main" id="{33C5305C-29E0-E2A3-F455-737ABF0285D2}"/>
              </a:ext>
            </a:extLst>
          </p:cNvPr>
          <p:cNvSpPr txBox="1">
            <a:spLocks noChangeArrowheads="1"/>
          </p:cNvSpPr>
          <p:nvPr/>
        </p:nvSpPr>
        <p:spPr bwMode="auto">
          <a:xfrm>
            <a:off x="1434742" y="1125538"/>
            <a:ext cx="8051692"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2000">
              <a:solidFill>
                <a:schemeClr val="tx1"/>
              </a:solidFill>
              <a:latin typeface="Arial" panose="020B0604020202020204" pitchFamily="34" charset="0"/>
              <a:cs typeface="Arial" panose="020B0604020202020204" pitchFamily="34" charset="0"/>
            </a:endParaRPr>
          </a:p>
        </p:txBody>
      </p:sp>
      <p:sp>
        <p:nvSpPr>
          <p:cNvPr id="16390" name="Google Shape;173;p19">
            <a:extLst>
              <a:ext uri="{FF2B5EF4-FFF2-40B4-BE49-F238E27FC236}">
                <a16:creationId xmlns:a16="http://schemas.microsoft.com/office/drawing/2014/main" id="{E69166E4-FFF5-D3F8-ED5B-145B8368035D}"/>
              </a:ext>
            </a:extLst>
          </p:cNvPr>
          <p:cNvSpPr txBox="1">
            <a:spLocks noChangeArrowheads="1"/>
          </p:cNvSpPr>
          <p:nvPr/>
        </p:nvSpPr>
        <p:spPr bwMode="auto">
          <a:xfrm>
            <a:off x="1318365" y="765175"/>
            <a:ext cx="8502972"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2000">
              <a:solidFill>
                <a:schemeClr val="tx1"/>
              </a:solidFill>
              <a:latin typeface="Arial" panose="020B0604020202020204" pitchFamily="34" charset="0"/>
              <a:cs typeface="Arial" panose="020B0604020202020204" pitchFamily="34" charset="0"/>
            </a:endParaRPr>
          </a:p>
        </p:txBody>
      </p:sp>
      <p:sp>
        <p:nvSpPr>
          <p:cNvPr id="16391" name="Google Shape;174;p19">
            <a:extLst>
              <a:ext uri="{FF2B5EF4-FFF2-40B4-BE49-F238E27FC236}">
                <a16:creationId xmlns:a16="http://schemas.microsoft.com/office/drawing/2014/main" id="{E5791F2A-00C9-6F77-E659-9E8578FC349B}"/>
              </a:ext>
            </a:extLst>
          </p:cNvPr>
          <p:cNvSpPr txBox="1">
            <a:spLocks noChangeArrowheads="1"/>
          </p:cNvSpPr>
          <p:nvPr/>
        </p:nvSpPr>
        <p:spPr bwMode="auto">
          <a:xfrm>
            <a:off x="1441913" y="1773238"/>
            <a:ext cx="7977032"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2000">
              <a:solidFill>
                <a:schemeClr val="tx1"/>
              </a:solidFill>
              <a:latin typeface="Arial" panose="020B0604020202020204" pitchFamily="34" charset="0"/>
              <a:cs typeface="Arial" panose="020B0604020202020204" pitchFamily="34" charset="0"/>
            </a:endParaRPr>
          </a:p>
        </p:txBody>
      </p:sp>
      <p:sp>
        <p:nvSpPr>
          <p:cNvPr id="16392" name="Google Shape;175;p19">
            <a:extLst>
              <a:ext uri="{FF2B5EF4-FFF2-40B4-BE49-F238E27FC236}">
                <a16:creationId xmlns:a16="http://schemas.microsoft.com/office/drawing/2014/main" id="{235475FF-DBB0-F8E9-8496-D5A714EAE7A4}"/>
              </a:ext>
            </a:extLst>
          </p:cNvPr>
          <p:cNvSpPr txBox="1">
            <a:spLocks noChangeArrowheads="1"/>
          </p:cNvSpPr>
          <p:nvPr/>
        </p:nvSpPr>
        <p:spPr bwMode="auto">
          <a:xfrm>
            <a:off x="2146642" y="1989138"/>
            <a:ext cx="6623193"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2000">
              <a:solidFill>
                <a:schemeClr val="tx1"/>
              </a:solidFill>
              <a:latin typeface="Arial" panose="020B0604020202020204" pitchFamily="34" charset="0"/>
              <a:cs typeface="Arial" panose="020B0604020202020204" pitchFamily="34" charset="0"/>
            </a:endParaRPr>
          </a:p>
        </p:txBody>
      </p:sp>
      <p:sp>
        <p:nvSpPr>
          <p:cNvPr id="16393" name="Google Shape;176;p19">
            <a:extLst>
              <a:ext uri="{FF2B5EF4-FFF2-40B4-BE49-F238E27FC236}">
                <a16:creationId xmlns:a16="http://schemas.microsoft.com/office/drawing/2014/main" id="{8168D0CD-86FD-B52C-81D1-ABA092F49DF3}"/>
              </a:ext>
            </a:extLst>
          </p:cNvPr>
          <p:cNvSpPr txBox="1">
            <a:spLocks noChangeArrowheads="1"/>
          </p:cNvSpPr>
          <p:nvPr/>
        </p:nvSpPr>
        <p:spPr bwMode="auto">
          <a:xfrm>
            <a:off x="1772601" y="1125538"/>
            <a:ext cx="7525753"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2000">
              <a:solidFill>
                <a:schemeClr val="tx1"/>
              </a:solidFill>
              <a:latin typeface="Arial" panose="020B0604020202020204" pitchFamily="34" charset="0"/>
              <a:cs typeface="Arial" panose="020B0604020202020204" pitchFamily="34" charset="0"/>
            </a:endParaRPr>
          </a:p>
        </p:txBody>
      </p:sp>
      <p:sp>
        <p:nvSpPr>
          <p:cNvPr id="16394" name="Google Shape;177;p19">
            <a:extLst>
              <a:ext uri="{FF2B5EF4-FFF2-40B4-BE49-F238E27FC236}">
                <a16:creationId xmlns:a16="http://schemas.microsoft.com/office/drawing/2014/main" id="{75231E8D-5AF5-0C88-DE8D-2B3F2E1262D5}"/>
              </a:ext>
            </a:extLst>
          </p:cNvPr>
          <p:cNvSpPr txBox="1">
            <a:spLocks noChangeArrowheads="1"/>
          </p:cNvSpPr>
          <p:nvPr/>
        </p:nvSpPr>
        <p:spPr bwMode="auto">
          <a:xfrm>
            <a:off x="1552353" y="765175"/>
            <a:ext cx="8314661" cy="455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2000">
                <a:solidFill>
                  <a:schemeClr val="tx1"/>
                </a:solidFill>
                <a:latin typeface="Roman"/>
                <a:cs typeface="Arial" panose="020B0604020202020204" pitchFamily="34" charset="0"/>
              </a:rPr>
              <a:t>Pensiamo per un attimo:</a:t>
            </a:r>
            <a:endParaRPr lang="it-IT" altLang="it-IT" sz="2000">
              <a:solidFill>
                <a:schemeClr val="tx1"/>
              </a:solidFill>
              <a:latin typeface="Roman"/>
            </a:endParaRPr>
          </a:p>
          <a:p>
            <a:pPr algn="just" eaLnBrk="1" hangingPunct="1">
              <a:lnSpc>
                <a:spcPct val="100000"/>
              </a:lnSpc>
              <a:spcBef>
                <a:spcPts val="900"/>
              </a:spcBef>
              <a:buSzTx/>
              <a:buFontTx/>
              <a:buNone/>
            </a:pPr>
            <a:r>
              <a:rPr lang="it-IT" altLang="it-IT" sz="2000">
                <a:solidFill>
                  <a:schemeClr val="tx1"/>
                </a:solidFill>
                <a:latin typeface="Roman"/>
                <a:cs typeface="Arial" panose="020B0604020202020204" pitchFamily="34" charset="0"/>
              </a:rPr>
              <a:t>Di trovarci in un Paese straniero dove la barriera del linguaggio è raddoppiata da quella dei significati. </a:t>
            </a:r>
            <a:endParaRPr lang="it-IT" altLang="it-IT" sz="2000">
              <a:solidFill>
                <a:schemeClr val="tx1"/>
              </a:solidFill>
              <a:latin typeface="Roman"/>
            </a:endParaRPr>
          </a:p>
          <a:p>
            <a:pPr algn="just" eaLnBrk="1" hangingPunct="1">
              <a:lnSpc>
                <a:spcPct val="100000"/>
              </a:lnSpc>
              <a:spcBef>
                <a:spcPts val="900"/>
              </a:spcBef>
              <a:buSzTx/>
              <a:buFontTx/>
              <a:buNone/>
            </a:pPr>
            <a:r>
              <a:rPr lang="it-IT" altLang="it-IT" sz="2000">
                <a:solidFill>
                  <a:schemeClr val="tx1"/>
                </a:solidFill>
                <a:latin typeface="Roman"/>
                <a:cs typeface="Arial" panose="020B0604020202020204" pitchFamily="34" charset="0"/>
              </a:rPr>
              <a:t>Immaginiamo di trovarci in un posto con una lingua totalmente diversa o che non riusciamo a ben comprendere: sentiamo sorgere un senso di profondo disagio perché manca una “comunicazione completa,reale, intima”.</a:t>
            </a:r>
            <a:endParaRPr lang="it-IT" altLang="it-IT" sz="2000">
              <a:solidFill>
                <a:schemeClr val="tx1"/>
              </a:solidFill>
              <a:latin typeface="Roman"/>
            </a:endParaRPr>
          </a:p>
          <a:p>
            <a:pPr algn="just" eaLnBrk="1" hangingPunct="1">
              <a:lnSpc>
                <a:spcPct val="100000"/>
              </a:lnSpc>
              <a:spcBef>
                <a:spcPts val="900"/>
              </a:spcBef>
              <a:buSzTx/>
              <a:buFontTx/>
              <a:buNone/>
            </a:pPr>
            <a:r>
              <a:rPr lang="it-IT" altLang="it-IT" sz="2000">
                <a:solidFill>
                  <a:schemeClr val="tx1"/>
                </a:solidFill>
                <a:latin typeface="Roman"/>
                <a:cs typeface="Arial" panose="020B0604020202020204" pitchFamily="34" charset="0"/>
              </a:rPr>
              <a:t>Ma riusciamo a tranquillizzarci perché il nostro soggiorno avrà termine con il rientro a casa, potremo tornare ad esprimerci, a parlare,a trovare uno scambio vero, uno scambio pieno.</a:t>
            </a:r>
            <a:endParaRPr lang="it-IT" altLang="it-IT" sz="2000">
              <a:solidFill>
                <a:schemeClr val="tx1"/>
              </a:solidFill>
              <a:latin typeface="Roman"/>
            </a:endParaRPr>
          </a:p>
          <a:p>
            <a:pPr algn="just" eaLnBrk="1" hangingPunct="1">
              <a:lnSpc>
                <a:spcPct val="100000"/>
              </a:lnSpc>
              <a:spcBef>
                <a:spcPts val="900"/>
              </a:spcBef>
              <a:buSzTx/>
              <a:buFontTx/>
              <a:buNone/>
            </a:pPr>
            <a:r>
              <a:rPr lang="it-IT" altLang="it-IT" sz="2000">
                <a:solidFill>
                  <a:schemeClr val="tx1"/>
                </a:solidFill>
                <a:latin typeface="Roman"/>
                <a:cs typeface="Arial" panose="020B0604020202020204" pitchFamily="34" charset="0"/>
              </a:rPr>
              <a:t>Pensiamo invece al disagio di questi bambini e ragazzi che non possono tornare a casa, in un mondo dove devono rincorrere punti di riferimento…..che rimangono stranieri, soprattutto se noi siamo per loro stranieri, chiudendoci nell’incomprensione.</a:t>
            </a:r>
            <a:endParaRPr lang="it-IT" altLang="it-IT" sz="2000">
              <a:solidFill>
                <a:schemeClr val="tx1"/>
              </a:solidFill>
              <a:latin typeface="Roman"/>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82;p20">
            <a:extLst>
              <a:ext uri="{FF2B5EF4-FFF2-40B4-BE49-F238E27FC236}">
                <a16:creationId xmlns:a16="http://schemas.microsoft.com/office/drawing/2014/main" id="{27E8ACA1-22D9-A3B5-1E44-E55DE09E39C7}"/>
              </a:ext>
            </a:extLst>
          </p:cNvPr>
          <p:cNvSpPr txBox="1">
            <a:spLocks noGrp="1" noChangeArrowheads="1"/>
          </p:cNvSpPr>
          <p:nvPr>
            <p:ph type="title" idx="4294967295"/>
          </p:nvPr>
        </p:nvSpPr>
        <p:spPr>
          <a:xfrm>
            <a:off x="14173200" y="228600"/>
            <a:ext cx="503238" cy="1219200"/>
          </a:xfrm>
        </p:spPr>
        <p:txBody>
          <a:bodyPr lIns="91421" tIns="45701" rIns="91421" bIns="45701" anchor="b" anchorCtr="1"/>
          <a:lstStyle/>
          <a:p>
            <a:endParaRPr altLang="it-IT">
              <a:latin typeface="Calibri Light" panose="020F0302020204030204" pitchFamily="34" charset="0"/>
            </a:endParaRPr>
          </a:p>
        </p:txBody>
      </p:sp>
      <p:sp>
        <p:nvSpPr>
          <p:cNvPr id="18435" name="Google Shape;183;p20">
            <a:extLst>
              <a:ext uri="{FF2B5EF4-FFF2-40B4-BE49-F238E27FC236}">
                <a16:creationId xmlns:a16="http://schemas.microsoft.com/office/drawing/2014/main" id="{EFB5C7EC-C28C-85FA-1A91-41468E2C3989}"/>
              </a:ext>
            </a:extLst>
          </p:cNvPr>
          <p:cNvSpPr txBox="1">
            <a:spLocks noGrp="1" noChangeArrowheads="1"/>
          </p:cNvSpPr>
          <p:nvPr>
            <p:ph type="body" idx="4294967295"/>
          </p:nvPr>
        </p:nvSpPr>
        <p:spPr>
          <a:xfrm>
            <a:off x="13884275" y="692150"/>
            <a:ext cx="8183563" cy="4986338"/>
          </a:xfrm>
        </p:spPr>
        <p:txBody>
          <a:bodyPr lIns="182870" tIns="91421" rIns="91421" bIns="45701"/>
          <a:lstStyle/>
          <a:p>
            <a:pPr marL="263525" indent="-61913" algn="just">
              <a:lnSpc>
                <a:spcPct val="100000"/>
              </a:lnSpc>
              <a:spcBef>
                <a:spcPct val="0"/>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p:txBody>
      </p:sp>
      <p:sp>
        <p:nvSpPr>
          <p:cNvPr id="18436" name="Google Shape;184;p20">
            <a:extLst>
              <a:ext uri="{FF2B5EF4-FFF2-40B4-BE49-F238E27FC236}">
                <a16:creationId xmlns:a16="http://schemas.microsoft.com/office/drawing/2014/main" id="{ECA1256B-3B80-F709-1281-A766552536B2}"/>
              </a:ext>
            </a:extLst>
          </p:cNvPr>
          <p:cNvSpPr txBox="1">
            <a:spLocks noChangeArrowheads="1"/>
          </p:cNvSpPr>
          <p:nvPr/>
        </p:nvSpPr>
        <p:spPr bwMode="auto">
          <a:xfrm>
            <a:off x="2208213" y="1341438"/>
            <a:ext cx="82089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en-US" altLang="it-IT" sz="1800">
                <a:latin typeface="Arial" panose="020B0604020202020204" pitchFamily="34" charset="0"/>
                <a:cs typeface="Arial" panose="020B0604020202020204" pitchFamily="34" charset="0"/>
              </a:rPr>
              <a:t>.</a:t>
            </a:r>
            <a:endParaRPr lang="en-US" altLang="it-IT" sz="1800"/>
          </a:p>
          <a:p>
            <a:pPr algn="just" eaLnBrk="1" hangingPunct="1">
              <a:lnSpc>
                <a:spcPct val="100000"/>
              </a:lnSpc>
              <a:spcBef>
                <a:spcPts val="900"/>
              </a:spcBef>
              <a:buSzTx/>
              <a:buFontTx/>
              <a:buNone/>
            </a:pPr>
            <a:endParaRPr lang="en-US" altLang="it-IT" sz="1800">
              <a:latin typeface="Arial" panose="020B0604020202020204" pitchFamily="34" charset="0"/>
              <a:cs typeface="Arial" panose="020B0604020202020204" pitchFamily="34" charset="0"/>
            </a:endParaRPr>
          </a:p>
        </p:txBody>
      </p:sp>
      <p:sp>
        <p:nvSpPr>
          <p:cNvPr id="18437" name="Google Shape;185;p20">
            <a:extLst>
              <a:ext uri="{FF2B5EF4-FFF2-40B4-BE49-F238E27FC236}">
                <a16:creationId xmlns:a16="http://schemas.microsoft.com/office/drawing/2014/main" id="{712D6629-A640-E666-95A6-C58AB1C2AC03}"/>
              </a:ext>
            </a:extLst>
          </p:cNvPr>
          <p:cNvSpPr txBox="1">
            <a:spLocks noChangeArrowheads="1"/>
          </p:cNvSpPr>
          <p:nvPr/>
        </p:nvSpPr>
        <p:spPr bwMode="auto">
          <a:xfrm>
            <a:off x="2208213" y="11255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18438" name="Google Shape;186;p20">
            <a:extLst>
              <a:ext uri="{FF2B5EF4-FFF2-40B4-BE49-F238E27FC236}">
                <a16:creationId xmlns:a16="http://schemas.microsoft.com/office/drawing/2014/main" id="{AE77824A-7AFB-2A7D-8061-128C4ECA06F4}"/>
              </a:ext>
            </a:extLst>
          </p:cNvPr>
          <p:cNvSpPr txBox="1">
            <a:spLocks noChangeArrowheads="1"/>
          </p:cNvSpPr>
          <p:nvPr/>
        </p:nvSpPr>
        <p:spPr bwMode="auto">
          <a:xfrm>
            <a:off x="2135188" y="765175"/>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18439" name="Google Shape;187;p20">
            <a:extLst>
              <a:ext uri="{FF2B5EF4-FFF2-40B4-BE49-F238E27FC236}">
                <a16:creationId xmlns:a16="http://schemas.microsoft.com/office/drawing/2014/main" id="{BAE304CA-E57B-965F-5004-ED15FD62097B}"/>
              </a:ext>
            </a:extLst>
          </p:cNvPr>
          <p:cNvSpPr txBox="1">
            <a:spLocks noChangeArrowheads="1"/>
          </p:cNvSpPr>
          <p:nvPr/>
        </p:nvSpPr>
        <p:spPr bwMode="auto">
          <a:xfrm>
            <a:off x="2208213" y="1773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solidFill>
                <a:srgbClr val="FF0000"/>
              </a:solidFill>
              <a:latin typeface="Arial" panose="020B0604020202020204" pitchFamily="34" charset="0"/>
              <a:cs typeface="Arial" panose="020B0604020202020204" pitchFamily="34" charset="0"/>
            </a:endParaRPr>
          </a:p>
        </p:txBody>
      </p:sp>
      <p:sp>
        <p:nvSpPr>
          <p:cNvPr id="18440" name="Google Shape;188;p20">
            <a:extLst>
              <a:ext uri="{FF2B5EF4-FFF2-40B4-BE49-F238E27FC236}">
                <a16:creationId xmlns:a16="http://schemas.microsoft.com/office/drawing/2014/main" id="{9820E61D-5F9D-684B-D4FB-5D3D31B1B623}"/>
              </a:ext>
            </a:extLst>
          </p:cNvPr>
          <p:cNvSpPr txBox="1">
            <a:spLocks noChangeArrowheads="1"/>
          </p:cNvSpPr>
          <p:nvPr/>
        </p:nvSpPr>
        <p:spPr bwMode="auto">
          <a:xfrm>
            <a:off x="2782888" y="19891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18441" name="Google Shape;189;p20">
            <a:extLst>
              <a:ext uri="{FF2B5EF4-FFF2-40B4-BE49-F238E27FC236}">
                <a16:creationId xmlns:a16="http://schemas.microsoft.com/office/drawing/2014/main" id="{1E35D092-26EA-E28A-2144-1451FB0640B6}"/>
              </a:ext>
            </a:extLst>
          </p:cNvPr>
          <p:cNvSpPr txBox="1">
            <a:spLocks noChangeArrowheads="1"/>
          </p:cNvSpPr>
          <p:nvPr/>
        </p:nvSpPr>
        <p:spPr bwMode="auto">
          <a:xfrm>
            <a:off x="2495550" y="1125538"/>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18442" name="Google Shape;190;p20">
            <a:extLst>
              <a:ext uri="{FF2B5EF4-FFF2-40B4-BE49-F238E27FC236}">
                <a16:creationId xmlns:a16="http://schemas.microsoft.com/office/drawing/2014/main" id="{FFA6D308-58D8-A0C6-7D91-371470CDB6BF}"/>
              </a:ext>
            </a:extLst>
          </p:cNvPr>
          <p:cNvSpPr txBox="1">
            <a:spLocks noChangeArrowheads="1"/>
          </p:cNvSpPr>
          <p:nvPr/>
        </p:nvSpPr>
        <p:spPr bwMode="auto">
          <a:xfrm>
            <a:off x="2208212" y="1773238"/>
            <a:ext cx="7882085" cy="408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dirty="0">
                <a:solidFill>
                  <a:schemeClr val="tx1"/>
                </a:solidFill>
                <a:latin typeface="Arial" panose="020B0604020202020204" pitchFamily="34" charset="0"/>
                <a:cs typeface="Arial" panose="020B0604020202020204" pitchFamily="34" charset="0"/>
              </a:rPr>
              <a:t>I </a:t>
            </a:r>
            <a:r>
              <a:rPr lang="it-IT" altLang="it-IT" dirty="0" err="1">
                <a:solidFill>
                  <a:schemeClr val="tx1"/>
                </a:solidFill>
                <a:latin typeface="Arial" panose="020B0604020202020204" pitchFamily="34" charset="0"/>
                <a:cs typeface="Arial" panose="020B0604020202020204" pitchFamily="34" charset="0"/>
              </a:rPr>
              <a:t>DSAp</a:t>
            </a:r>
            <a:r>
              <a:rPr lang="it-IT" altLang="it-IT" dirty="0">
                <a:solidFill>
                  <a:schemeClr val="tx1"/>
                </a:solidFill>
                <a:latin typeface="Arial" panose="020B0604020202020204" pitchFamily="34" charset="0"/>
                <a:cs typeface="Arial" panose="020B0604020202020204" pitchFamily="34" charset="0"/>
              </a:rPr>
              <a:t> sono la dislessia, la disortografia, la disgrafia e la discalculia, talvolta possono coesistere in una stessa persona per cui si parla di comorbilità.</a:t>
            </a:r>
            <a:endParaRPr lang="it-IT" altLang="it-IT" dirty="0">
              <a:solidFill>
                <a:schemeClr val="tx1"/>
              </a:solidFill>
            </a:endParaRPr>
          </a:p>
          <a:p>
            <a:pPr algn="just" eaLnBrk="1" hangingPunct="1">
              <a:lnSpc>
                <a:spcPct val="100000"/>
              </a:lnSpc>
              <a:spcBef>
                <a:spcPts val="900"/>
              </a:spcBef>
              <a:buSzTx/>
              <a:buFontTx/>
              <a:buNone/>
            </a:pPr>
            <a:r>
              <a:rPr lang="it-IT" altLang="it-IT" dirty="0">
                <a:solidFill>
                  <a:schemeClr val="tx1"/>
                </a:solidFill>
                <a:latin typeface="Arial" panose="020B0604020202020204" pitchFamily="34" charset="0"/>
                <a:cs typeface="Arial" panose="020B0604020202020204" pitchFamily="34" charset="0"/>
              </a:rPr>
              <a:t>La comorbilità può essere presente anche tra i </a:t>
            </a:r>
            <a:r>
              <a:rPr lang="it-IT" altLang="it-IT" dirty="0" err="1">
                <a:solidFill>
                  <a:schemeClr val="tx1"/>
                </a:solidFill>
                <a:latin typeface="Arial" panose="020B0604020202020204" pitchFamily="34" charset="0"/>
                <a:cs typeface="Arial" panose="020B0604020202020204" pitchFamily="34" charset="0"/>
              </a:rPr>
              <a:t>DSAp</a:t>
            </a:r>
            <a:r>
              <a:rPr lang="it-IT" altLang="it-IT" dirty="0">
                <a:solidFill>
                  <a:schemeClr val="tx1"/>
                </a:solidFill>
                <a:latin typeface="Arial" panose="020B0604020202020204" pitchFamily="34" charset="0"/>
                <a:cs typeface="Arial" panose="020B0604020202020204" pitchFamily="34" charset="0"/>
              </a:rPr>
              <a:t> e altri disturbi dello sviluppo (disturbi del linguaggio, disturbi di coordinazione </a:t>
            </a:r>
            <a:r>
              <a:rPr lang="it-IT" altLang="it-IT" dirty="0" err="1">
                <a:solidFill>
                  <a:schemeClr val="tx1"/>
                </a:solidFill>
                <a:latin typeface="Arial" panose="020B0604020202020204" pitchFamily="34" charset="0"/>
                <a:cs typeface="Arial" panose="020B0604020202020204" pitchFamily="34" charset="0"/>
              </a:rPr>
              <a:t>motoria,disturbi</a:t>
            </a:r>
            <a:r>
              <a:rPr lang="it-IT" altLang="it-IT" dirty="0">
                <a:solidFill>
                  <a:schemeClr val="tx1"/>
                </a:solidFill>
                <a:latin typeface="Arial" panose="020B0604020202020204" pitchFamily="34" charset="0"/>
                <a:cs typeface="Arial" panose="020B0604020202020204" pitchFamily="34" charset="0"/>
              </a:rPr>
              <a:t> dell’attenzione) e tra i </a:t>
            </a:r>
            <a:r>
              <a:rPr lang="it-IT" altLang="it-IT" dirty="0" err="1">
                <a:solidFill>
                  <a:schemeClr val="tx1"/>
                </a:solidFill>
                <a:latin typeface="Arial" panose="020B0604020202020204" pitchFamily="34" charset="0"/>
                <a:cs typeface="Arial" panose="020B0604020202020204" pitchFamily="34" charset="0"/>
              </a:rPr>
              <a:t>DSAp</a:t>
            </a:r>
            <a:r>
              <a:rPr lang="it-IT" altLang="it-IT" dirty="0">
                <a:solidFill>
                  <a:schemeClr val="tx1"/>
                </a:solidFill>
                <a:latin typeface="Arial" panose="020B0604020202020204" pitchFamily="34" charset="0"/>
                <a:cs typeface="Arial" panose="020B0604020202020204" pitchFamily="34" charset="0"/>
              </a:rPr>
              <a:t> e i disturbi emotivi e del comportamento.</a:t>
            </a:r>
            <a:endParaRPr lang="it-IT" altLang="it-IT" dirty="0">
              <a:solidFill>
                <a:schemeClr val="tx1"/>
              </a:solidFill>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5;p21">
            <a:extLst>
              <a:ext uri="{FF2B5EF4-FFF2-40B4-BE49-F238E27FC236}">
                <a16:creationId xmlns:a16="http://schemas.microsoft.com/office/drawing/2014/main" id="{5696BFB3-238B-C591-0401-D73257A03E4C}"/>
              </a:ext>
            </a:extLst>
          </p:cNvPr>
          <p:cNvSpPr txBox="1">
            <a:spLocks noGrp="1" noChangeArrowheads="1"/>
          </p:cNvSpPr>
          <p:nvPr>
            <p:ph type="title" idx="4294967295"/>
          </p:nvPr>
        </p:nvSpPr>
        <p:spPr>
          <a:xfrm>
            <a:off x="14173200" y="228600"/>
            <a:ext cx="503238" cy="1219200"/>
          </a:xfrm>
        </p:spPr>
        <p:txBody>
          <a:bodyPr lIns="91421" tIns="45701" rIns="91421" bIns="45701" anchor="b" anchorCtr="1"/>
          <a:lstStyle/>
          <a:p>
            <a:endParaRPr altLang="it-IT">
              <a:latin typeface="Calibri Light" panose="020F0302020204030204" pitchFamily="34" charset="0"/>
            </a:endParaRPr>
          </a:p>
        </p:txBody>
      </p:sp>
      <p:sp>
        <p:nvSpPr>
          <p:cNvPr id="20483" name="Google Shape;196;p21">
            <a:extLst>
              <a:ext uri="{FF2B5EF4-FFF2-40B4-BE49-F238E27FC236}">
                <a16:creationId xmlns:a16="http://schemas.microsoft.com/office/drawing/2014/main" id="{BB781C2E-8D18-6C59-1D8A-DB1B496D142D}"/>
              </a:ext>
            </a:extLst>
          </p:cNvPr>
          <p:cNvSpPr txBox="1">
            <a:spLocks noGrp="1" noChangeArrowheads="1"/>
          </p:cNvSpPr>
          <p:nvPr>
            <p:ph type="body" idx="4294967295"/>
          </p:nvPr>
        </p:nvSpPr>
        <p:spPr>
          <a:xfrm>
            <a:off x="13884275" y="692150"/>
            <a:ext cx="8183563" cy="4986338"/>
          </a:xfrm>
        </p:spPr>
        <p:txBody>
          <a:bodyPr lIns="182870" tIns="91421" rIns="91421" bIns="45701"/>
          <a:lstStyle/>
          <a:p>
            <a:pPr marL="263525" indent="-61913" algn="just">
              <a:lnSpc>
                <a:spcPct val="100000"/>
              </a:lnSpc>
              <a:spcBef>
                <a:spcPct val="0"/>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p:txBody>
      </p:sp>
      <p:sp>
        <p:nvSpPr>
          <p:cNvPr id="20484" name="Google Shape;197;p21">
            <a:extLst>
              <a:ext uri="{FF2B5EF4-FFF2-40B4-BE49-F238E27FC236}">
                <a16:creationId xmlns:a16="http://schemas.microsoft.com/office/drawing/2014/main" id="{2E539C82-F3F3-7240-4F1D-AFE91B28CF18}"/>
              </a:ext>
            </a:extLst>
          </p:cNvPr>
          <p:cNvSpPr txBox="1">
            <a:spLocks noChangeArrowheads="1"/>
          </p:cNvSpPr>
          <p:nvPr/>
        </p:nvSpPr>
        <p:spPr bwMode="auto">
          <a:xfrm>
            <a:off x="2208213" y="1341438"/>
            <a:ext cx="82089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en-US" altLang="it-IT" sz="1800">
                <a:latin typeface="Arial" panose="020B0604020202020204" pitchFamily="34" charset="0"/>
                <a:cs typeface="Arial" panose="020B0604020202020204" pitchFamily="34" charset="0"/>
              </a:rPr>
              <a:t>.</a:t>
            </a:r>
            <a:endParaRPr lang="en-US" altLang="it-IT" sz="1800"/>
          </a:p>
          <a:p>
            <a:pPr algn="just" eaLnBrk="1" hangingPunct="1">
              <a:lnSpc>
                <a:spcPct val="100000"/>
              </a:lnSpc>
              <a:spcBef>
                <a:spcPts val="900"/>
              </a:spcBef>
              <a:buSzTx/>
              <a:buFontTx/>
              <a:buNone/>
            </a:pPr>
            <a:endParaRPr lang="en-US" altLang="it-IT" sz="1800">
              <a:latin typeface="Arial" panose="020B0604020202020204" pitchFamily="34" charset="0"/>
              <a:cs typeface="Arial" panose="020B0604020202020204" pitchFamily="34" charset="0"/>
            </a:endParaRPr>
          </a:p>
        </p:txBody>
      </p:sp>
      <p:sp>
        <p:nvSpPr>
          <p:cNvPr id="20485" name="Google Shape;198;p21">
            <a:extLst>
              <a:ext uri="{FF2B5EF4-FFF2-40B4-BE49-F238E27FC236}">
                <a16:creationId xmlns:a16="http://schemas.microsoft.com/office/drawing/2014/main" id="{B1F48384-2BA1-2A8C-91DB-D70D877D2971}"/>
              </a:ext>
            </a:extLst>
          </p:cNvPr>
          <p:cNvSpPr txBox="1">
            <a:spLocks noChangeArrowheads="1"/>
          </p:cNvSpPr>
          <p:nvPr/>
        </p:nvSpPr>
        <p:spPr bwMode="auto">
          <a:xfrm>
            <a:off x="2208213" y="11255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0486" name="Google Shape;199;p21">
            <a:extLst>
              <a:ext uri="{FF2B5EF4-FFF2-40B4-BE49-F238E27FC236}">
                <a16:creationId xmlns:a16="http://schemas.microsoft.com/office/drawing/2014/main" id="{0B08A8AB-4553-5EB2-26B8-168CA8A743B4}"/>
              </a:ext>
            </a:extLst>
          </p:cNvPr>
          <p:cNvSpPr txBox="1">
            <a:spLocks noChangeArrowheads="1"/>
          </p:cNvSpPr>
          <p:nvPr/>
        </p:nvSpPr>
        <p:spPr bwMode="auto">
          <a:xfrm>
            <a:off x="2135188" y="765175"/>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0487" name="Google Shape;200;p21">
            <a:extLst>
              <a:ext uri="{FF2B5EF4-FFF2-40B4-BE49-F238E27FC236}">
                <a16:creationId xmlns:a16="http://schemas.microsoft.com/office/drawing/2014/main" id="{891FFDD0-C8D5-08AD-0E25-BA21B68D4418}"/>
              </a:ext>
            </a:extLst>
          </p:cNvPr>
          <p:cNvSpPr txBox="1">
            <a:spLocks noChangeArrowheads="1"/>
          </p:cNvSpPr>
          <p:nvPr/>
        </p:nvSpPr>
        <p:spPr bwMode="auto">
          <a:xfrm>
            <a:off x="2208213" y="1773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0488" name="Google Shape;201;p21">
            <a:extLst>
              <a:ext uri="{FF2B5EF4-FFF2-40B4-BE49-F238E27FC236}">
                <a16:creationId xmlns:a16="http://schemas.microsoft.com/office/drawing/2014/main" id="{1E40FE8A-2EE2-050D-9491-7B6FA2B2C24D}"/>
              </a:ext>
            </a:extLst>
          </p:cNvPr>
          <p:cNvSpPr txBox="1">
            <a:spLocks noChangeArrowheads="1"/>
          </p:cNvSpPr>
          <p:nvPr/>
        </p:nvSpPr>
        <p:spPr bwMode="auto">
          <a:xfrm>
            <a:off x="2782888" y="19891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0489" name="Google Shape;202;p21">
            <a:extLst>
              <a:ext uri="{FF2B5EF4-FFF2-40B4-BE49-F238E27FC236}">
                <a16:creationId xmlns:a16="http://schemas.microsoft.com/office/drawing/2014/main" id="{12CBCA96-6037-D214-7788-7A6AAFB0CD86}"/>
              </a:ext>
            </a:extLst>
          </p:cNvPr>
          <p:cNvSpPr txBox="1">
            <a:spLocks noChangeArrowheads="1"/>
          </p:cNvSpPr>
          <p:nvPr/>
        </p:nvSpPr>
        <p:spPr bwMode="auto">
          <a:xfrm>
            <a:off x="2495550" y="1125538"/>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0490" name="Google Shape;203;p21">
            <a:extLst>
              <a:ext uri="{FF2B5EF4-FFF2-40B4-BE49-F238E27FC236}">
                <a16:creationId xmlns:a16="http://schemas.microsoft.com/office/drawing/2014/main" id="{F0A51EFC-BC1F-1F43-7121-0E56033F4A17}"/>
              </a:ext>
            </a:extLst>
          </p:cNvPr>
          <p:cNvSpPr txBox="1">
            <a:spLocks noChangeArrowheads="1"/>
          </p:cNvSpPr>
          <p:nvPr/>
        </p:nvSpPr>
        <p:spPr bwMode="auto">
          <a:xfrm>
            <a:off x="1920875" y="1773238"/>
            <a:ext cx="8496300" cy="317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4000" dirty="0">
                <a:solidFill>
                  <a:schemeClr val="tx1"/>
                </a:solidFill>
                <a:latin typeface="Roman"/>
                <a:cs typeface="Arial" panose="020B0604020202020204" pitchFamily="34" charset="0"/>
              </a:rPr>
              <a:t>I </a:t>
            </a:r>
            <a:r>
              <a:rPr lang="it-IT" altLang="it-IT" sz="4000" dirty="0" err="1">
                <a:solidFill>
                  <a:schemeClr val="tx1"/>
                </a:solidFill>
                <a:latin typeface="Roman"/>
                <a:cs typeface="Arial" panose="020B0604020202020204" pitchFamily="34" charset="0"/>
              </a:rPr>
              <a:t>DSAp</a:t>
            </a:r>
            <a:r>
              <a:rPr lang="it-IT" altLang="it-IT" sz="4000" dirty="0">
                <a:solidFill>
                  <a:schemeClr val="tx1"/>
                </a:solidFill>
                <a:latin typeface="Roman"/>
                <a:cs typeface="Arial" panose="020B0604020202020204" pitchFamily="34" charset="0"/>
              </a:rPr>
              <a:t> hanno una base neurobiologica e si presentano come un'atipia dello sviluppo nell'ambito del quale è possibile la modificabilità del quadro clinico.</a:t>
            </a:r>
            <a:endParaRPr lang="it-IT" altLang="it-IT" sz="4000" dirty="0">
              <a:solidFill>
                <a:schemeClr val="tx1"/>
              </a:solidFill>
              <a:latin typeface="Roman"/>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08;p22">
            <a:extLst>
              <a:ext uri="{FF2B5EF4-FFF2-40B4-BE49-F238E27FC236}">
                <a16:creationId xmlns:a16="http://schemas.microsoft.com/office/drawing/2014/main" id="{232A87DE-0561-AEF5-9F1C-255E8602B2E9}"/>
              </a:ext>
            </a:extLst>
          </p:cNvPr>
          <p:cNvSpPr txBox="1">
            <a:spLocks noChangeArrowheads="1"/>
          </p:cNvSpPr>
          <p:nvPr/>
        </p:nvSpPr>
        <p:spPr bwMode="auto">
          <a:xfrm>
            <a:off x="2047875" y="561975"/>
            <a:ext cx="8535988"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4000" dirty="0">
                <a:solidFill>
                  <a:schemeClr val="tx1"/>
                </a:solidFill>
                <a:latin typeface="Arial" panose="020B0604020202020204" pitchFamily="34" charset="0"/>
                <a:cs typeface="Arial" panose="020B0604020202020204" pitchFamily="34" charset="0"/>
              </a:rPr>
              <a:t>Si tratta di soggetti generalmente normodotati che hanno usufruito di una adeguata opportunità di apprendimento ed in assenza di disturbi neuro motori o sensoriali o disturbi significativi della sfera emotiva o psicopatologica .</a:t>
            </a:r>
          </a:p>
          <a:p>
            <a:pPr algn="just" eaLnBrk="1" hangingPunct="1">
              <a:lnSpc>
                <a:spcPct val="100000"/>
              </a:lnSpc>
              <a:spcBef>
                <a:spcPct val="0"/>
              </a:spcBef>
              <a:buSzTx/>
              <a:buFontTx/>
              <a:buNone/>
            </a:pPr>
            <a:endParaRPr lang="it-IT" altLang="it-IT" sz="4000" dirty="0">
              <a:solidFill>
                <a:schemeClr val="tx1"/>
              </a:solidFill>
              <a:latin typeface="Arial" panose="020B0604020202020204" pitchFamily="34" charset="0"/>
              <a:cs typeface="Arial" panose="020B0604020202020204" pitchFamily="34" charset="0"/>
            </a:endParaRPr>
          </a:p>
          <a:p>
            <a:pPr algn="just" eaLnBrk="1" hangingPunct="1">
              <a:lnSpc>
                <a:spcPct val="100000"/>
              </a:lnSpc>
              <a:spcBef>
                <a:spcPct val="0"/>
              </a:spcBef>
              <a:buSzTx/>
              <a:buFontTx/>
              <a:buNone/>
            </a:pPr>
            <a:endParaRPr lang="it-IT" altLang="it-IT" sz="4000" dirty="0">
              <a:solidFill>
                <a:schemeClr val="tx1"/>
              </a:solidFill>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19;p24">
            <a:extLst>
              <a:ext uri="{FF2B5EF4-FFF2-40B4-BE49-F238E27FC236}">
                <a16:creationId xmlns:a16="http://schemas.microsoft.com/office/drawing/2014/main" id="{5CCCF692-3224-F00D-E0A0-9E41CE62557F}"/>
              </a:ext>
            </a:extLst>
          </p:cNvPr>
          <p:cNvSpPr txBox="1">
            <a:spLocks noChangeArrowheads="1"/>
          </p:cNvSpPr>
          <p:nvPr/>
        </p:nvSpPr>
        <p:spPr bwMode="auto">
          <a:xfrm>
            <a:off x="1919288" y="600075"/>
            <a:ext cx="8716962"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3600" dirty="0">
                <a:solidFill>
                  <a:schemeClr val="tx1"/>
                </a:solidFill>
                <a:latin typeface="Arial" panose="020B0604020202020204" pitchFamily="34" charset="0"/>
                <a:cs typeface="Arial" panose="020B0604020202020204" pitchFamily="34" charset="0"/>
              </a:rPr>
              <a:t>La diagnosi di dislessia e di disortografia può essere fatta al termine del secondo anno della scuola primaria.</a:t>
            </a:r>
            <a:endParaRPr lang="it-IT" altLang="it-IT" sz="1800" dirty="0">
              <a:solidFill>
                <a:schemeClr val="tx1"/>
              </a:solidFill>
              <a:latin typeface="Arial" panose="020B0604020202020204" pitchFamily="34" charset="0"/>
              <a:cs typeface="Arial" panose="020B0604020202020204" pitchFamily="34" charset="0"/>
            </a:endParaRPr>
          </a:p>
          <a:p>
            <a:pPr algn="just" eaLnBrk="1" hangingPunct="1">
              <a:lnSpc>
                <a:spcPct val="100000"/>
              </a:lnSpc>
              <a:spcBef>
                <a:spcPct val="0"/>
              </a:spcBef>
              <a:buSzTx/>
              <a:buFontTx/>
              <a:buNone/>
            </a:pPr>
            <a:r>
              <a:rPr lang="it-IT" altLang="it-IT" sz="3600" dirty="0">
                <a:solidFill>
                  <a:schemeClr val="tx1"/>
                </a:solidFill>
                <a:latin typeface="Arial" panose="020B0604020202020204" pitchFamily="34" charset="0"/>
                <a:cs typeface="Arial" panose="020B0604020202020204" pitchFamily="34" charset="0"/>
              </a:rPr>
              <a:t>la diagnosi di discalculia e di disgrafia al termine del terzo anno.</a:t>
            </a:r>
            <a:endParaRPr lang="it-IT" altLang="it-IT" sz="1800" dirty="0">
              <a:solidFill>
                <a:schemeClr val="tx1"/>
              </a:solidFill>
            </a:endParaRPr>
          </a:p>
          <a:p>
            <a:pPr algn="just" eaLnBrk="1" hangingPunct="1">
              <a:lnSpc>
                <a:spcPct val="100000"/>
              </a:lnSpc>
              <a:spcBef>
                <a:spcPct val="0"/>
              </a:spcBef>
              <a:buSzTx/>
              <a:buFontTx/>
              <a:buNone/>
            </a:pPr>
            <a:r>
              <a:rPr lang="it-IT" altLang="it-IT" sz="3600" dirty="0">
                <a:solidFill>
                  <a:schemeClr val="tx1"/>
                </a:solidFill>
                <a:latin typeface="Arial" panose="020B0604020202020204" pitchFamily="34" charset="0"/>
                <a:cs typeface="Arial" panose="020B0604020202020204" pitchFamily="34" charset="0"/>
              </a:rPr>
              <a:t>Entrambi possono essere fatte solo dopo aver effettuato tutte le possibili azioni di recupero scolastico.</a:t>
            </a:r>
            <a:endParaRPr lang="it-IT" altLang="it-IT" sz="1800" dirty="0">
              <a:solidFill>
                <a:schemeClr val="tx1"/>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224;p25">
            <a:extLst>
              <a:ext uri="{FF2B5EF4-FFF2-40B4-BE49-F238E27FC236}">
                <a16:creationId xmlns:a16="http://schemas.microsoft.com/office/drawing/2014/main" id="{0B677D87-DEDE-FBC9-95F2-80B7A325C53F}"/>
              </a:ext>
            </a:extLst>
          </p:cNvPr>
          <p:cNvSpPr txBox="1">
            <a:spLocks noGrp="1" noChangeArrowheads="1"/>
          </p:cNvSpPr>
          <p:nvPr>
            <p:ph type="title" idx="4294967295"/>
          </p:nvPr>
        </p:nvSpPr>
        <p:spPr>
          <a:xfrm>
            <a:off x="14173200" y="228600"/>
            <a:ext cx="503238" cy="1219200"/>
          </a:xfrm>
        </p:spPr>
        <p:txBody>
          <a:bodyPr lIns="91421" tIns="45701" rIns="91421" bIns="45701" anchor="b" anchorCtr="1"/>
          <a:lstStyle/>
          <a:p>
            <a:endParaRPr altLang="it-IT">
              <a:latin typeface="Calibri Light" panose="020F0302020204030204" pitchFamily="34" charset="0"/>
            </a:endParaRPr>
          </a:p>
        </p:txBody>
      </p:sp>
      <p:sp>
        <p:nvSpPr>
          <p:cNvPr id="28675" name="Google Shape;225;p25">
            <a:extLst>
              <a:ext uri="{FF2B5EF4-FFF2-40B4-BE49-F238E27FC236}">
                <a16:creationId xmlns:a16="http://schemas.microsoft.com/office/drawing/2014/main" id="{BBC813FE-C42B-DC78-E3C2-C48E1E1FADF5}"/>
              </a:ext>
            </a:extLst>
          </p:cNvPr>
          <p:cNvSpPr txBox="1">
            <a:spLocks noGrp="1" noChangeArrowheads="1"/>
          </p:cNvSpPr>
          <p:nvPr>
            <p:ph type="body" idx="4294967295"/>
          </p:nvPr>
        </p:nvSpPr>
        <p:spPr>
          <a:xfrm>
            <a:off x="13884275" y="692150"/>
            <a:ext cx="8183563" cy="4986338"/>
          </a:xfrm>
        </p:spPr>
        <p:txBody>
          <a:bodyPr lIns="182870" tIns="91421" rIns="91421" bIns="45701"/>
          <a:lstStyle/>
          <a:p>
            <a:pPr marL="263525" indent="-61913" algn="just">
              <a:lnSpc>
                <a:spcPct val="100000"/>
              </a:lnSpc>
              <a:spcBef>
                <a:spcPct val="0"/>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p:txBody>
      </p:sp>
      <p:sp>
        <p:nvSpPr>
          <p:cNvPr id="28676" name="Google Shape;226;p25">
            <a:extLst>
              <a:ext uri="{FF2B5EF4-FFF2-40B4-BE49-F238E27FC236}">
                <a16:creationId xmlns:a16="http://schemas.microsoft.com/office/drawing/2014/main" id="{F058D3DF-EA0C-D4EE-F8B7-1DEE1D5E73E4}"/>
              </a:ext>
            </a:extLst>
          </p:cNvPr>
          <p:cNvSpPr txBox="1">
            <a:spLocks noChangeArrowheads="1"/>
          </p:cNvSpPr>
          <p:nvPr/>
        </p:nvSpPr>
        <p:spPr bwMode="auto">
          <a:xfrm>
            <a:off x="2208213" y="1341438"/>
            <a:ext cx="82089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en-US" altLang="it-IT" sz="1800">
                <a:latin typeface="Arial" panose="020B0604020202020204" pitchFamily="34" charset="0"/>
                <a:cs typeface="Arial" panose="020B0604020202020204" pitchFamily="34" charset="0"/>
              </a:rPr>
              <a:t>.</a:t>
            </a:r>
            <a:endParaRPr lang="en-US" altLang="it-IT" sz="1800"/>
          </a:p>
          <a:p>
            <a:pPr algn="just" eaLnBrk="1" hangingPunct="1">
              <a:lnSpc>
                <a:spcPct val="100000"/>
              </a:lnSpc>
              <a:spcBef>
                <a:spcPts val="900"/>
              </a:spcBef>
              <a:buSzTx/>
              <a:buFontTx/>
              <a:buNone/>
            </a:pPr>
            <a:endParaRPr lang="en-US" altLang="it-IT" sz="1800">
              <a:latin typeface="Arial" panose="020B0604020202020204" pitchFamily="34" charset="0"/>
              <a:cs typeface="Arial" panose="020B0604020202020204" pitchFamily="34" charset="0"/>
            </a:endParaRPr>
          </a:p>
        </p:txBody>
      </p:sp>
      <p:sp>
        <p:nvSpPr>
          <p:cNvPr id="28677" name="Google Shape;227;p25">
            <a:extLst>
              <a:ext uri="{FF2B5EF4-FFF2-40B4-BE49-F238E27FC236}">
                <a16:creationId xmlns:a16="http://schemas.microsoft.com/office/drawing/2014/main" id="{D5F77A9F-8D26-6945-E427-F681D82B6925}"/>
              </a:ext>
            </a:extLst>
          </p:cNvPr>
          <p:cNvSpPr txBox="1">
            <a:spLocks noChangeArrowheads="1"/>
          </p:cNvSpPr>
          <p:nvPr/>
        </p:nvSpPr>
        <p:spPr bwMode="auto">
          <a:xfrm>
            <a:off x="2208213" y="11255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8678" name="Google Shape;228;p25">
            <a:extLst>
              <a:ext uri="{FF2B5EF4-FFF2-40B4-BE49-F238E27FC236}">
                <a16:creationId xmlns:a16="http://schemas.microsoft.com/office/drawing/2014/main" id="{DB1B9936-9106-E214-F50B-C60C55C0944F}"/>
              </a:ext>
            </a:extLst>
          </p:cNvPr>
          <p:cNvSpPr txBox="1">
            <a:spLocks noChangeArrowheads="1"/>
          </p:cNvSpPr>
          <p:nvPr/>
        </p:nvSpPr>
        <p:spPr bwMode="auto">
          <a:xfrm>
            <a:off x="2135188" y="765175"/>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8679" name="Google Shape;229;p25">
            <a:extLst>
              <a:ext uri="{FF2B5EF4-FFF2-40B4-BE49-F238E27FC236}">
                <a16:creationId xmlns:a16="http://schemas.microsoft.com/office/drawing/2014/main" id="{76C94423-CD9A-DEA9-7F38-0B30067193F3}"/>
              </a:ext>
            </a:extLst>
          </p:cNvPr>
          <p:cNvSpPr txBox="1">
            <a:spLocks noChangeArrowheads="1"/>
          </p:cNvSpPr>
          <p:nvPr/>
        </p:nvSpPr>
        <p:spPr bwMode="auto">
          <a:xfrm>
            <a:off x="2208213" y="1773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8680" name="Google Shape;230;p25">
            <a:extLst>
              <a:ext uri="{FF2B5EF4-FFF2-40B4-BE49-F238E27FC236}">
                <a16:creationId xmlns:a16="http://schemas.microsoft.com/office/drawing/2014/main" id="{CA3FEA96-E8B5-68F2-316B-A797E239282E}"/>
              </a:ext>
            </a:extLst>
          </p:cNvPr>
          <p:cNvSpPr txBox="1">
            <a:spLocks noChangeArrowheads="1"/>
          </p:cNvSpPr>
          <p:nvPr/>
        </p:nvSpPr>
        <p:spPr bwMode="auto">
          <a:xfrm>
            <a:off x="2782888" y="19891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8681" name="Google Shape;231;p25">
            <a:extLst>
              <a:ext uri="{FF2B5EF4-FFF2-40B4-BE49-F238E27FC236}">
                <a16:creationId xmlns:a16="http://schemas.microsoft.com/office/drawing/2014/main" id="{5A35530B-23B3-40DA-13DA-0253485D80EA}"/>
              </a:ext>
            </a:extLst>
          </p:cNvPr>
          <p:cNvSpPr txBox="1">
            <a:spLocks noChangeArrowheads="1"/>
          </p:cNvSpPr>
          <p:nvPr/>
        </p:nvSpPr>
        <p:spPr bwMode="auto">
          <a:xfrm>
            <a:off x="2495550" y="1125538"/>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28682" name="Google Shape;232;p25">
            <a:extLst>
              <a:ext uri="{FF2B5EF4-FFF2-40B4-BE49-F238E27FC236}">
                <a16:creationId xmlns:a16="http://schemas.microsoft.com/office/drawing/2014/main" id="{47FA55A5-C34E-CD9B-AAB5-0CEDB8AD028E}"/>
              </a:ext>
            </a:extLst>
          </p:cNvPr>
          <p:cNvSpPr txBox="1">
            <a:spLocks noChangeArrowheads="1"/>
          </p:cNvSpPr>
          <p:nvPr/>
        </p:nvSpPr>
        <p:spPr bwMode="auto">
          <a:xfrm>
            <a:off x="1988288" y="1773238"/>
            <a:ext cx="8571761" cy="450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2400" dirty="0">
                <a:solidFill>
                  <a:schemeClr val="tx1"/>
                </a:solidFill>
                <a:latin typeface="Arial" panose="020B0604020202020204" pitchFamily="34" charset="0"/>
                <a:cs typeface="Arial" panose="020B0604020202020204" pitchFamily="34" charset="0"/>
              </a:rPr>
              <a:t>Per la diagnosi di dislessia il parametro è rappresentato dalla velocità di lettura delle parole e delle non parole.</a:t>
            </a:r>
            <a:endParaRPr lang="it-IT" altLang="it-IT" sz="2400" dirty="0">
              <a:solidFill>
                <a:schemeClr val="tx1"/>
              </a:solidFill>
            </a:endParaRPr>
          </a:p>
          <a:p>
            <a:pPr algn="just" eaLnBrk="1" hangingPunct="1">
              <a:lnSpc>
                <a:spcPct val="100000"/>
              </a:lnSpc>
              <a:spcBef>
                <a:spcPts val="900"/>
              </a:spcBef>
              <a:buSzTx/>
              <a:buFontTx/>
              <a:buNone/>
            </a:pPr>
            <a:r>
              <a:rPr lang="it-IT" altLang="it-IT" sz="2400" dirty="0">
                <a:solidFill>
                  <a:schemeClr val="tx1"/>
                </a:solidFill>
                <a:latin typeface="Arial" panose="020B0604020202020204" pitchFamily="34" charset="0"/>
                <a:cs typeface="Arial" panose="020B0604020202020204" pitchFamily="34" charset="0"/>
              </a:rPr>
              <a:t>Per la disgrafia si analizza l'assetto morfologico, spaziale e la velocità di grafia oltre alla scarsa comprensibilità.</a:t>
            </a:r>
            <a:endParaRPr lang="it-IT" altLang="it-IT" sz="2400" dirty="0">
              <a:solidFill>
                <a:schemeClr val="tx1"/>
              </a:solidFill>
            </a:endParaRPr>
          </a:p>
          <a:p>
            <a:pPr algn="just" eaLnBrk="1" hangingPunct="1">
              <a:lnSpc>
                <a:spcPct val="100000"/>
              </a:lnSpc>
              <a:spcBef>
                <a:spcPts val="900"/>
              </a:spcBef>
              <a:buSzTx/>
              <a:buFontTx/>
              <a:buNone/>
            </a:pPr>
            <a:r>
              <a:rPr lang="it-IT" altLang="it-IT" sz="2400" dirty="0">
                <a:solidFill>
                  <a:schemeClr val="tx1"/>
                </a:solidFill>
                <a:latin typeface="Arial" panose="020B0604020202020204" pitchFamily="34" charset="0"/>
                <a:cs typeface="Arial" panose="020B0604020202020204" pitchFamily="34" charset="0"/>
              </a:rPr>
              <a:t>per la disortografia  si osserva il numero e la ripetizione dei medesimi errori.</a:t>
            </a:r>
            <a:endParaRPr lang="it-IT" altLang="it-IT" sz="2400" dirty="0">
              <a:solidFill>
                <a:schemeClr val="tx1"/>
              </a:solidFill>
            </a:endParaRPr>
          </a:p>
          <a:p>
            <a:pPr algn="just" eaLnBrk="1" hangingPunct="1">
              <a:lnSpc>
                <a:spcPct val="100000"/>
              </a:lnSpc>
              <a:spcBef>
                <a:spcPts val="900"/>
              </a:spcBef>
              <a:buSzTx/>
              <a:buFontTx/>
              <a:buNone/>
            </a:pPr>
            <a:r>
              <a:rPr lang="it-IT" altLang="it-IT" sz="2400" dirty="0">
                <a:solidFill>
                  <a:schemeClr val="tx1"/>
                </a:solidFill>
                <a:latin typeface="Arial" panose="020B0604020202020204" pitchFamily="34" charset="0"/>
                <a:cs typeface="Arial" panose="020B0604020202020204" pitchFamily="34" charset="0"/>
              </a:rPr>
              <a:t>per la discalculia si analizza la difficoltà di manipolazione numerica e degli ordini di grandezza, il conteggio, la lettura e la scrittura dei numeri, la difficoltà nel memorizzare le tabelline e la difficoltà nei calcoli scritti e a mente. Sono escluse le difficoltà nella soluzione dei problemi</a:t>
            </a:r>
            <a:endParaRPr lang="it-IT" altLang="it-IT" sz="2400" dirty="0">
              <a:solidFill>
                <a:schemeClr val="tx1"/>
              </a:solidFil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69;p29">
            <a:extLst>
              <a:ext uri="{FF2B5EF4-FFF2-40B4-BE49-F238E27FC236}">
                <a16:creationId xmlns:a16="http://schemas.microsoft.com/office/drawing/2014/main" id="{0F2A5D34-214F-5CF6-600F-C602C640277F}"/>
              </a:ext>
            </a:extLst>
          </p:cNvPr>
          <p:cNvSpPr txBox="1">
            <a:spLocks noGrp="1" noChangeArrowheads="1"/>
          </p:cNvSpPr>
          <p:nvPr>
            <p:ph type="title" idx="4294967295"/>
          </p:nvPr>
        </p:nvSpPr>
        <p:spPr>
          <a:xfrm>
            <a:off x="14173200" y="228600"/>
            <a:ext cx="503238" cy="1219200"/>
          </a:xfrm>
        </p:spPr>
        <p:txBody>
          <a:bodyPr lIns="91421" tIns="45701" rIns="91421" bIns="45701" anchor="b" anchorCtr="1"/>
          <a:lstStyle/>
          <a:p>
            <a:endParaRPr altLang="it-IT">
              <a:latin typeface="Calibri Light" panose="020F0302020204030204" pitchFamily="34" charset="0"/>
            </a:endParaRPr>
          </a:p>
        </p:txBody>
      </p:sp>
      <p:sp>
        <p:nvSpPr>
          <p:cNvPr id="36867" name="Google Shape;270;p29">
            <a:extLst>
              <a:ext uri="{FF2B5EF4-FFF2-40B4-BE49-F238E27FC236}">
                <a16:creationId xmlns:a16="http://schemas.microsoft.com/office/drawing/2014/main" id="{3BADA266-CBA8-BC21-90E7-230EF70AF96A}"/>
              </a:ext>
            </a:extLst>
          </p:cNvPr>
          <p:cNvSpPr txBox="1">
            <a:spLocks noGrp="1" noChangeArrowheads="1"/>
          </p:cNvSpPr>
          <p:nvPr>
            <p:ph type="body" idx="4294967295"/>
          </p:nvPr>
        </p:nvSpPr>
        <p:spPr>
          <a:xfrm>
            <a:off x="13884275" y="692150"/>
            <a:ext cx="8183563" cy="4986338"/>
          </a:xfrm>
        </p:spPr>
        <p:txBody>
          <a:bodyPr lIns="182870" tIns="91421" rIns="91421" bIns="45701"/>
          <a:lstStyle/>
          <a:p>
            <a:pPr marL="263525" indent="-61913" algn="just">
              <a:lnSpc>
                <a:spcPct val="100000"/>
              </a:lnSpc>
              <a:spcBef>
                <a:spcPct val="0"/>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3200">
              <a:latin typeface="Arial" panose="020B0604020202020204" pitchFamily="34" charset="0"/>
              <a:cs typeface="Arial" panose="020B0604020202020204" pitchFamily="34" charset="0"/>
            </a:endParaRPr>
          </a:p>
        </p:txBody>
      </p:sp>
      <p:sp>
        <p:nvSpPr>
          <p:cNvPr id="36868" name="Google Shape;271;p29">
            <a:extLst>
              <a:ext uri="{FF2B5EF4-FFF2-40B4-BE49-F238E27FC236}">
                <a16:creationId xmlns:a16="http://schemas.microsoft.com/office/drawing/2014/main" id="{FB819200-1E24-B20D-DDB8-4FFE1FA0BFC9}"/>
              </a:ext>
            </a:extLst>
          </p:cNvPr>
          <p:cNvSpPr txBox="1">
            <a:spLocks noChangeArrowheads="1"/>
          </p:cNvSpPr>
          <p:nvPr/>
        </p:nvSpPr>
        <p:spPr bwMode="auto">
          <a:xfrm>
            <a:off x="2208213" y="1341438"/>
            <a:ext cx="82089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en-US" altLang="it-IT" sz="1800">
                <a:latin typeface="Arial" panose="020B0604020202020204" pitchFamily="34" charset="0"/>
                <a:cs typeface="Arial" panose="020B0604020202020204" pitchFamily="34" charset="0"/>
              </a:rPr>
              <a:t>.</a:t>
            </a:r>
            <a:endParaRPr lang="en-US" altLang="it-IT" sz="1800"/>
          </a:p>
          <a:p>
            <a:pPr algn="just" eaLnBrk="1" hangingPunct="1">
              <a:lnSpc>
                <a:spcPct val="100000"/>
              </a:lnSpc>
              <a:spcBef>
                <a:spcPts val="900"/>
              </a:spcBef>
              <a:buSzTx/>
              <a:buFontTx/>
              <a:buNone/>
            </a:pPr>
            <a:endParaRPr lang="en-US" altLang="it-IT" sz="1800">
              <a:latin typeface="Arial" panose="020B0604020202020204" pitchFamily="34" charset="0"/>
              <a:cs typeface="Arial" panose="020B0604020202020204" pitchFamily="34" charset="0"/>
            </a:endParaRPr>
          </a:p>
        </p:txBody>
      </p:sp>
      <p:sp>
        <p:nvSpPr>
          <p:cNvPr id="36869" name="Google Shape;272;p29">
            <a:extLst>
              <a:ext uri="{FF2B5EF4-FFF2-40B4-BE49-F238E27FC236}">
                <a16:creationId xmlns:a16="http://schemas.microsoft.com/office/drawing/2014/main" id="{5322A04C-350D-C59F-2FD7-796DE3CF2ADC}"/>
              </a:ext>
            </a:extLst>
          </p:cNvPr>
          <p:cNvSpPr txBox="1">
            <a:spLocks noChangeArrowheads="1"/>
          </p:cNvSpPr>
          <p:nvPr/>
        </p:nvSpPr>
        <p:spPr bwMode="auto">
          <a:xfrm>
            <a:off x="2208213" y="11255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36870" name="Google Shape;273;p29">
            <a:extLst>
              <a:ext uri="{FF2B5EF4-FFF2-40B4-BE49-F238E27FC236}">
                <a16:creationId xmlns:a16="http://schemas.microsoft.com/office/drawing/2014/main" id="{130432EA-A355-5563-AF34-61FFCC02E3ED}"/>
              </a:ext>
            </a:extLst>
          </p:cNvPr>
          <p:cNvSpPr txBox="1">
            <a:spLocks noChangeArrowheads="1"/>
          </p:cNvSpPr>
          <p:nvPr/>
        </p:nvSpPr>
        <p:spPr bwMode="auto">
          <a:xfrm>
            <a:off x="2135188" y="765175"/>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36871" name="Google Shape;274;p29">
            <a:extLst>
              <a:ext uri="{FF2B5EF4-FFF2-40B4-BE49-F238E27FC236}">
                <a16:creationId xmlns:a16="http://schemas.microsoft.com/office/drawing/2014/main" id="{C48599AB-34E8-38D8-AD49-EB0605D5BE1C}"/>
              </a:ext>
            </a:extLst>
          </p:cNvPr>
          <p:cNvSpPr txBox="1">
            <a:spLocks noChangeArrowheads="1"/>
          </p:cNvSpPr>
          <p:nvPr/>
        </p:nvSpPr>
        <p:spPr bwMode="auto">
          <a:xfrm>
            <a:off x="2208213" y="1773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36872" name="Google Shape;275;p29">
            <a:extLst>
              <a:ext uri="{FF2B5EF4-FFF2-40B4-BE49-F238E27FC236}">
                <a16:creationId xmlns:a16="http://schemas.microsoft.com/office/drawing/2014/main" id="{5343654D-6197-7D80-94DE-40D86E0B897F}"/>
              </a:ext>
            </a:extLst>
          </p:cNvPr>
          <p:cNvSpPr txBox="1">
            <a:spLocks noChangeArrowheads="1"/>
          </p:cNvSpPr>
          <p:nvPr/>
        </p:nvSpPr>
        <p:spPr bwMode="auto">
          <a:xfrm>
            <a:off x="2782888" y="19891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36873" name="Google Shape;276;p29">
            <a:extLst>
              <a:ext uri="{FF2B5EF4-FFF2-40B4-BE49-F238E27FC236}">
                <a16:creationId xmlns:a16="http://schemas.microsoft.com/office/drawing/2014/main" id="{BE1941A1-499F-C3DD-E2F0-EF905D97F056}"/>
              </a:ext>
            </a:extLst>
          </p:cNvPr>
          <p:cNvSpPr txBox="1">
            <a:spLocks noChangeArrowheads="1"/>
          </p:cNvSpPr>
          <p:nvPr/>
        </p:nvSpPr>
        <p:spPr bwMode="auto">
          <a:xfrm>
            <a:off x="2495550" y="1125538"/>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sz="1800">
              <a:latin typeface="Arial" panose="020B0604020202020204" pitchFamily="34" charset="0"/>
              <a:cs typeface="Arial" panose="020B0604020202020204" pitchFamily="34" charset="0"/>
            </a:endParaRPr>
          </a:p>
        </p:txBody>
      </p:sp>
      <p:sp>
        <p:nvSpPr>
          <p:cNvPr id="36874" name="Google Shape;277;p29">
            <a:extLst>
              <a:ext uri="{FF2B5EF4-FFF2-40B4-BE49-F238E27FC236}">
                <a16:creationId xmlns:a16="http://schemas.microsoft.com/office/drawing/2014/main" id="{7F82C25C-C125-ED8C-747B-3BB7AB8530A7}"/>
              </a:ext>
            </a:extLst>
          </p:cNvPr>
          <p:cNvSpPr txBox="1">
            <a:spLocks noChangeArrowheads="1"/>
          </p:cNvSpPr>
          <p:nvPr/>
        </p:nvSpPr>
        <p:spPr bwMode="auto">
          <a:xfrm>
            <a:off x="1703388" y="836613"/>
            <a:ext cx="8440072" cy="532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3200" dirty="0">
                <a:solidFill>
                  <a:schemeClr val="tx1"/>
                </a:solidFill>
                <a:latin typeface="Arial" panose="020B0604020202020204" pitchFamily="34" charset="0"/>
                <a:cs typeface="Arial" panose="020B0604020202020204" pitchFamily="34" charset="0"/>
              </a:rPr>
              <a:t>Il ruolo della scuola d’infanzia si colloca in una posizione fondamentale per l’identificazione precoce dei </a:t>
            </a:r>
            <a:r>
              <a:rPr lang="it-IT" altLang="it-IT" sz="3200" dirty="0" err="1">
                <a:solidFill>
                  <a:schemeClr val="tx1"/>
                </a:solidFill>
                <a:latin typeface="Arial" panose="020B0604020202020204" pitchFamily="34" charset="0"/>
                <a:cs typeface="Arial" panose="020B0604020202020204" pitchFamily="34" charset="0"/>
              </a:rPr>
              <a:t>DSAp</a:t>
            </a:r>
            <a:r>
              <a:rPr lang="it-IT" altLang="it-IT" sz="3200" dirty="0">
                <a:solidFill>
                  <a:schemeClr val="tx1"/>
                </a:solidFill>
                <a:latin typeface="Arial" panose="020B0604020202020204" pitchFamily="34" charset="0"/>
                <a:cs typeface="Arial" panose="020B0604020202020204" pitchFamily="34" charset="0"/>
              </a:rPr>
              <a:t>.</a:t>
            </a:r>
            <a:endParaRPr lang="it-IT" altLang="it-IT" sz="3200" dirty="0">
              <a:solidFill>
                <a:schemeClr val="tx1"/>
              </a:solidFill>
            </a:endParaRPr>
          </a:p>
          <a:p>
            <a:pPr algn="just" eaLnBrk="1" hangingPunct="1">
              <a:lnSpc>
                <a:spcPct val="100000"/>
              </a:lnSpc>
              <a:spcBef>
                <a:spcPts val="1200"/>
              </a:spcBef>
              <a:buSzTx/>
              <a:buFontTx/>
              <a:buNone/>
            </a:pPr>
            <a:r>
              <a:rPr lang="it-IT" altLang="it-IT" sz="3200" dirty="0">
                <a:solidFill>
                  <a:schemeClr val="tx1"/>
                </a:solidFill>
                <a:latin typeface="Arial" panose="020B0604020202020204" pitchFamily="34" charset="0"/>
                <a:cs typeface="Arial" panose="020B0604020202020204" pitchFamily="34" charset="0"/>
              </a:rPr>
              <a:t>Il bambino che confonde i suoni, non completa le frasi, utilizza parole non adeguate al contesto o le sostituisce, omette suoni o parti di parole, sostituisce suoni, lettere (p/B) e ha un’espressione linguistica inadeguata, va supportato con attività personalizzate.</a:t>
            </a:r>
            <a:endParaRPr lang="it-IT" altLang="it-IT" sz="3200" dirty="0">
              <a:solidFill>
                <a:schemeClr val="tx1"/>
              </a:solidFill>
            </a:endParaRPr>
          </a:p>
          <a:p>
            <a:pPr algn="just" eaLnBrk="1" hangingPunct="1">
              <a:lnSpc>
                <a:spcPct val="100000"/>
              </a:lnSpc>
              <a:spcBef>
                <a:spcPts val="1200"/>
              </a:spcBef>
              <a:buSzTx/>
              <a:buFontTx/>
              <a:buNone/>
            </a:pPr>
            <a:endParaRPr lang="it-IT" altLang="it-IT" sz="32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282;p30">
            <a:extLst>
              <a:ext uri="{FF2B5EF4-FFF2-40B4-BE49-F238E27FC236}">
                <a16:creationId xmlns:a16="http://schemas.microsoft.com/office/drawing/2014/main" id="{8339D204-8799-50C0-3D75-411C01E766AF}"/>
              </a:ext>
            </a:extLst>
          </p:cNvPr>
          <p:cNvSpPr txBox="1">
            <a:spLocks noGrp="1" noChangeArrowheads="1"/>
          </p:cNvSpPr>
          <p:nvPr>
            <p:ph type="title" idx="4294967295"/>
          </p:nvPr>
        </p:nvSpPr>
        <p:spPr>
          <a:xfrm>
            <a:off x="14114231" y="228600"/>
            <a:ext cx="562207" cy="1219200"/>
          </a:xfrm>
        </p:spPr>
        <p:txBody>
          <a:bodyPr lIns="91421" tIns="45701" rIns="91421" bIns="45701" anchor="b" anchorCtr="1"/>
          <a:lstStyle/>
          <a:p>
            <a:endParaRPr altLang="it-IT" sz="2800">
              <a:solidFill>
                <a:schemeClr val="tx1"/>
              </a:solidFill>
              <a:latin typeface="Calibri Light" panose="020F0302020204030204" pitchFamily="34" charset="0"/>
            </a:endParaRPr>
          </a:p>
        </p:txBody>
      </p:sp>
      <p:sp>
        <p:nvSpPr>
          <p:cNvPr id="38915" name="Google Shape;283;p30">
            <a:extLst>
              <a:ext uri="{FF2B5EF4-FFF2-40B4-BE49-F238E27FC236}">
                <a16:creationId xmlns:a16="http://schemas.microsoft.com/office/drawing/2014/main" id="{8E84573A-181F-7FCE-A28C-02C5E52927FC}"/>
              </a:ext>
            </a:extLst>
          </p:cNvPr>
          <p:cNvSpPr txBox="1">
            <a:spLocks noGrp="1" noChangeArrowheads="1"/>
          </p:cNvSpPr>
          <p:nvPr>
            <p:ph type="body" idx="4294967295"/>
          </p:nvPr>
        </p:nvSpPr>
        <p:spPr>
          <a:xfrm>
            <a:off x="12925333" y="692150"/>
            <a:ext cx="9142505" cy="4986338"/>
          </a:xfrm>
        </p:spPr>
        <p:txBody>
          <a:bodyPr lIns="182870" tIns="91421" rIns="91421" bIns="45701"/>
          <a:lstStyle/>
          <a:p>
            <a:pPr marL="263525" indent="-61913" algn="just">
              <a:lnSpc>
                <a:spcPct val="100000"/>
              </a:lnSpc>
              <a:spcBef>
                <a:spcPct val="0"/>
              </a:spcBef>
              <a:buFont typeface="Arial" panose="020B0604020202020204" pitchFamily="34" charset="0"/>
              <a:buNone/>
            </a:pPr>
            <a:endParaRPr altLang="it-IT" sz="2800">
              <a:solidFill>
                <a:schemeClr val="tx1"/>
              </a:solidFill>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2800">
              <a:solidFill>
                <a:schemeClr val="tx1"/>
              </a:solidFill>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2800">
              <a:solidFill>
                <a:schemeClr val="tx1"/>
              </a:solidFill>
              <a:latin typeface="Arial" panose="020B0604020202020204" pitchFamily="34" charset="0"/>
              <a:cs typeface="Arial" panose="020B0604020202020204" pitchFamily="34" charset="0"/>
            </a:endParaRPr>
          </a:p>
          <a:p>
            <a:pPr marL="263525" indent="-61913" algn="just">
              <a:lnSpc>
                <a:spcPct val="100000"/>
              </a:lnSpc>
              <a:spcBef>
                <a:spcPts val="638"/>
              </a:spcBef>
              <a:buFont typeface="Arial" panose="020B0604020202020204" pitchFamily="34" charset="0"/>
              <a:buNone/>
            </a:pPr>
            <a:endParaRPr altLang="it-IT" sz="2800">
              <a:solidFill>
                <a:schemeClr val="tx1"/>
              </a:solidFill>
              <a:latin typeface="Arial" panose="020B0604020202020204" pitchFamily="34" charset="0"/>
              <a:cs typeface="Arial" panose="020B0604020202020204" pitchFamily="34" charset="0"/>
            </a:endParaRPr>
          </a:p>
        </p:txBody>
      </p:sp>
      <p:sp>
        <p:nvSpPr>
          <p:cNvPr id="38916" name="Google Shape;284;p30">
            <a:extLst>
              <a:ext uri="{FF2B5EF4-FFF2-40B4-BE49-F238E27FC236}">
                <a16:creationId xmlns:a16="http://schemas.microsoft.com/office/drawing/2014/main" id="{2851FB85-7693-1938-F685-0F507A40CCF1}"/>
              </a:ext>
            </a:extLst>
          </p:cNvPr>
          <p:cNvSpPr txBox="1">
            <a:spLocks noChangeArrowheads="1"/>
          </p:cNvSpPr>
          <p:nvPr/>
        </p:nvSpPr>
        <p:spPr bwMode="auto">
          <a:xfrm>
            <a:off x="1246294" y="1341438"/>
            <a:ext cx="9170881" cy="10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en-US" altLang="it-IT">
                <a:solidFill>
                  <a:schemeClr val="tx1"/>
                </a:solidFill>
                <a:latin typeface="Arial" panose="020B0604020202020204" pitchFamily="34" charset="0"/>
                <a:cs typeface="Arial" panose="020B0604020202020204" pitchFamily="34" charset="0"/>
              </a:rPr>
              <a:t>.</a:t>
            </a:r>
            <a:endParaRPr lang="en-US" altLang="it-IT">
              <a:solidFill>
                <a:schemeClr val="tx1"/>
              </a:solidFill>
            </a:endParaRPr>
          </a:p>
          <a:p>
            <a:pPr algn="just" eaLnBrk="1" hangingPunct="1">
              <a:lnSpc>
                <a:spcPct val="100000"/>
              </a:lnSpc>
              <a:spcBef>
                <a:spcPts val="900"/>
              </a:spcBef>
              <a:buSzTx/>
              <a:buFontTx/>
              <a:buNone/>
            </a:pPr>
            <a:endParaRPr lang="en-US" altLang="it-IT">
              <a:solidFill>
                <a:schemeClr val="tx1"/>
              </a:solidFill>
              <a:latin typeface="Arial" panose="020B0604020202020204" pitchFamily="34" charset="0"/>
              <a:cs typeface="Arial" panose="020B0604020202020204" pitchFamily="34" charset="0"/>
            </a:endParaRPr>
          </a:p>
        </p:txBody>
      </p:sp>
      <p:sp>
        <p:nvSpPr>
          <p:cNvPr id="38917" name="Google Shape;285;p30">
            <a:extLst>
              <a:ext uri="{FF2B5EF4-FFF2-40B4-BE49-F238E27FC236}">
                <a16:creationId xmlns:a16="http://schemas.microsoft.com/office/drawing/2014/main" id="{5F5E367B-D536-A38D-D649-13E4C78336A1}"/>
              </a:ext>
            </a:extLst>
          </p:cNvPr>
          <p:cNvSpPr txBox="1">
            <a:spLocks noChangeArrowheads="1"/>
          </p:cNvSpPr>
          <p:nvPr/>
        </p:nvSpPr>
        <p:spPr bwMode="auto">
          <a:xfrm>
            <a:off x="1305449" y="1125538"/>
            <a:ext cx="8606901"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a:solidFill>
                <a:schemeClr val="tx1"/>
              </a:solidFill>
              <a:latin typeface="Arial" panose="020B0604020202020204" pitchFamily="34" charset="0"/>
              <a:cs typeface="Arial" panose="020B0604020202020204" pitchFamily="34" charset="0"/>
            </a:endParaRPr>
          </a:p>
        </p:txBody>
      </p:sp>
      <p:sp>
        <p:nvSpPr>
          <p:cNvPr id="38918" name="Google Shape;286;p30">
            <a:extLst>
              <a:ext uri="{FF2B5EF4-FFF2-40B4-BE49-F238E27FC236}">
                <a16:creationId xmlns:a16="http://schemas.microsoft.com/office/drawing/2014/main" id="{3E25D549-4A50-E704-B3AE-8876371F64FB}"/>
              </a:ext>
            </a:extLst>
          </p:cNvPr>
          <p:cNvSpPr txBox="1">
            <a:spLocks noChangeArrowheads="1"/>
          </p:cNvSpPr>
          <p:nvPr/>
        </p:nvSpPr>
        <p:spPr bwMode="auto">
          <a:xfrm>
            <a:off x="1181826" y="765175"/>
            <a:ext cx="9089299"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a:solidFill>
                <a:schemeClr val="tx1"/>
              </a:solidFill>
              <a:latin typeface="Arial" panose="020B0604020202020204" pitchFamily="34" charset="0"/>
              <a:cs typeface="Arial" panose="020B0604020202020204" pitchFamily="34" charset="0"/>
            </a:endParaRPr>
          </a:p>
        </p:txBody>
      </p:sp>
      <p:sp>
        <p:nvSpPr>
          <p:cNvPr id="38919" name="Google Shape;287;p30">
            <a:extLst>
              <a:ext uri="{FF2B5EF4-FFF2-40B4-BE49-F238E27FC236}">
                <a16:creationId xmlns:a16="http://schemas.microsoft.com/office/drawing/2014/main" id="{139149BC-2E6C-A05E-09BF-82E566BF30AD}"/>
              </a:ext>
            </a:extLst>
          </p:cNvPr>
          <p:cNvSpPr txBox="1">
            <a:spLocks noChangeArrowheads="1"/>
          </p:cNvSpPr>
          <p:nvPr/>
        </p:nvSpPr>
        <p:spPr bwMode="auto">
          <a:xfrm>
            <a:off x="1313820" y="1773238"/>
            <a:ext cx="8527093"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a:solidFill>
                <a:schemeClr val="tx1"/>
              </a:solidFill>
              <a:latin typeface="Arial" panose="020B0604020202020204" pitchFamily="34" charset="0"/>
              <a:cs typeface="Arial" panose="020B0604020202020204" pitchFamily="34" charset="0"/>
            </a:endParaRPr>
          </a:p>
        </p:txBody>
      </p:sp>
      <p:sp>
        <p:nvSpPr>
          <p:cNvPr id="38920" name="Google Shape;288;p30">
            <a:extLst>
              <a:ext uri="{FF2B5EF4-FFF2-40B4-BE49-F238E27FC236}">
                <a16:creationId xmlns:a16="http://schemas.microsoft.com/office/drawing/2014/main" id="{3E85B02F-8F2B-B71C-CDA0-1229C2EB7399}"/>
              </a:ext>
            </a:extLst>
          </p:cNvPr>
          <p:cNvSpPr txBox="1">
            <a:spLocks noChangeArrowheads="1"/>
          </p:cNvSpPr>
          <p:nvPr/>
        </p:nvSpPr>
        <p:spPr bwMode="auto">
          <a:xfrm>
            <a:off x="2040289" y="1989138"/>
            <a:ext cx="7079899"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a:solidFill>
                <a:schemeClr val="tx1"/>
              </a:solidFill>
              <a:latin typeface="Arial" panose="020B0604020202020204" pitchFamily="34" charset="0"/>
              <a:cs typeface="Arial" panose="020B0604020202020204" pitchFamily="34" charset="0"/>
            </a:endParaRPr>
          </a:p>
        </p:txBody>
      </p:sp>
      <p:sp>
        <p:nvSpPr>
          <p:cNvPr id="38921" name="Google Shape;289;p30">
            <a:extLst>
              <a:ext uri="{FF2B5EF4-FFF2-40B4-BE49-F238E27FC236}">
                <a16:creationId xmlns:a16="http://schemas.microsoft.com/office/drawing/2014/main" id="{984AB852-78FA-4AC5-E49E-34D84EE00A7C}"/>
              </a:ext>
            </a:extLst>
          </p:cNvPr>
          <p:cNvSpPr txBox="1">
            <a:spLocks noChangeArrowheads="1"/>
          </p:cNvSpPr>
          <p:nvPr/>
        </p:nvSpPr>
        <p:spPr bwMode="auto">
          <a:xfrm>
            <a:off x="1651755" y="1125538"/>
            <a:ext cx="8044695"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endParaRPr lang="it-IT" altLang="it-IT">
              <a:solidFill>
                <a:schemeClr val="tx1"/>
              </a:solidFill>
              <a:latin typeface="Arial" panose="020B0604020202020204" pitchFamily="34" charset="0"/>
              <a:cs typeface="Arial" panose="020B0604020202020204" pitchFamily="34" charset="0"/>
            </a:endParaRPr>
          </a:p>
        </p:txBody>
      </p:sp>
      <p:sp>
        <p:nvSpPr>
          <p:cNvPr id="38922" name="Google Shape;290;p30">
            <a:extLst>
              <a:ext uri="{FF2B5EF4-FFF2-40B4-BE49-F238E27FC236}">
                <a16:creationId xmlns:a16="http://schemas.microsoft.com/office/drawing/2014/main" id="{DF7E38FE-8E0A-BD03-4DB2-0C81FED3BFBE}"/>
              </a:ext>
            </a:extLst>
          </p:cNvPr>
          <p:cNvSpPr txBox="1">
            <a:spLocks noChangeArrowheads="1"/>
          </p:cNvSpPr>
          <p:nvPr/>
        </p:nvSpPr>
        <p:spPr bwMode="auto">
          <a:xfrm>
            <a:off x="2062716" y="1844675"/>
            <a:ext cx="7562297" cy="412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dirty="0">
                <a:solidFill>
                  <a:schemeClr val="tx1"/>
                </a:solidFill>
                <a:latin typeface="Arial" panose="020B0604020202020204" pitchFamily="34" charset="0"/>
                <a:cs typeface="Arial" panose="020B0604020202020204" pitchFamily="34" charset="0"/>
              </a:rPr>
              <a:t>Il bambino che a 5 anni, mostra queste difficoltà, può essere goffo, avere poca abilità nella manualità fine, a riconoscere la destra e la sinistra o avere difficoltà in compiti di memoria a breve termine, ad imparare filastrocche, a giocare con le parole.</a:t>
            </a:r>
            <a:endParaRPr lang="it-IT" altLang="it-IT" dirty="0">
              <a:solidFill>
                <a:schemeClr val="tx1"/>
              </a:solidFill>
            </a:endParaRPr>
          </a:p>
          <a:p>
            <a:pPr algn="just" eaLnBrk="1" hangingPunct="1">
              <a:lnSpc>
                <a:spcPct val="100000"/>
              </a:lnSpc>
              <a:spcBef>
                <a:spcPts val="1200"/>
              </a:spcBef>
              <a:buSzTx/>
              <a:buFontTx/>
              <a:buNone/>
            </a:pPr>
            <a:r>
              <a:rPr lang="it-IT" altLang="it-IT" dirty="0">
                <a:solidFill>
                  <a:schemeClr val="tx1"/>
                </a:solidFill>
                <a:latin typeface="Arial" panose="020B0604020202020204" pitchFamily="34" charset="0"/>
                <a:cs typeface="Arial" panose="020B0604020202020204" pitchFamily="34" charset="0"/>
              </a:rPr>
              <a:t>Vanno quindi monitorate costantemente le abilità percettive, motorie, linguistiche, attentive e mnemoniche.</a:t>
            </a:r>
            <a:endParaRPr lang="it-IT" altLang="it-IT" dirty="0">
              <a:solidFill>
                <a:schemeClr val="tx1"/>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1">
            <a:extLst>
              <a:ext uri="{FF2B5EF4-FFF2-40B4-BE49-F238E27FC236}">
                <a16:creationId xmlns:a16="http://schemas.microsoft.com/office/drawing/2014/main" id="{2A924480-39D8-C9F9-C236-5CB3A552893E}"/>
              </a:ext>
            </a:extLst>
          </p:cNvPr>
          <p:cNvSpPr txBox="1">
            <a:spLocks noChangeArrowheads="1"/>
          </p:cNvSpPr>
          <p:nvPr/>
        </p:nvSpPr>
        <p:spPr bwMode="auto">
          <a:xfrm>
            <a:off x="2268538" y="1320800"/>
            <a:ext cx="9099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3200" dirty="0">
                <a:solidFill>
                  <a:schemeClr val="tx1"/>
                </a:solidFill>
              </a:rPr>
              <a:t>La precocità nell’identificazione è positiva se legata alla condivisione di pratiche didattiche efficaci tra docenti di scuola d’infanzia e docenti di scuola primaria. I progetti di continuità tra questi due gradi diventano momenti strategici di identificazione precoce consentendo di dedicare un’attenzione particolare al potenziamento di specifiche abilità predittive di future difficoltà, all’interno delle normali attività di sezione</a:t>
            </a:r>
            <a:r>
              <a:rPr lang="it-IT" altLang="it-IT" sz="1800" dirty="0">
                <a:solidFill>
                  <a:schemeClr val="tx1"/>
                </a:solidFill>
              </a:rPr>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it-IT"/>
              <a:t>LEGGE 107/15 COMMA 16 ART.1</a:t>
            </a:r>
            <a:endParaRPr/>
          </a:p>
        </p:txBody>
      </p:sp>
      <p:sp>
        <p:nvSpPr>
          <p:cNvPr id="149" name="Google Shape;149;p19"/>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800"/>
              <a:buChar char="•"/>
            </a:pPr>
            <a:r>
              <a:rPr lang="it-IT" sz="2800">
                <a:latin typeface="Times New Roman"/>
                <a:ea typeface="Times New Roman"/>
                <a:cs typeface="Times New Roman"/>
                <a:sym typeface="Times New Roman"/>
              </a:rPr>
              <a:t>Si evidenzia la necessità che il PTOF assicuri l'attuazione dei principi di pari opportunità, promuovendo nelle scuole di ogni ordine e grado l'educazione alla parità tra i sessi, la prevenzione  della violenza di genere e di tutte le discriminazioni al fine di informare e sensibilizzare tutti gli alunni /studenti, docenti e genitori sulle tematiche indicate.</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a:extLst>
              <a:ext uri="{FF2B5EF4-FFF2-40B4-BE49-F238E27FC236}">
                <a16:creationId xmlns:a16="http://schemas.microsoft.com/office/drawing/2014/main" id="{47E1927C-2AA2-A776-BA8D-774320E4CD86}"/>
              </a:ext>
            </a:extLst>
          </p:cNvPr>
          <p:cNvSpPr txBox="1">
            <a:spLocks noChangeArrowheads="1"/>
          </p:cNvSpPr>
          <p:nvPr/>
        </p:nvSpPr>
        <p:spPr bwMode="auto">
          <a:xfrm>
            <a:off x="1162050" y="1862138"/>
            <a:ext cx="92392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fontAlgn="base">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just" eaLnBrk="1" hangingPunct="1">
              <a:lnSpc>
                <a:spcPct val="100000"/>
              </a:lnSpc>
              <a:spcBef>
                <a:spcPct val="0"/>
              </a:spcBef>
              <a:buSzTx/>
              <a:buFontTx/>
              <a:buNone/>
            </a:pPr>
            <a:r>
              <a:rPr lang="it-IT" altLang="it-IT" sz="3200" dirty="0">
                <a:solidFill>
                  <a:schemeClr val="tx1"/>
                </a:solidFill>
                <a:latin typeface="Lato" panose="020F0502020204030203" pitchFamily="34" charset="0"/>
              </a:rPr>
              <a:t>Occorre osservare quelle competenze che costituiscono i prerequisiti dell’apprendimento e che favoriscono l’apprendimento della lettura, della scrittura e della capacità di usare i numeri e di ragionare. Le aree su cui occorrerà prestare attenzione riguardano tre importanti aspetti: </a:t>
            </a:r>
            <a:r>
              <a:rPr lang="it-IT" altLang="it-IT" sz="3200" b="1" dirty="0">
                <a:solidFill>
                  <a:schemeClr val="tx1"/>
                </a:solidFill>
                <a:latin typeface="Lato" panose="020F0502020204030203" pitchFamily="34" charset="0"/>
              </a:rPr>
              <a:t>1. le abilità linguistiche</a:t>
            </a:r>
            <a:r>
              <a:rPr lang="it-IT" altLang="it-IT" sz="3200" dirty="0">
                <a:solidFill>
                  <a:schemeClr val="tx1"/>
                </a:solidFill>
                <a:latin typeface="Lato" panose="020F0502020204030203" pitchFamily="34" charset="0"/>
              </a:rPr>
              <a:t>; </a:t>
            </a:r>
            <a:r>
              <a:rPr lang="it-IT" altLang="it-IT" sz="3200" b="1" dirty="0">
                <a:solidFill>
                  <a:schemeClr val="tx1"/>
                </a:solidFill>
                <a:latin typeface="Lato" panose="020F0502020204030203" pitchFamily="34" charset="0"/>
              </a:rPr>
              <a:t>2. le abilità cognitive</a:t>
            </a:r>
            <a:r>
              <a:rPr lang="it-IT" altLang="it-IT" sz="3200" dirty="0">
                <a:solidFill>
                  <a:schemeClr val="tx1"/>
                </a:solidFill>
                <a:latin typeface="Lato" panose="020F0502020204030203" pitchFamily="34" charset="0"/>
              </a:rPr>
              <a:t>; </a:t>
            </a:r>
            <a:r>
              <a:rPr lang="it-IT" altLang="it-IT" sz="3200" b="1" dirty="0">
                <a:solidFill>
                  <a:schemeClr val="tx1"/>
                </a:solidFill>
                <a:latin typeface="Lato" panose="020F0502020204030203" pitchFamily="34" charset="0"/>
              </a:rPr>
              <a:t>3. le abilità percettivo-motorie</a:t>
            </a:r>
            <a:r>
              <a:rPr lang="it-IT" altLang="it-IT" sz="3200" dirty="0">
                <a:solidFill>
                  <a:schemeClr val="tx1"/>
                </a:solidFill>
                <a:latin typeface="Lato" panose="020F0502020204030203" pitchFamily="34" charset="0"/>
              </a:rPr>
              <a:t>.</a:t>
            </a:r>
            <a:endParaRPr lang="it-IT" altLang="it-IT" sz="3200" dirty="0">
              <a:solidFill>
                <a:schemeClr val="tx1"/>
              </a:solidFill>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5;p31">
            <a:extLst>
              <a:ext uri="{FF2B5EF4-FFF2-40B4-BE49-F238E27FC236}">
                <a16:creationId xmlns:a16="http://schemas.microsoft.com/office/drawing/2014/main" id="{4BF244FB-EF7B-FE03-2200-EF37070AD82B}"/>
              </a:ext>
            </a:extLst>
          </p:cNvPr>
          <p:cNvSpPr txBox="1">
            <a:spLocks noGrp="1"/>
          </p:cNvSpPr>
          <p:nvPr>
            <p:ph type="title" idx="4294967295"/>
          </p:nvPr>
        </p:nvSpPr>
        <p:spPr>
          <a:xfrm>
            <a:off x="14173200" y="228600"/>
            <a:ext cx="503238" cy="1219200"/>
          </a:xfrm>
          <a:noFill/>
          <a:ln>
            <a:noFill/>
          </a:ln>
        </p:spPr>
        <p:txBody>
          <a:bodyPr lIns="91421" tIns="45701" rIns="91421" bIns="45701" anchor="b">
            <a:noAutofit/>
          </a:bodyPr>
          <a:lstStyle/>
          <a:p>
            <a:pPr fontAlgn="auto">
              <a:spcBef>
                <a:spcPts val="0"/>
              </a:spcBef>
              <a:spcAft>
                <a:spcPts val="0"/>
              </a:spcAft>
              <a:defRPr/>
            </a:pPr>
            <a:endParaRPr/>
          </a:p>
        </p:txBody>
      </p:sp>
      <p:sp>
        <p:nvSpPr>
          <p:cNvPr id="39939" name="Google Shape;296;p31">
            <a:extLst>
              <a:ext uri="{FF2B5EF4-FFF2-40B4-BE49-F238E27FC236}">
                <a16:creationId xmlns:a16="http://schemas.microsoft.com/office/drawing/2014/main" id="{A3E39A15-8AE0-E684-70C4-9E4F1BBF1376}"/>
              </a:ext>
            </a:extLst>
          </p:cNvPr>
          <p:cNvSpPr txBox="1">
            <a:spLocks noGrp="1" noChangeArrowheads="1"/>
          </p:cNvSpPr>
          <p:nvPr>
            <p:ph type="body" idx="4294967295"/>
          </p:nvPr>
        </p:nvSpPr>
        <p:spPr>
          <a:xfrm>
            <a:off x="13884275" y="692150"/>
            <a:ext cx="8183563" cy="4986338"/>
          </a:xfrm>
        </p:spPr>
        <p:txBody>
          <a:bodyPr lIns="182870" tIns="91421" rIns="91421" bIns="45701"/>
          <a:lstStyle/>
          <a:p>
            <a:pPr marL="263525" indent="-61913" algn="just">
              <a:spcBef>
                <a:spcPct val="0"/>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a:p>
            <a:pPr marL="263525" indent="-61913" algn="just">
              <a:spcBef>
                <a:spcPts val="638"/>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a:p>
            <a:pPr marL="263525" indent="-61913" algn="just">
              <a:spcBef>
                <a:spcPts val="638"/>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a:p>
            <a:pPr marL="263525" indent="-61913" algn="just">
              <a:spcBef>
                <a:spcPts val="638"/>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p:txBody>
      </p:sp>
      <p:sp>
        <p:nvSpPr>
          <p:cNvPr id="39940" name="Google Shape;297;p31">
            <a:extLst>
              <a:ext uri="{FF2B5EF4-FFF2-40B4-BE49-F238E27FC236}">
                <a16:creationId xmlns:a16="http://schemas.microsoft.com/office/drawing/2014/main" id="{39D92C13-348E-F14C-8CDD-88CC40453094}"/>
              </a:ext>
            </a:extLst>
          </p:cNvPr>
          <p:cNvSpPr txBox="1">
            <a:spLocks noChangeArrowheads="1"/>
          </p:cNvSpPr>
          <p:nvPr/>
        </p:nvSpPr>
        <p:spPr bwMode="auto">
          <a:xfrm>
            <a:off x="2208213" y="1341438"/>
            <a:ext cx="82089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marL="342900" indent="-342900"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it-IT">
                <a:solidFill>
                  <a:srgbClr val="000000"/>
                </a:solidFill>
                <a:latin typeface="Arial" panose="020B0604020202020204" pitchFamily="34" charset="0"/>
                <a:cs typeface="Arial" panose="020B0604020202020204" pitchFamily="34" charset="0"/>
              </a:rPr>
              <a:t>.</a:t>
            </a:r>
            <a:endParaRPr lang="en-US" altLang="it-IT">
              <a:solidFill>
                <a:srgbClr val="000000"/>
              </a:solidFill>
              <a:latin typeface="Gill Sans MT" panose="020B0502020104020203" pitchFamily="34" charset="0"/>
            </a:endParaRPr>
          </a:p>
          <a:p>
            <a:pPr algn="just" eaLnBrk="1" hangingPunct="1">
              <a:spcBef>
                <a:spcPts val="900"/>
              </a:spcBef>
            </a:pPr>
            <a:endParaRPr lang="en-US" altLang="it-IT">
              <a:solidFill>
                <a:srgbClr val="000000"/>
              </a:solidFill>
              <a:latin typeface="Arial" panose="020B0604020202020204" pitchFamily="34" charset="0"/>
              <a:cs typeface="Arial" panose="020B0604020202020204" pitchFamily="34" charset="0"/>
            </a:endParaRPr>
          </a:p>
        </p:txBody>
      </p:sp>
      <p:sp>
        <p:nvSpPr>
          <p:cNvPr id="39941" name="Google Shape;298;p31">
            <a:extLst>
              <a:ext uri="{FF2B5EF4-FFF2-40B4-BE49-F238E27FC236}">
                <a16:creationId xmlns:a16="http://schemas.microsoft.com/office/drawing/2014/main" id="{79A0A8D5-CD9A-6A99-8E2E-88F2E514D6BB}"/>
              </a:ext>
            </a:extLst>
          </p:cNvPr>
          <p:cNvSpPr txBox="1">
            <a:spLocks noChangeArrowheads="1"/>
          </p:cNvSpPr>
          <p:nvPr/>
        </p:nvSpPr>
        <p:spPr bwMode="auto">
          <a:xfrm>
            <a:off x="2208213" y="11255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39942" name="Google Shape;299;p31">
            <a:extLst>
              <a:ext uri="{FF2B5EF4-FFF2-40B4-BE49-F238E27FC236}">
                <a16:creationId xmlns:a16="http://schemas.microsoft.com/office/drawing/2014/main" id="{563260CD-7232-11BD-3634-67725A41C1E8}"/>
              </a:ext>
            </a:extLst>
          </p:cNvPr>
          <p:cNvSpPr txBox="1">
            <a:spLocks noChangeArrowheads="1"/>
          </p:cNvSpPr>
          <p:nvPr/>
        </p:nvSpPr>
        <p:spPr bwMode="auto">
          <a:xfrm>
            <a:off x="2135188" y="765175"/>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39943" name="Google Shape;300;p31">
            <a:extLst>
              <a:ext uri="{FF2B5EF4-FFF2-40B4-BE49-F238E27FC236}">
                <a16:creationId xmlns:a16="http://schemas.microsoft.com/office/drawing/2014/main" id="{F51A2489-1F03-C786-1041-82EAD7B8DC94}"/>
              </a:ext>
            </a:extLst>
          </p:cNvPr>
          <p:cNvSpPr txBox="1">
            <a:spLocks noChangeArrowheads="1"/>
          </p:cNvSpPr>
          <p:nvPr/>
        </p:nvSpPr>
        <p:spPr bwMode="auto">
          <a:xfrm>
            <a:off x="2208213" y="1773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39944" name="Google Shape;301;p31">
            <a:extLst>
              <a:ext uri="{FF2B5EF4-FFF2-40B4-BE49-F238E27FC236}">
                <a16:creationId xmlns:a16="http://schemas.microsoft.com/office/drawing/2014/main" id="{74EF2A5A-94F4-FA7C-338E-22A8AAC4CF90}"/>
              </a:ext>
            </a:extLst>
          </p:cNvPr>
          <p:cNvSpPr txBox="1">
            <a:spLocks noChangeArrowheads="1"/>
          </p:cNvSpPr>
          <p:nvPr/>
        </p:nvSpPr>
        <p:spPr bwMode="auto">
          <a:xfrm>
            <a:off x="2782888" y="19891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39945" name="Google Shape;302;p31">
            <a:extLst>
              <a:ext uri="{FF2B5EF4-FFF2-40B4-BE49-F238E27FC236}">
                <a16:creationId xmlns:a16="http://schemas.microsoft.com/office/drawing/2014/main" id="{9EACF05F-52FA-9462-6AF5-361E4C05192F}"/>
              </a:ext>
            </a:extLst>
          </p:cNvPr>
          <p:cNvSpPr txBox="1">
            <a:spLocks noChangeArrowheads="1"/>
          </p:cNvSpPr>
          <p:nvPr/>
        </p:nvSpPr>
        <p:spPr bwMode="auto">
          <a:xfrm>
            <a:off x="2495550" y="1125538"/>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39946" name="Google Shape;303;p31">
            <a:extLst>
              <a:ext uri="{FF2B5EF4-FFF2-40B4-BE49-F238E27FC236}">
                <a16:creationId xmlns:a16="http://schemas.microsoft.com/office/drawing/2014/main" id="{E06EE251-A065-1B95-DCE6-83C8D86C43E6}"/>
              </a:ext>
            </a:extLst>
          </p:cNvPr>
          <p:cNvSpPr txBox="1">
            <a:spLocks noChangeArrowheads="1"/>
          </p:cNvSpPr>
          <p:nvPr/>
        </p:nvSpPr>
        <p:spPr bwMode="auto">
          <a:xfrm>
            <a:off x="1919288" y="692150"/>
            <a:ext cx="8351837" cy="529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it-IT" altLang="it-IT" sz="2800" dirty="0">
                <a:latin typeface="Arial" panose="020B0604020202020204" pitchFamily="34" charset="0"/>
                <a:cs typeface="Arial" panose="020B0604020202020204" pitchFamily="34" charset="0"/>
              </a:rPr>
              <a:t>                      </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Per imparare la corrispondenza tra segno e suono, sono richieste abilità quali la scomposizione e ricomposizione delle parole e dei suoni e il riconoscimento dei segni associati.</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Perciò per imparare a leggere è importante avere buone capacità di riconoscimento visivo e di analisi di struttura della parola.</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Questo tipo di capacità risulta carente nei bambini </a:t>
            </a:r>
            <a:r>
              <a:rPr lang="it-IT" altLang="it-IT" sz="2800" dirty="0" err="1">
                <a:latin typeface="Arial" panose="020B0604020202020204" pitchFamily="34" charset="0"/>
                <a:cs typeface="Arial" panose="020B0604020202020204" pitchFamily="34" charset="0"/>
              </a:rPr>
              <a:t>DSAp</a:t>
            </a:r>
            <a:r>
              <a:rPr lang="it-IT" altLang="it-IT" sz="2800" dirty="0">
                <a:latin typeface="Arial" panose="020B0604020202020204" pitchFamily="34" charset="0"/>
                <a:cs typeface="Arial" panose="020B0604020202020204" pitchFamily="34" charset="0"/>
              </a:rPr>
              <a:t> che non riescono a ricostruire la parola partendo dai singoli suoni che la compongono.</a:t>
            </a:r>
            <a:endParaRPr lang="it-IT" altLang="it-IT" sz="2800" dirty="0">
              <a:latin typeface="Gill Sans MT" panose="020B0502020104020203" pitchFamily="34" charset="0"/>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0;p36">
            <a:extLst>
              <a:ext uri="{FF2B5EF4-FFF2-40B4-BE49-F238E27FC236}">
                <a16:creationId xmlns:a16="http://schemas.microsoft.com/office/drawing/2014/main" id="{ED7B6963-1487-82B5-4369-2B14BA81B278}"/>
              </a:ext>
            </a:extLst>
          </p:cNvPr>
          <p:cNvSpPr txBox="1">
            <a:spLocks noGrp="1"/>
          </p:cNvSpPr>
          <p:nvPr>
            <p:ph type="title" idx="4294967295"/>
          </p:nvPr>
        </p:nvSpPr>
        <p:spPr>
          <a:xfrm>
            <a:off x="14173200" y="228600"/>
            <a:ext cx="503238" cy="1219200"/>
          </a:xfrm>
          <a:noFill/>
          <a:ln>
            <a:noFill/>
          </a:ln>
        </p:spPr>
        <p:txBody>
          <a:bodyPr lIns="91421" tIns="45701" rIns="91421" bIns="45701" anchor="b">
            <a:noAutofit/>
          </a:bodyPr>
          <a:lstStyle/>
          <a:p>
            <a:pPr fontAlgn="auto">
              <a:spcBef>
                <a:spcPts val="0"/>
              </a:spcBef>
              <a:spcAft>
                <a:spcPts val="0"/>
              </a:spcAft>
              <a:defRPr/>
            </a:pPr>
            <a:endParaRPr/>
          </a:p>
        </p:txBody>
      </p:sp>
      <p:sp>
        <p:nvSpPr>
          <p:cNvPr id="44035" name="Google Shape;361;p36">
            <a:extLst>
              <a:ext uri="{FF2B5EF4-FFF2-40B4-BE49-F238E27FC236}">
                <a16:creationId xmlns:a16="http://schemas.microsoft.com/office/drawing/2014/main" id="{9F912882-B43D-40EB-52FF-F891DDF51F22}"/>
              </a:ext>
            </a:extLst>
          </p:cNvPr>
          <p:cNvSpPr txBox="1">
            <a:spLocks noGrp="1" noChangeArrowheads="1"/>
          </p:cNvSpPr>
          <p:nvPr>
            <p:ph type="body" idx="4294967295"/>
          </p:nvPr>
        </p:nvSpPr>
        <p:spPr>
          <a:xfrm>
            <a:off x="13884275" y="692150"/>
            <a:ext cx="8183563" cy="4986338"/>
          </a:xfrm>
        </p:spPr>
        <p:txBody>
          <a:bodyPr lIns="182870" tIns="91421" rIns="91421" bIns="45701"/>
          <a:lstStyle/>
          <a:p>
            <a:pPr marL="263525" indent="-61913" algn="just">
              <a:spcBef>
                <a:spcPct val="0"/>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a:p>
            <a:pPr marL="263525" indent="-61913" algn="just">
              <a:spcBef>
                <a:spcPts val="638"/>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a:p>
            <a:pPr marL="263525" indent="-61913" algn="just">
              <a:spcBef>
                <a:spcPts val="638"/>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a:p>
            <a:pPr marL="263525" indent="-61913" algn="just">
              <a:spcBef>
                <a:spcPts val="638"/>
              </a:spcBef>
              <a:buFont typeface="Arial" panose="020B0604020202020204" pitchFamily="34" charset="0"/>
              <a:buNone/>
            </a:pPr>
            <a:endParaRPr altLang="it-IT" sz="3200">
              <a:solidFill>
                <a:srgbClr val="000000"/>
              </a:solidFill>
              <a:latin typeface="Arial" panose="020B0604020202020204" pitchFamily="34" charset="0"/>
              <a:cs typeface="Arial" panose="020B0604020202020204" pitchFamily="34" charset="0"/>
            </a:endParaRPr>
          </a:p>
        </p:txBody>
      </p:sp>
      <p:sp>
        <p:nvSpPr>
          <p:cNvPr id="44036" name="Google Shape;362;p36">
            <a:extLst>
              <a:ext uri="{FF2B5EF4-FFF2-40B4-BE49-F238E27FC236}">
                <a16:creationId xmlns:a16="http://schemas.microsoft.com/office/drawing/2014/main" id="{4758A8DA-C3FC-3F61-5BE1-AA46EE3FA3F4}"/>
              </a:ext>
            </a:extLst>
          </p:cNvPr>
          <p:cNvSpPr txBox="1">
            <a:spLocks noChangeArrowheads="1"/>
          </p:cNvSpPr>
          <p:nvPr/>
        </p:nvSpPr>
        <p:spPr bwMode="auto">
          <a:xfrm>
            <a:off x="2255284" y="1308894"/>
            <a:ext cx="82089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marL="342900" indent="-342900"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it-IT">
                <a:solidFill>
                  <a:srgbClr val="000000"/>
                </a:solidFill>
                <a:latin typeface="Arial" panose="020B0604020202020204" pitchFamily="34" charset="0"/>
                <a:cs typeface="Arial" panose="020B0604020202020204" pitchFamily="34" charset="0"/>
              </a:rPr>
              <a:t>.</a:t>
            </a:r>
            <a:endParaRPr lang="en-US" altLang="it-IT">
              <a:solidFill>
                <a:srgbClr val="000000"/>
              </a:solidFill>
              <a:latin typeface="Gill Sans MT" panose="020B0502020104020203" pitchFamily="34" charset="0"/>
            </a:endParaRPr>
          </a:p>
          <a:p>
            <a:pPr algn="just" eaLnBrk="1" hangingPunct="1">
              <a:spcBef>
                <a:spcPts val="900"/>
              </a:spcBef>
            </a:pPr>
            <a:endParaRPr lang="en-US" altLang="it-IT">
              <a:solidFill>
                <a:srgbClr val="000000"/>
              </a:solidFill>
              <a:latin typeface="Arial" panose="020B0604020202020204" pitchFamily="34" charset="0"/>
              <a:cs typeface="Arial" panose="020B0604020202020204" pitchFamily="34" charset="0"/>
            </a:endParaRPr>
          </a:p>
        </p:txBody>
      </p:sp>
      <p:sp>
        <p:nvSpPr>
          <p:cNvPr id="44037" name="Google Shape;363;p36">
            <a:extLst>
              <a:ext uri="{FF2B5EF4-FFF2-40B4-BE49-F238E27FC236}">
                <a16:creationId xmlns:a16="http://schemas.microsoft.com/office/drawing/2014/main" id="{EB1A05CA-705F-E39E-D88F-47E134148AEF}"/>
              </a:ext>
            </a:extLst>
          </p:cNvPr>
          <p:cNvSpPr txBox="1">
            <a:spLocks noChangeArrowheads="1"/>
          </p:cNvSpPr>
          <p:nvPr/>
        </p:nvSpPr>
        <p:spPr bwMode="auto">
          <a:xfrm>
            <a:off x="2208213" y="112553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44038" name="Google Shape;364;p36">
            <a:extLst>
              <a:ext uri="{FF2B5EF4-FFF2-40B4-BE49-F238E27FC236}">
                <a16:creationId xmlns:a16="http://schemas.microsoft.com/office/drawing/2014/main" id="{A660E286-4A42-D0BD-92B2-FAEEFDBA9A40}"/>
              </a:ext>
            </a:extLst>
          </p:cNvPr>
          <p:cNvSpPr txBox="1">
            <a:spLocks noChangeArrowheads="1"/>
          </p:cNvSpPr>
          <p:nvPr/>
        </p:nvSpPr>
        <p:spPr bwMode="auto">
          <a:xfrm>
            <a:off x="2135188" y="765175"/>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44039" name="Google Shape;365;p36">
            <a:extLst>
              <a:ext uri="{FF2B5EF4-FFF2-40B4-BE49-F238E27FC236}">
                <a16:creationId xmlns:a16="http://schemas.microsoft.com/office/drawing/2014/main" id="{DC9DA557-C9B8-4858-6CBA-06CD1B03DA10}"/>
              </a:ext>
            </a:extLst>
          </p:cNvPr>
          <p:cNvSpPr txBox="1">
            <a:spLocks noChangeArrowheads="1"/>
          </p:cNvSpPr>
          <p:nvPr/>
        </p:nvSpPr>
        <p:spPr bwMode="auto">
          <a:xfrm>
            <a:off x="2208213" y="1773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44040" name="Google Shape;366;p36">
            <a:extLst>
              <a:ext uri="{FF2B5EF4-FFF2-40B4-BE49-F238E27FC236}">
                <a16:creationId xmlns:a16="http://schemas.microsoft.com/office/drawing/2014/main" id="{BD037C14-2674-BC2E-63B9-D45D8FB6B524}"/>
              </a:ext>
            </a:extLst>
          </p:cNvPr>
          <p:cNvSpPr txBox="1">
            <a:spLocks noChangeArrowheads="1"/>
          </p:cNvSpPr>
          <p:nvPr/>
        </p:nvSpPr>
        <p:spPr bwMode="auto">
          <a:xfrm>
            <a:off x="2782888" y="1989138"/>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44041" name="Google Shape;367;p36">
            <a:extLst>
              <a:ext uri="{FF2B5EF4-FFF2-40B4-BE49-F238E27FC236}">
                <a16:creationId xmlns:a16="http://schemas.microsoft.com/office/drawing/2014/main" id="{0FE5E308-2636-669C-B832-A740263FA652}"/>
              </a:ext>
            </a:extLst>
          </p:cNvPr>
          <p:cNvSpPr txBox="1">
            <a:spLocks noChangeArrowheads="1"/>
          </p:cNvSpPr>
          <p:nvPr/>
        </p:nvSpPr>
        <p:spPr bwMode="auto">
          <a:xfrm>
            <a:off x="2495550" y="1125538"/>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cs typeface="Arial" panose="020B0604020202020204" pitchFamily="34" charset="0"/>
            </a:endParaRPr>
          </a:p>
        </p:txBody>
      </p:sp>
      <p:sp>
        <p:nvSpPr>
          <p:cNvPr id="44042" name="Google Shape;368;p36">
            <a:extLst>
              <a:ext uri="{FF2B5EF4-FFF2-40B4-BE49-F238E27FC236}">
                <a16:creationId xmlns:a16="http://schemas.microsoft.com/office/drawing/2014/main" id="{1F1F073C-DE4E-54B4-2803-D6BFB851A1B6}"/>
              </a:ext>
            </a:extLst>
          </p:cNvPr>
          <p:cNvSpPr txBox="1">
            <a:spLocks noChangeArrowheads="1"/>
          </p:cNvSpPr>
          <p:nvPr/>
        </p:nvSpPr>
        <p:spPr bwMode="auto">
          <a:xfrm>
            <a:off x="2640013" y="404813"/>
            <a:ext cx="6985000" cy="532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it-IT" altLang="it-IT" sz="2800" dirty="0">
                <a:latin typeface="Arial" panose="020B0604020202020204" pitchFamily="34" charset="0"/>
                <a:cs typeface="Arial" panose="020B0604020202020204" pitchFamily="34" charset="0"/>
              </a:rPr>
              <a:t>Con riguardo al calcolo, è importante avviare fin da subito al calcolo a mente.</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Le strategie di potenziamento dell’intelligenza numerica dovrebbero riguardare:</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Processi di conteggio</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Processi lessicali</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Processi semantici</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Calcolo a mente</a:t>
            </a:r>
            <a:endParaRPr lang="it-IT" altLang="it-IT" sz="2800" dirty="0">
              <a:latin typeface="Gill Sans MT" panose="020B0502020104020203" pitchFamily="34" charset="0"/>
            </a:endParaRPr>
          </a:p>
          <a:p>
            <a:pPr algn="just" eaLnBrk="1" hangingPunct="1">
              <a:spcBef>
                <a:spcPts val="1200"/>
              </a:spcBef>
            </a:pPr>
            <a:r>
              <a:rPr lang="it-IT" altLang="it-IT" sz="2800" dirty="0">
                <a:latin typeface="Arial" panose="020B0604020202020204" pitchFamily="34" charset="0"/>
                <a:cs typeface="Arial" panose="020B0604020202020204" pitchFamily="34" charset="0"/>
              </a:rPr>
              <a:t>Calcolo scritto</a:t>
            </a:r>
            <a:endParaRPr lang="it-IT" altLang="it-IT" sz="2800" dirty="0">
              <a:latin typeface="Gill Sans MT" panose="020B0502020104020203" pitchFamily="34" charset="0"/>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7"/>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374" name="Google Shape;374;p37"/>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375" name="Google Shape;375;p37"/>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376" name="Google Shape;376;p37"/>
          <p:cNvSpPr txBox="1"/>
          <p:nvPr/>
        </p:nvSpPr>
        <p:spPr>
          <a:xfrm>
            <a:off x="2208213" y="1125537"/>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377" name="Google Shape;377;p37"/>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378" name="Google Shape;378;p37"/>
          <p:cNvSpPr txBox="1"/>
          <p:nvPr/>
        </p:nvSpPr>
        <p:spPr>
          <a:xfrm>
            <a:off x="2208212" y="1773238"/>
            <a:ext cx="76327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379" name="Google Shape;379;p37"/>
          <p:cNvSpPr txBox="1"/>
          <p:nvPr/>
        </p:nvSpPr>
        <p:spPr>
          <a:xfrm>
            <a:off x="2782887" y="1989137"/>
            <a:ext cx="6337300"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380" name="Google Shape;380;p37"/>
          <p:cNvSpPr txBox="1"/>
          <p:nvPr/>
        </p:nvSpPr>
        <p:spPr>
          <a:xfrm>
            <a:off x="2495550" y="1125538"/>
            <a:ext cx="72009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381" name="Google Shape;381;p37"/>
          <p:cNvSpPr txBox="1"/>
          <p:nvPr/>
        </p:nvSpPr>
        <p:spPr>
          <a:xfrm>
            <a:off x="1631949" y="404812"/>
            <a:ext cx="9064403" cy="5016718"/>
          </a:xfrm>
          <a:prstGeom prst="rect">
            <a:avLst/>
          </a:prstGeom>
          <a:noFill/>
          <a:ln>
            <a:noFill/>
          </a:ln>
        </p:spPr>
        <p:txBody>
          <a:bodyPr spcFirstLastPara="1" wrap="square" lIns="91425" tIns="45700" rIns="91425" bIns="45700" anchor="t" anchorCtr="0">
            <a:spAutoFit/>
          </a:bodyPr>
          <a:lstStyle/>
          <a:p>
            <a:pPr algn="just">
              <a:buClr>
                <a:schemeClr val="dk1"/>
              </a:buClr>
              <a:buSzPts val="2400"/>
            </a:pPr>
            <a:r>
              <a:rPr lang="it-IT" sz="3200" dirty="0">
                <a:latin typeface="Open Sans" panose="020B0606030504020204" pitchFamily="34" charset="0"/>
              </a:rPr>
              <a:t>La Scuola secondaria di primo grado è l’ultimo segmento di studi uguale per tutti. La scelta del percorso da seguire dall’anno successivo è importante perché può essere un momento di affermazione personale dello studente e può avere ricadute sulle prospettive future. Scegliere la Scuola secondaria di secondo grado comporta valutazioni attente della situazione scolastica e personale. Presenta opportunità e rischi.</a:t>
            </a:r>
            <a:endParaRPr sz="3200" dirty="0"/>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8"/>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2800">
              <a:solidFill>
                <a:schemeClr val="tx1"/>
              </a:solidFill>
              <a:latin typeface="Arial"/>
              <a:ea typeface="Arial"/>
              <a:cs typeface="Arial"/>
              <a:sym typeface="Arial"/>
            </a:endParaRPr>
          </a:p>
        </p:txBody>
      </p:sp>
      <p:sp>
        <p:nvSpPr>
          <p:cNvPr id="387" name="Google Shape;387;p38"/>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2800">
              <a:solidFill>
                <a:schemeClr val="tx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2800">
              <a:solidFill>
                <a:schemeClr val="tx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2800">
              <a:solidFill>
                <a:schemeClr val="tx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2800">
              <a:solidFill>
                <a:schemeClr val="tx1"/>
              </a:solidFill>
              <a:latin typeface="Arial"/>
              <a:ea typeface="Arial"/>
              <a:cs typeface="Arial"/>
              <a:sym typeface="Arial"/>
            </a:endParaRPr>
          </a:p>
        </p:txBody>
      </p:sp>
      <p:sp>
        <p:nvSpPr>
          <p:cNvPr id="388" name="Google Shape;388;p38"/>
          <p:cNvSpPr txBox="1"/>
          <p:nvPr/>
        </p:nvSpPr>
        <p:spPr>
          <a:xfrm>
            <a:off x="2208212" y="1341437"/>
            <a:ext cx="8208962" cy="1069483"/>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sz="2800">
                <a:latin typeface="Arial"/>
                <a:ea typeface="Arial"/>
                <a:cs typeface="Arial"/>
                <a:sym typeface="Arial"/>
              </a:rPr>
              <a:t>.</a:t>
            </a:r>
            <a:endParaRPr sz="2800"/>
          </a:p>
          <a:p>
            <a:pPr marL="342900" indent="-342900" algn="just">
              <a:spcBef>
                <a:spcPts val="900"/>
              </a:spcBef>
              <a:buClr>
                <a:schemeClr val="dk1"/>
              </a:buClr>
              <a:buSzPts val="1800"/>
            </a:pPr>
            <a:endParaRPr sz="2800">
              <a:latin typeface="Arial"/>
              <a:ea typeface="Arial"/>
              <a:cs typeface="Arial"/>
              <a:sym typeface="Arial"/>
            </a:endParaRPr>
          </a:p>
        </p:txBody>
      </p:sp>
      <p:sp>
        <p:nvSpPr>
          <p:cNvPr id="389" name="Google Shape;389;p38"/>
          <p:cNvSpPr txBox="1"/>
          <p:nvPr/>
        </p:nvSpPr>
        <p:spPr>
          <a:xfrm>
            <a:off x="2208213" y="1125537"/>
            <a:ext cx="7704137" cy="523180"/>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sz="2800">
              <a:latin typeface="Arial"/>
              <a:ea typeface="Arial"/>
              <a:cs typeface="Arial"/>
              <a:sym typeface="Arial"/>
            </a:endParaRPr>
          </a:p>
        </p:txBody>
      </p:sp>
      <p:sp>
        <p:nvSpPr>
          <p:cNvPr id="390" name="Google Shape;390;p38"/>
          <p:cNvSpPr txBox="1"/>
          <p:nvPr/>
        </p:nvSpPr>
        <p:spPr>
          <a:xfrm>
            <a:off x="2135188" y="765175"/>
            <a:ext cx="8135937" cy="523180"/>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sz="2800">
              <a:latin typeface="Arial"/>
              <a:ea typeface="Arial"/>
              <a:cs typeface="Arial"/>
              <a:sym typeface="Arial"/>
            </a:endParaRPr>
          </a:p>
        </p:txBody>
      </p:sp>
      <p:sp>
        <p:nvSpPr>
          <p:cNvPr id="391" name="Google Shape;391;p38"/>
          <p:cNvSpPr txBox="1"/>
          <p:nvPr/>
        </p:nvSpPr>
        <p:spPr>
          <a:xfrm>
            <a:off x="2208212" y="1773238"/>
            <a:ext cx="7632700" cy="523180"/>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sz="2800">
              <a:latin typeface="Arial"/>
              <a:ea typeface="Arial"/>
              <a:cs typeface="Arial"/>
              <a:sym typeface="Arial"/>
            </a:endParaRPr>
          </a:p>
        </p:txBody>
      </p:sp>
      <p:sp>
        <p:nvSpPr>
          <p:cNvPr id="392" name="Google Shape;392;p38"/>
          <p:cNvSpPr txBox="1"/>
          <p:nvPr/>
        </p:nvSpPr>
        <p:spPr>
          <a:xfrm>
            <a:off x="2782887" y="1989137"/>
            <a:ext cx="6337300" cy="523180"/>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sz="2800">
              <a:latin typeface="Arial"/>
              <a:ea typeface="Arial"/>
              <a:cs typeface="Arial"/>
              <a:sym typeface="Arial"/>
            </a:endParaRPr>
          </a:p>
        </p:txBody>
      </p:sp>
      <p:sp>
        <p:nvSpPr>
          <p:cNvPr id="393" name="Google Shape;393;p38"/>
          <p:cNvSpPr txBox="1"/>
          <p:nvPr/>
        </p:nvSpPr>
        <p:spPr>
          <a:xfrm>
            <a:off x="2495550" y="1125538"/>
            <a:ext cx="7200900" cy="523180"/>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sz="2800">
              <a:latin typeface="Arial"/>
              <a:ea typeface="Arial"/>
              <a:cs typeface="Arial"/>
              <a:sym typeface="Arial"/>
            </a:endParaRPr>
          </a:p>
        </p:txBody>
      </p:sp>
      <p:sp>
        <p:nvSpPr>
          <p:cNvPr id="394" name="Google Shape;394;p38"/>
          <p:cNvSpPr txBox="1"/>
          <p:nvPr/>
        </p:nvSpPr>
        <p:spPr>
          <a:xfrm>
            <a:off x="2640012" y="404812"/>
            <a:ext cx="6985000" cy="5447605"/>
          </a:xfrm>
          <a:prstGeom prst="rect">
            <a:avLst/>
          </a:prstGeom>
          <a:noFill/>
          <a:ln>
            <a:noFill/>
          </a:ln>
        </p:spPr>
        <p:txBody>
          <a:bodyPr spcFirstLastPara="1" wrap="square" lIns="91425" tIns="45700" rIns="91425" bIns="45700" anchor="t" anchorCtr="0">
            <a:spAutoFit/>
          </a:bodyPr>
          <a:lstStyle/>
          <a:p>
            <a:pPr algn="ctr">
              <a:buClr>
                <a:schemeClr val="dk1"/>
              </a:buClr>
              <a:buSzPts val="2400"/>
            </a:pPr>
            <a:endParaRPr sz="2800" dirty="0">
              <a:latin typeface="Arial"/>
              <a:ea typeface="Arial"/>
              <a:cs typeface="Arial"/>
              <a:sym typeface="Arial"/>
            </a:endParaRPr>
          </a:p>
          <a:p>
            <a:pPr algn="just">
              <a:spcBef>
                <a:spcPts val="1200"/>
              </a:spcBef>
              <a:buClr>
                <a:schemeClr val="dk1"/>
              </a:buClr>
              <a:buSzPts val="2400"/>
            </a:pPr>
            <a:r>
              <a:rPr lang="en-US" sz="2800" dirty="0">
                <a:latin typeface="Arial"/>
                <a:ea typeface="Arial"/>
                <a:cs typeface="Arial"/>
                <a:sym typeface="Arial"/>
              </a:rPr>
              <a:t>Per </a:t>
            </a:r>
            <a:r>
              <a:rPr lang="en-US" sz="2800" dirty="0" err="1">
                <a:latin typeface="Arial"/>
                <a:ea typeface="Arial"/>
                <a:cs typeface="Arial"/>
                <a:sym typeface="Arial"/>
              </a:rPr>
              <a:t>gli</a:t>
            </a:r>
            <a:r>
              <a:rPr lang="en-US" sz="2800" dirty="0">
                <a:latin typeface="Arial"/>
                <a:ea typeface="Arial"/>
                <a:cs typeface="Arial"/>
                <a:sym typeface="Arial"/>
              </a:rPr>
              <a:t> </a:t>
            </a:r>
            <a:r>
              <a:rPr lang="en-US" sz="2800" dirty="0" err="1">
                <a:latin typeface="Arial"/>
                <a:ea typeface="Arial"/>
                <a:cs typeface="Arial"/>
                <a:sym typeface="Arial"/>
              </a:rPr>
              <a:t>studenti</a:t>
            </a:r>
            <a:r>
              <a:rPr lang="en-US" sz="2800" dirty="0">
                <a:latin typeface="Arial"/>
                <a:ea typeface="Arial"/>
                <a:cs typeface="Arial"/>
                <a:sym typeface="Arial"/>
              </a:rPr>
              <a:t> </a:t>
            </a:r>
            <a:r>
              <a:rPr lang="en-US" sz="2800" dirty="0" err="1">
                <a:latin typeface="Arial"/>
                <a:ea typeface="Arial"/>
                <a:cs typeface="Arial"/>
                <a:sym typeface="Arial"/>
              </a:rPr>
              <a:t>dislessici</a:t>
            </a:r>
            <a:r>
              <a:rPr lang="en-US" sz="2800" dirty="0">
                <a:latin typeface="Arial"/>
                <a:ea typeface="Arial"/>
                <a:cs typeface="Arial"/>
                <a:sym typeface="Arial"/>
              </a:rPr>
              <a:t>, la </a:t>
            </a:r>
            <a:r>
              <a:rPr lang="en-US" sz="2800" dirty="0" err="1">
                <a:latin typeface="Arial"/>
                <a:ea typeface="Arial"/>
                <a:cs typeface="Arial"/>
                <a:sym typeface="Arial"/>
              </a:rPr>
              <a:t>scuola</a:t>
            </a:r>
            <a:r>
              <a:rPr lang="en-US" sz="2800" dirty="0">
                <a:latin typeface="Arial"/>
                <a:ea typeface="Arial"/>
                <a:cs typeface="Arial"/>
                <a:sym typeface="Arial"/>
              </a:rPr>
              <a:t> </a:t>
            </a:r>
            <a:r>
              <a:rPr lang="en-US" sz="2800" dirty="0" err="1">
                <a:latin typeface="Arial"/>
                <a:ea typeface="Arial"/>
                <a:cs typeface="Arial"/>
                <a:sym typeface="Arial"/>
              </a:rPr>
              <a:t>secondaria</a:t>
            </a:r>
            <a:r>
              <a:rPr lang="en-US" sz="2800" dirty="0">
                <a:latin typeface="Arial"/>
                <a:ea typeface="Arial"/>
                <a:cs typeface="Arial"/>
                <a:sym typeface="Arial"/>
              </a:rPr>
              <a:t>, </a:t>
            </a:r>
            <a:r>
              <a:rPr lang="en-US" sz="2800" dirty="0" err="1">
                <a:latin typeface="Arial"/>
                <a:ea typeface="Arial"/>
                <a:cs typeface="Arial"/>
                <a:sym typeface="Arial"/>
              </a:rPr>
              <a:t>dovrà</a:t>
            </a:r>
            <a:r>
              <a:rPr lang="en-US" sz="2800" dirty="0">
                <a:latin typeface="Arial"/>
                <a:ea typeface="Arial"/>
                <a:cs typeface="Arial"/>
                <a:sym typeface="Arial"/>
              </a:rPr>
              <a:t> </a:t>
            </a:r>
            <a:r>
              <a:rPr lang="en-US" sz="2800" dirty="0" err="1">
                <a:latin typeface="Arial"/>
                <a:ea typeface="Arial"/>
                <a:cs typeface="Arial"/>
                <a:sym typeface="Arial"/>
              </a:rPr>
              <a:t>mirare</a:t>
            </a:r>
            <a:r>
              <a:rPr lang="en-US" sz="2800" dirty="0">
                <a:latin typeface="Arial"/>
                <a:ea typeface="Arial"/>
                <a:cs typeface="Arial"/>
                <a:sym typeface="Arial"/>
              </a:rPr>
              <a:t> a </a:t>
            </a:r>
            <a:r>
              <a:rPr lang="en-US" sz="2800" dirty="0" err="1">
                <a:latin typeface="Arial"/>
                <a:ea typeface="Arial"/>
                <a:cs typeface="Arial"/>
                <a:sym typeface="Arial"/>
              </a:rPr>
              <a:t>promuovere</a:t>
            </a:r>
            <a:r>
              <a:rPr lang="en-US" sz="2800" dirty="0">
                <a:latin typeface="Arial"/>
                <a:ea typeface="Arial"/>
                <a:cs typeface="Arial"/>
                <a:sym typeface="Arial"/>
              </a:rPr>
              <a:t> la </a:t>
            </a:r>
            <a:r>
              <a:rPr lang="en-US" sz="2800" dirty="0" err="1">
                <a:latin typeface="Arial"/>
                <a:ea typeface="Arial"/>
                <a:cs typeface="Arial"/>
                <a:sym typeface="Arial"/>
              </a:rPr>
              <a:t>capacità</a:t>
            </a:r>
            <a:r>
              <a:rPr lang="en-US" sz="2800" dirty="0">
                <a:latin typeface="Arial"/>
                <a:ea typeface="Arial"/>
                <a:cs typeface="Arial"/>
                <a:sym typeface="Arial"/>
              </a:rPr>
              <a:t> di </a:t>
            </a:r>
            <a:r>
              <a:rPr lang="en-US" sz="2800" dirty="0" err="1">
                <a:latin typeface="Arial"/>
                <a:ea typeface="Arial"/>
                <a:cs typeface="Arial"/>
                <a:sym typeface="Arial"/>
              </a:rPr>
              <a:t>comprensione</a:t>
            </a:r>
            <a:r>
              <a:rPr lang="en-US" sz="2800" dirty="0">
                <a:latin typeface="Arial"/>
                <a:ea typeface="Arial"/>
                <a:cs typeface="Arial"/>
                <a:sym typeface="Arial"/>
              </a:rPr>
              <a:t> del testo.</a:t>
            </a:r>
            <a:endParaRPr sz="2800" dirty="0"/>
          </a:p>
          <a:p>
            <a:pPr algn="just">
              <a:spcBef>
                <a:spcPts val="1200"/>
              </a:spcBef>
              <a:buClr>
                <a:schemeClr val="dk1"/>
              </a:buClr>
              <a:buSzPts val="2400"/>
            </a:pPr>
            <a:r>
              <a:rPr lang="en-US" sz="2800" dirty="0" err="1">
                <a:latin typeface="Arial"/>
                <a:ea typeface="Arial"/>
                <a:cs typeface="Arial"/>
                <a:sym typeface="Arial"/>
              </a:rPr>
              <a:t>Può</a:t>
            </a:r>
            <a:r>
              <a:rPr lang="en-US" sz="2800" dirty="0">
                <a:latin typeface="Arial"/>
                <a:ea typeface="Arial"/>
                <a:cs typeface="Arial"/>
                <a:sym typeface="Arial"/>
              </a:rPr>
              <a:t> </a:t>
            </a:r>
            <a:r>
              <a:rPr lang="en-US" sz="2800" dirty="0" err="1">
                <a:latin typeface="Arial"/>
                <a:ea typeface="Arial"/>
                <a:cs typeface="Arial"/>
                <a:sym typeface="Arial"/>
              </a:rPr>
              <a:t>essere</a:t>
            </a:r>
            <a:r>
              <a:rPr lang="en-US" sz="2800" dirty="0">
                <a:latin typeface="Arial"/>
                <a:ea typeface="Arial"/>
                <a:cs typeface="Arial"/>
                <a:sym typeface="Arial"/>
              </a:rPr>
              <a:t> utile </a:t>
            </a:r>
            <a:r>
              <a:rPr lang="en-US" sz="2800" dirty="0" err="1">
                <a:latin typeface="Arial"/>
                <a:ea typeface="Arial"/>
                <a:cs typeface="Arial"/>
                <a:sym typeface="Arial"/>
              </a:rPr>
              <a:t>indirizzare</a:t>
            </a:r>
            <a:r>
              <a:rPr lang="en-US" sz="2800" dirty="0">
                <a:latin typeface="Arial"/>
                <a:ea typeface="Arial"/>
                <a:cs typeface="Arial"/>
                <a:sym typeface="Arial"/>
              </a:rPr>
              <a:t> lo </a:t>
            </a:r>
            <a:r>
              <a:rPr lang="en-US" sz="2800" dirty="0" err="1">
                <a:latin typeface="Arial"/>
                <a:ea typeface="Arial"/>
                <a:cs typeface="Arial"/>
                <a:sym typeface="Arial"/>
              </a:rPr>
              <a:t>studente</a:t>
            </a:r>
            <a:r>
              <a:rPr lang="en-US" sz="2800" dirty="0">
                <a:latin typeface="Arial"/>
                <a:ea typeface="Arial"/>
                <a:cs typeface="Arial"/>
                <a:sym typeface="Arial"/>
              </a:rPr>
              <a:t>  verso </a:t>
            </a:r>
            <a:r>
              <a:rPr lang="en-US" sz="2800" dirty="0" err="1">
                <a:latin typeface="Arial"/>
                <a:ea typeface="Arial"/>
                <a:cs typeface="Arial"/>
                <a:sym typeface="Arial"/>
              </a:rPr>
              <a:t>una</a:t>
            </a:r>
            <a:r>
              <a:rPr lang="en-US" sz="2800" dirty="0">
                <a:latin typeface="Arial"/>
                <a:ea typeface="Arial"/>
                <a:cs typeface="Arial"/>
                <a:sym typeface="Arial"/>
              </a:rPr>
              <a:t> </a:t>
            </a:r>
            <a:r>
              <a:rPr lang="en-US" sz="2800" dirty="0" err="1">
                <a:latin typeface="Arial"/>
                <a:ea typeface="Arial"/>
                <a:cs typeface="Arial"/>
                <a:sym typeface="Arial"/>
              </a:rPr>
              <a:t>lettura</a:t>
            </a:r>
            <a:r>
              <a:rPr lang="en-US" sz="2800" dirty="0">
                <a:latin typeface="Arial"/>
                <a:ea typeface="Arial"/>
                <a:cs typeface="Arial"/>
                <a:sym typeface="Arial"/>
              </a:rPr>
              <a:t> </a:t>
            </a:r>
            <a:r>
              <a:rPr lang="en-US" sz="2800" dirty="0" err="1">
                <a:latin typeface="Arial"/>
                <a:ea typeface="Arial"/>
                <a:cs typeface="Arial"/>
                <a:sym typeface="Arial"/>
              </a:rPr>
              <a:t>silente</a:t>
            </a:r>
            <a:r>
              <a:rPr lang="en-US" sz="2800" dirty="0">
                <a:latin typeface="Arial"/>
                <a:ea typeface="Arial"/>
                <a:cs typeface="Arial"/>
                <a:sym typeface="Arial"/>
              </a:rPr>
              <a:t> </a:t>
            </a:r>
            <a:r>
              <a:rPr lang="en-US" sz="2800" dirty="0" err="1">
                <a:latin typeface="Arial"/>
                <a:ea typeface="Arial"/>
                <a:cs typeface="Arial"/>
                <a:sym typeface="Arial"/>
              </a:rPr>
              <a:t>piuttosto</a:t>
            </a:r>
            <a:r>
              <a:rPr lang="en-US" sz="2800" dirty="0">
                <a:latin typeface="Arial"/>
                <a:ea typeface="Arial"/>
                <a:cs typeface="Arial"/>
                <a:sym typeface="Arial"/>
              </a:rPr>
              <a:t> </a:t>
            </a:r>
            <a:r>
              <a:rPr lang="en-US" sz="2800" dirty="0" err="1">
                <a:latin typeface="Arial"/>
                <a:ea typeface="Arial"/>
                <a:cs typeface="Arial"/>
                <a:sym typeface="Arial"/>
              </a:rPr>
              <a:t>che</a:t>
            </a:r>
            <a:r>
              <a:rPr lang="en-US" sz="2800" dirty="0">
                <a:latin typeface="Arial"/>
                <a:ea typeface="Arial"/>
                <a:cs typeface="Arial"/>
                <a:sym typeface="Arial"/>
              </a:rPr>
              <a:t> ad </a:t>
            </a:r>
            <a:r>
              <a:rPr lang="en-US" sz="2800" dirty="0" err="1">
                <a:latin typeface="Arial"/>
                <a:ea typeface="Arial"/>
                <a:cs typeface="Arial"/>
                <a:sym typeface="Arial"/>
              </a:rPr>
              <a:t>alta</a:t>
            </a:r>
            <a:r>
              <a:rPr lang="en-US" sz="2800" dirty="0">
                <a:latin typeface="Arial"/>
                <a:ea typeface="Arial"/>
                <a:cs typeface="Arial"/>
                <a:sym typeface="Arial"/>
              </a:rPr>
              <a:t> voce, in </a:t>
            </a:r>
            <a:r>
              <a:rPr lang="en-US" sz="2800" dirty="0" err="1">
                <a:latin typeface="Arial"/>
                <a:ea typeface="Arial"/>
                <a:cs typeface="Arial"/>
                <a:sym typeface="Arial"/>
              </a:rPr>
              <a:t>quanto</a:t>
            </a:r>
            <a:r>
              <a:rPr lang="en-US" sz="2800" dirty="0">
                <a:latin typeface="Arial"/>
                <a:ea typeface="Arial"/>
                <a:cs typeface="Arial"/>
                <a:sym typeface="Arial"/>
              </a:rPr>
              <a:t> </a:t>
            </a:r>
            <a:r>
              <a:rPr lang="en-US" sz="2800" dirty="0" err="1">
                <a:latin typeface="Arial"/>
                <a:ea typeface="Arial"/>
                <a:cs typeface="Arial"/>
                <a:sym typeface="Arial"/>
              </a:rPr>
              <a:t>più</a:t>
            </a:r>
            <a:r>
              <a:rPr lang="en-US" sz="2800" dirty="0">
                <a:latin typeface="Arial"/>
                <a:ea typeface="Arial"/>
                <a:cs typeface="Arial"/>
                <a:sym typeface="Arial"/>
              </a:rPr>
              <a:t> veloce ed </a:t>
            </a:r>
            <a:r>
              <a:rPr lang="en-US" sz="2800" dirty="0" err="1">
                <a:latin typeface="Arial"/>
                <a:ea typeface="Arial"/>
                <a:cs typeface="Arial"/>
                <a:sym typeface="Arial"/>
              </a:rPr>
              <a:t>efficiente</a:t>
            </a:r>
            <a:r>
              <a:rPr lang="en-US" sz="2800" dirty="0">
                <a:latin typeface="Arial"/>
                <a:ea typeface="Arial"/>
                <a:cs typeface="Arial"/>
                <a:sym typeface="Arial"/>
              </a:rPr>
              <a:t>.</a:t>
            </a:r>
            <a:endParaRPr sz="2800" dirty="0"/>
          </a:p>
          <a:p>
            <a:pPr algn="just">
              <a:spcBef>
                <a:spcPts val="1200"/>
              </a:spcBef>
              <a:buClr>
                <a:schemeClr val="dk1"/>
              </a:buClr>
              <a:buSzPts val="2400"/>
            </a:pPr>
            <a:r>
              <a:rPr lang="en-US" sz="2800" dirty="0" err="1">
                <a:latin typeface="Arial"/>
                <a:ea typeface="Arial"/>
                <a:cs typeface="Arial"/>
                <a:sym typeface="Arial"/>
              </a:rPr>
              <a:t>Insegnare</a:t>
            </a:r>
            <a:r>
              <a:rPr lang="en-US" sz="2800" dirty="0">
                <a:latin typeface="Arial"/>
                <a:ea typeface="Arial"/>
                <a:cs typeface="Arial"/>
                <a:sym typeface="Arial"/>
              </a:rPr>
              <a:t> il </a:t>
            </a:r>
            <a:r>
              <a:rPr lang="en-US" sz="2800" dirty="0" err="1">
                <a:latin typeface="Arial"/>
                <a:ea typeface="Arial"/>
                <a:cs typeface="Arial"/>
                <a:sym typeface="Arial"/>
              </a:rPr>
              <a:t>riconoscimento</a:t>
            </a:r>
            <a:r>
              <a:rPr lang="en-US" sz="2800" dirty="0">
                <a:latin typeface="Arial"/>
                <a:ea typeface="Arial"/>
                <a:cs typeface="Arial"/>
                <a:sym typeface="Arial"/>
              </a:rPr>
              <a:t> </a:t>
            </a:r>
            <a:r>
              <a:rPr lang="en-US" sz="2800" dirty="0" err="1">
                <a:latin typeface="Arial"/>
                <a:ea typeface="Arial"/>
                <a:cs typeface="Arial"/>
                <a:sym typeface="Arial"/>
              </a:rPr>
              <a:t>delle</a:t>
            </a:r>
            <a:r>
              <a:rPr lang="en-US" sz="2800" dirty="0">
                <a:latin typeface="Arial"/>
                <a:ea typeface="Arial"/>
                <a:cs typeface="Arial"/>
                <a:sym typeface="Arial"/>
              </a:rPr>
              <a:t> parole </a:t>
            </a:r>
            <a:r>
              <a:rPr lang="en-US" sz="2800" dirty="0" err="1">
                <a:latin typeface="Arial"/>
                <a:ea typeface="Arial"/>
                <a:cs typeface="Arial"/>
                <a:sym typeface="Arial"/>
              </a:rPr>
              <a:t>chiave</a:t>
            </a:r>
            <a:endParaRPr sz="2800" dirty="0"/>
          </a:p>
          <a:p>
            <a:pPr algn="just">
              <a:spcBef>
                <a:spcPts val="1200"/>
              </a:spcBef>
              <a:buClr>
                <a:schemeClr val="dk1"/>
              </a:buClr>
              <a:buSzPts val="2400"/>
            </a:pPr>
            <a:endParaRPr sz="2800" dirty="0">
              <a:latin typeface="Arial"/>
              <a:ea typeface="Arial"/>
              <a:cs typeface="Arial"/>
              <a:sym typeface="Arial"/>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3"/>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452" name="Google Shape;452;p43"/>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453" name="Google Shape;453;p43"/>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454" name="Google Shape;454;p43"/>
          <p:cNvSpPr txBox="1"/>
          <p:nvPr/>
        </p:nvSpPr>
        <p:spPr>
          <a:xfrm>
            <a:off x="2208213" y="1125537"/>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55" name="Google Shape;455;p43"/>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56" name="Google Shape;456;p43"/>
          <p:cNvSpPr txBox="1"/>
          <p:nvPr/>
        </p:nvSpPr>
        <p:spPr>
          <a:xfrm>
            <a:off x="2208212" y="1773238"/>
            <a:ext cx="76327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57" name="Google Shape;457;p43"/>
          <p:cNvSpPr txBox="1"/>
          <p:nvPr/>
        </p:nvSpPr>
        <p:spPr>
          <a:xfrm>
            <a:off x="2782887" y="1989137"/>
            <a:ext cx="6337300"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58" name="Google Shape;458;p43"/>
          <p:cNvSpPr txBox="1"/>
          <p:nvPr/>
        </p:nvSpPr>
        <p:spPr>
          <a:xfrm>
            <a:off x="2495550" y="1125538"/>
            <a:ext cx="72009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59" name="Google Shape;459;p43"/>
          <p:cNvSpPr txBox="1"/>
          <p:nvPr/>
        </p:nvSpPr>
        <p:spPr>
          <a:xfrm>
            <a:off x="1774826" y="438746"/>
            <a:ext cx="8821736" cy="4924385"/>
          </a:xfrm>
          <a:prstGeom prst="rect">
            <a:avLst/>
          </a:prstGeom>
          <a:noFill/>
          <a:ln>
            <a:noFill/>
          </a:ln>
        </p:spPr>
        <p:txBody>
          <a:bodyPr spcFirstLastPara="1" wrap="square" lIns="91425" tIns="45700" rIns="91425" bIns="45700" anchor="t" anchorCtr="0">
            <a:spAutoFit/>
          </a:bodyPr>
          <a:lstStyle/>
          <a:p>
            <a:pPr algn="just">
              <a:buClr>
                <a:schemeClr val="dk1"/>
              </a:buClr>
              <a:buSzPts val="2400"/>
            </a:pPr>
            <a:endParaRPr sz="2400" dirty="0">
              <a:latin typeface="Arial"/>
              <a:ea typeface="Arial"/>
              <a:cs typeface="Arial"/>
              <a:sym typeface="Arial"/>
            </a:endParaRPr>
          </a:p>
          <a:p>
            <a:pPr algn="just">
              <a:spcBef>
                <a:spcPts val="1200"/>
              </a:spcBef>
              <a:buClr>
                <a:schemeClr val="dk1"/>
              </a:buClr>
              <a:buSzPts val="2400"/>
            </a:pPr>
            <a:r>
              <a:rPr lang="en-US" sz="2400" dirty="0">
                <a:latin typeface="Arial"/>
                <a:ea typeface="Arial"/>
                <a:cs typeface="Arial"/>
                <a:sym typeface="Arial"/>
              </a:rPr>
              <a:t>Con </a:t>
            </a:r>
            <a:r>
              <a:rPr lang="en-US" sz="2400" dirty="0" err="1">
                <a:latin typeface="Arial"/>
                <a:ea typeface="Arial"/>
                <a:cs typeface="Arial"/>
                <a:sym typeface="Arial"/>
              </a:rPr>
              <a:t>riguardo</a:t>
            </a:r>
            <a:r>
              <a:rPr lang="en-US" sz="2400" dirty="0">
                <a:latin typeface="Arial"/>
                <a:ea typeface="Arial"/>
                <a:cs typeface="Arial"/>
                <a:sym typeface="Arial"/>
              </a:rPr>
              <a:t> </a:t>
            </a:r>
            <a:r>
              <a:rPr lang="en-US" sz="2400" dirty="0" err="1">
                <a:latin typeface="Arial"/>
                <a:ea typeface="Arial"/>
                <a:cs typeface="Arial"/>
                <a:sym typeface="Arial"/>
              </a:rPr>
              <a:t>alla</a:t>
            </a:r>
            <a:r>
              <a:rPr lang="en-US" sz="2400" dirty="0">
                <a:latin typeface="Arial"/>
                <a:ea typeface="Arial"/>
                <a:cs typeface="Arial"/>
                <a:sym typeface="Arial"/>
              </a:rPr>
              <a:t> lingua </a:t>
            </a:r>
            <a:r>
              <a:rPr lang="en-US" sz="2400" dirty="0" err="1">
                <a:latin typeface="Arial"/>
                <a:ea typeface="Arial"/>
                <a:cs typeface="Arial"/>
                <a:sym typeface="Arial"/>
              </a:rPr>
              <a:t>straniera</a:t>
            </a:r>
            <a:r>
              <a:rPr lang="en-US" sz="2400" dirty="0">
                <a:latin typeface="Arial"/>
                <a:ea typeface="Arial"/>
                <a:cs typeface="Arial"/>
                <a:sym typeface="Arial"/>
              </a:rPr>
              <a:t>, il </a:t>
            </a:r>
            <a:r>
              <a:rPr lang="en-US" sz="2400" dirty="0" err="1">
                <a:latin typeface="Arial"/>
                <a:ea typeface="Arial"/>
                <a:cs typeface="Arial"/>
                <a:sym typeface="Arial"/>
              </a:rPr>
              <a:t>problema</a:t>
            </a:r>
            <a:r>
              <a:rPr lang="en-US" sz="2400" dirty="0">
                <a:latin typeface="Arial"/>
                <a:ea typeface="Arial"/>
                <a:cs typeface="Arial"/>
                <a:sym typeface="Arial"/>
              </a:rPr>
              <a:t> </a:t>
            </a:r>
            <a:r>
              <a:rPr lang="en-US" sz="2400" dirty="0" err="1">
                <a:latin typeface="Arial"/>
                <a:ea typeface="Arial"/>
                <a:cs typeface="Arial"/>
                <a:sym typeface="Arial"/>
              </a:rPr>
              <a:t>maggiore</a:t>
            </a:r>
            <a:r>
              <a:rPr lang="en-US" sz="2400" dirty="0">
                <a:latin typeface="Arial"/>
                <a:ea typeface="Arial"/>
                <a:cs typeface="Arial"/>
                <a:sym typeface="Arial"/>
              </a:rPr>
              <a:t> </a:t>
            </a:r>
            <a:r>
              <a:rPr lang="en-US" sz="2400" dirty="0" err="1">
                <a:latin typeface="Arial"/>
                <a:ea typeface="Arial"/>
                <a:cs typeface="Arial"/>
                <a:sym typeface="Arial"/>
              </a:rPr>
              <a:t>dipende</a:t>
            </a:r>
            <a:r>
              <a:rPr lang="en-US" sz="2400" dirty="0">
                <a:latin typeface="Arial"/>
                <a:ea typeface="Arial"/>
                <a:cs typeface="Arial"/>
                <a:sym typeface="Arial"/>
              </a:rPr>
              <a:t> </a:t>
            </a:r>
            <a:r>
              <a:rPr lang="en-US" sz="2400" dirty="0" err="1">
                <a:latin typeface="Arial"/>
                <a:ea typeface="Arial"/>
                <a:cs typeface="Arial"/>
                <a:sym typeface="Arial"/>
              </a:rPr>
              <a:t>dalla</a:t>
            </a:r>
            <a:r>
              <a:rPr lang="en-US" sz="2400" dirty="0">
                <a:latin typeface="Arial"/>
                <a:ea typeface="Arial"/>
                <a:cs typeface="Arial"/>
                <a:sym typeface="Arial"/>
              </a:rPr>
              <a:t> </a:t>
            </a:r>
            <a:r>
              <a:rPr lang="en-US" sz="2400" dirty="0" err="1">
                <a:latin typeface="Arial"/>
                <a:ea typeface="Arial"/>
                <a:cs typeface="Arial"/>
                <a:sym typeface="Arial"/>
              </a:rPr>
              <a:t>trasparenza</a:t>
            </a:r>
            <a:r>
              <a:rPr lang="en-US" sz="2400" dirty="0">
                <a:latin typeface="Arial"/>
                <a:ea typeface="Arial"/>
                <a:cs typeface="Arial"/>
                <a:sym typeface="Arial"/>
              </a:rPr>
              <a:t> </a:t>
            </a:r>
            <a:r>
              <a:rPr lang="en-US" sz="2400" dirty="0" err="1">
                <a:latin typeface="Arial"/>
                <a:ea typeface="Arial"/>
                <a:cs typeface="Arial"/>
                <a:sym typeface="Arial"/>
              </a:rPr>
              <a:t>linguistica</a:t>
            </a:r>
            <a:r>
              <a:rPr lang="en-US" sz="2400" dirty="0">
                <a:latin typeface="Arial"/>
                <a:ea typeface="Arial"/>
                <a:cs typeface="Arial"/>
                <a:sym typeface="Arial"/>
              </a:rPr>
              <a:t>.</a:t>
            </a:r>
            <a:endParaRPr sz="2400" dirty="0"/>
          </a:p>
          <a:p>
            <a:pPr algn="just">
              <a:spcBef>
                <a:spcPts val="1200"/>
              </a:spcBef>
              <a:buClr>
                <a:schemeClr val="dk1"/>
              </a:buClr>
              <a:buSzPts val="2400"/>
            </a:pPr>
            <a:r>
              <a:rPr lang="en-US" sz="2400" dirty="0" err="1">
                <a:latin typeface="Arial"/>
                <a:ea typeface="Arial"/>
                <a:cs typeface="Arial"/>
                <a:sym typeface="Arial"/>
              </a:rPr>
              <a:t>Andrà</a:t>
            </a:r>
            <a:r>
              <a:rPr lang="en-US" sz="2400" dirty="0">
                <a:latin typeface="Arial"/>
                <a:ea typeface="Arial"/>
                <a:cs typeface="Arial"/>
                <a:sym typeface="Arial"/>
              </a:rPr>
              <a:t> </a:t>
            </a:r>
            <a:r>
              <a:rPr lang="en-US" sz="2400" dirty="0" err="1">
                <a:latin typeface="Arial"/>
                <a:ea typeface="Arial"/>
                <a:cs typeface="Arial"/>
                <a:sym typeface="Arial"/>
              </a:rPr>
              <a:t>privilegiato</a:t>
            </a:r>
            <a:r>
              <a:rPr lang="en-US" sz="2400" dirty="0">
                <a:latin typeface="Arial"/>
                <a:ea typeface="Arial"/>
                <a:cs typeface="Arial"/>
                <a:sym typeface="Arial"/>
              </a:rPr>
              <a:t> lo </a:t>
            </a:r>
            <a:r>
              <a:rPr lang="en-US" sz="2400" dirty="0" err="1">
                <a:latin typeface="Arial"/>
                <a:ea typeface="Arial"/>
                <a:cs typeface="Arial"/>
                <a:sym typeface="Arial"/>
              </a:rPr>
              <a:t>sviluppo</a:t>
            </a:r>
            <a:r>
              <a:rPr lang="en-US" sz="2400" dirty="0">
                <a:latin typeface="Arial"/>
                <a:ea typeface="Arial"/>
                <a:cs typeface="Arial"/>
                <a:sym typeface="Arial"/>
              </a:rPr>
              <a:t> </a:t>
            </a:r>
            <a:r>
              <a:rPr lang="en-US" sz="2400" dirty="0" err="1">
                <a:latin typeface="Arial"/>
                <a:ea typeface="Arial"/>
                <a:cs typeface="Arial"/>
                <a:sym typeface="Arial"/>
              </a:rPr>
              <a:t>delle</a:t>
            </a:r>
            <a:r>
              <a:rPr lang="en-US" sz="2400" dirty="0">
                <a:latin typeface="Arial"/>
                <a:ea typeface="Arial"/>
                <a:cs typeface="Arial"/>
                <a:sym typeface="Arial"/>
              </a:rPr>
              <a:t> </a:t>
            </a:r>
            <a:r>
              <a:rPr lang="en-US" sz="2400" dirty="0" err="1">
                <a:latin typeface="Arial"/>
                <a:ea typeface="Arial"/>
                <a:cs typeface="Arial"/>
                <a:sym typeface="Arial"/>
              </a:rPr>
              <a:t>competenze</a:t>
            </a:r>
            <a:r>
              <a:rPr lang="en-US" sz="2400" dirty="0">
                <a:latin typeface="Arial"/>
                <a:ea typeface="Arial"/>
                <a:cs typeface="Arial"/>
                <a:sym typeface="Arial"/>
              </a:rPr>
              <a:t> </a:t>
            </a:r>
            <a:r>
              <a:rPr lang="en-US" sz="2400" dirty="0" err="1">
                <a:latin typeface="Arial"/>
                <a:ea typeface="Arial"/>
                <a:cs typeface="Arial"/>
                <a:sym typeface="Arial"/>
              </a:rPr>
              <a:t>orali</a:t>
            </a:r>
            <a:endParaRPr sz="2400" dirty="0"/>
          </a:p>
          <a:p>
            <a:pPr algn="just">
              <a:spcBef>
                <a:spcPts val="1200"/>
              </a:spcBef>
              <a:buClr>
                <a:schemeClr val="dk1"/>
              </a:buClr>
              <a:buSzPts val="2400"/>
            </a:pPr>
            <a:r>
              <a:rPr lang="en-US" sz="2400" dirty="0">
                <a:latin typeface="Arial"/>
                <a:ea typeface="Arial"/>
                <a:cs typeface="Arial"/>
                <a:sym typeface="Arial"/>
              </a:rPr>
              <a:t>Dal </a:t>
            </a:r>
            <a:r>
              <a:rPr lang="en-US" sz="2400" dirty="0" err="1">
                <a:latin typeface="Arial"/>
                <a:ea typeface="Arial"/>
                <a:cs typeface="Arial"/>
                <a:sym typeface="Arial"/>
              </a:rPr>
              <a:t>momento</a:t>
            </a:r>
            <a:r>
              <a:rPr lang="en-US" sz="2400" dirty="0">
                <a:latin typeface="Arial"/>
                <a:ea typeface="Arial"/>
                <a:cs typeface="Arial"/>
                <a:sym typeface="Arial"/>
              </a:rPr>
              <a:t> </a:t>
            </a:r>
            <a:r>
              <a:rPr lang="en-US" sz="2400" dirty="0" err="1">
                <a:latin typeface="Arial"/>
                <a:ea typeface="Arial"/>
                <a:cs typeface="Arial"/>
                <a:sym typeface="Arial"/>
              </a:rPr>
              <a:t>che</a:t>
            </a:r>
            <a:r>
              <a:rPr lang="en-US" sz="2400" dirty="0">
                <a:latin typeface="Arial"/>
                <a:ea typeface="Arial"/>
                <a:cs typeface="Arial"/>
                <a:sym typeface="Arial"/>
              </a:rPr>
              <a:t> </a:t>
            </a:r>
            <a:r>
              <a:rPr lang="en-US" sz="2400" dirty="0" err="1">
                <a:latin typeface="Arial"/>
                <a:ea typeface="Arial"/>
                <a:cs typeface="Arial"/>
                <a:sym typeface="Arial"/>
              </a:rPr>
              <a:t>i</a:t>
            </a:r>
            <a:r>
              <a:rPr lang="en-US" sz="2400" dirty="0">
                <a:latin typeface="Arial"/>
                <a:ea typeface="Arial"/>
                <a:cs typeface="Arial"/>
                <a:sym typeface="Arial"/>
              </a:rPr>
              <a:t> tempi di </a:t>
            </a:r>
            <a:r>
              <a:rPr lang="en-US" sz="2400" dirty="0" err="1">
                <a:latin typeface="Arial"/>
                <a:ea typeface="Arial"/>
                <a:cs typeface="Arial"/>
                <a:sym typeface="Arial"/>
              </a:rPr>
              <a:t>lettura</a:t>
            </a:r>
            <a:r>
              <a:rPr lang="en-US" sz="2400" dirty="0">
                <a:latin typeface="Arial"/>
                <a:ea typeface="Arial"/>
                <a:cs typeface="Arial"/>
                <a:sym typeface="Arial"/>
              </a:rPr>
              <a:t> </a:t>
            </a:r>
            <a:r>
              <a:rPr lang="en-US" sz="2400" dirty="0" err="1">
                <a:latin typeface="Arial"/>
                <a:ea typeface="Arial"/>
                <a:cs typeface="Arial"/>
                <a:sym typeface="Arial"/>
              </a:rPr>
              <a:t>degli</a:t>
            </a:r>
            <a:r>
              <a:rPr lang="en-US" sz="2400" dirty="0">
                <a:latin typeface="Arial"/>
                <a:ea typeface="Arial"/>
                <a:cs typeface="Arial"/>
                <a:sym typeface="Arial"/>
              </a:rPr>
              <a:t> </a:t>
            </a:r>
            <a:r>
              <a:rPr lang="en-US" sz="2400" dirty="0" err="1">
                <a:latin typeface="Arial"/>
                <a:ea typeface="Arial"/>
                <a:cs typeface="Arial"/>
                <a:sym typeface="Arial"/>
              </a:rPr>
              <a:t>alunni</a:t>
            </a:r>
            <a:r>
              <a:rPr lang="en-US" sz="2400" dirty="0">
                <a:latin typeface="Arial"/>
                <a:ea typeface="Arial"/>
                <a:cs typeface="Arial"/>
                <a:sym typeface="Arial"/>
              </a:rPr>
              <a:t> </a:t>
            </a:r>
            <a:r>
              <a:rPr lang="en-US" sz="2400" dirty="0" err="1">
                <a:latin typeface="Arial"/>
                <a:ea typeface="Arial"/>
                <a:cs typeface="Arial"/>
                <a:sym typeface="Arial"/>
              </a:rPr>
              <a:t>DSAp</a:t>
            </a:r>
            <a:r>
              <a:rPr lang="en-US" sz="2400" dirty="0">
                <a:latin typeface="Arial"/>
                <a:ea typeface="Arial"/>
                <a:cs typeface="Arial"/>
                <a:sym typeface="Arial"/>
              </a:rPr>
              <a:t> </a:t>
            </a:r>
            <a:r>
              <a:rPr lang="en-US" sz="2400" dirty="0" err="1">
                <a:latin typeface="Arial"/>
                <a:ea typeface="Arial"/>
                <a:cs typeface="Arial"/>
                <a:sym typeface="Arial"/>
              </a:rPr>
              <a:t>sono</a:t>
            </a:r>
            <a:r>
              <a:rPr lang="en-US" sz="2400" dirty="0">
                <a:latin typeface="Arial"/>
                <a:ea typeface="Arial"/>
                <a:cs typeface="Arial"/>
                <a:sym typeface="Arial"/>
              </a:rPr>
              <a:t> </a:t>
            </a:r>
            <a:r>
              <a:rPr lang="en-US" sz="2400" dirty="0" err="1">
                <a:latin typeface="Arial"/>
                <a:ea typeface="Arial"/>
                <a:cs typeface="Arial"/>
                <a:sym typeface="Arial"/>
              </a:rPr>
              <a:t>più</a:t>
            </a:r>
            <a:r>
              <a:rPr lang="en-US" sz="2400" dirty="0">
                <a:latin typeface="Arial"/>
                <a:ea typeface="Arial"/>
                <a:cs typeface="Arial"/>
                <a:sym typeface="Arial"/>
              </a:rPr>
              <a:t> </a:t>
            </a:r>
            <a:r>
              <a:rPr lang="en-US" sz="2400" dirty="0" err="1">
                <a:latin typeface="Arial"/>
                <a:ea typeface="Arial"/>
                <a:cs typeface="Arial"/>
                <a:sym typeface="Arial"/>
              </a:rPr>
              <a:t>lunghi</a:t>
            </a:r>
            <a:r>
              <a:rPr lang="en-US" sz="2400" dirty="0">
                <a:latin typeface="Arial"/>
                <a:ea typeface="Arial"/>
                <a:cs typeface="Arial"/>
                <a:sym typeface="Arial"/>
              </a:rPr>
              <a:t>, è </a:t>
            </a:r>
            <a:r>
              <a:rPr lang="en-US" sz="2400" dirty="0" err="1">
                <a:latin typeface="Arial"/>
                <a:ea typeface="Arial"/>
                <a:cs typeface="Arial"/>
                <a:sym typeface="Arial"/>
              </a:rPr>
              <a:t>possibile</a:t>
            </a:r>
            <a:r>
              <a:rPr lang="en-US" sz="2400" dirty="0">
                <a:latin typeface="Arial"/>
                <a:ea typeface="Arial"/>
                <a:cs typeface="Arial"/>
                <a:sym typeface="Arial"/>
              </a:rPr>
              <a:t> </a:t>
            </a:r>
            <a:r>
              <a:rPr lang="en-US" sz="2400" dirty="0" err="1">
                <a:latin typeface="Arial"/>
                <a:ea typeface="Arial"/>
                <a:cs typeface="Arial"/>
                <a:sym typeface="Arial"/>
              </a:rPr>
              <a:t>consegnare</a:t>
            </a:r>
            <a:r>
              <a:rPr lang="en-US" sz="2400" dirty="0">
                <a:latin typeface="Arial"/>
                <a:ea typeface="Arial"/>
                <a:cs typeface="Arial"/>
                <a:sym typeface="Arial"/>
              </a:rPr>
              <a:t> il testo </a:t>
            </a:r>
            <a:r>
              <a:rPr lang="en-US" sz="2400" dirty="0" err="1">
                <a:latin typeface="Arial"/>
                <a:ea typeface="Arial"/>
                <a:cs typeface="Arial"/>
                <a:sym typeface="Arial"/>
              </a:rPr>
              <a:t>scritto</a:t>
            </a:r>
            <a:r>
              <a:rPr lang="en-US" sz="2400" dirty="0">
                <a:latin typeface="Arial"/>
                <a:ea typeface="Arial"/>
                <a:cs typeface="Arial"/>
                <a:sym typeface="Arial"/>
              </a:rPr>
              <a:t> </a:t>
            </a:r>
            <a:r>
              <a:rPr lang="en-US" sz="2400" dirty="0" err="1">
                <a:latin typeface="Arial"/>
                <a:ea typeface="Arial"/>
                <a:cs typeface="Arial"/>
                <a:sym typeface="Arial"/>
              </a:rPr>
              <a:t>qualche</a:t>
            </a:r>
            <a:r>
              <a:rPr lang="en-US" sz="2400" dirty="0">
                <a:latin typeface="Arial"/>
                <a:ea typeface="Arial"/>
                <a:cs typeface="Arial"/>
                <a:sym typeface="Arial"/>
              </a:rPr>
              <a:t> </a:t>
            </a:r>
            <a:r>
              <a:rPr lang="en-US" sz="2400" dirty="0" err="1">
                <a:latin typeface="Arial"/>
                <a:ea typeface="Arial"/>
                <a:cs typeface="Arial"/>
                <a:sym typeface="Arial"/>
              </a:rPr>
              <a:t>giorno</a:t>
            </a:r>
            <a:r>
              <a:rPr lang="en-US" sz="2400" dirty="0">
                <a:latin typeface="Arial"/>
                <a:ea typeface="Arial"/>
                <a:cs typeface="Arial"/>
                <a:sym typeface="Arial"/>
              </a:rPr>
              <a:t> prima </a:t>
            </a:r>
            <a:r>
              <a:rPr lang="en-US" sz="2400" dirty="0" err="1">
                <a:latin typeface="Arial"/>
                <a:ea typeface="Arial"/>
                <a:cs typeface="Arial"/>
                <a:sym typeface="Arial"/>
              </a:rPr>
              <a:t>della</a:t>
            </a:r>
            <a:r>
              <a:rPr lang="en-US" sz="2400" dirty="0">
                <a:latin typeface="Arial"/>
                <a:ea typeface="Arial"/>
                <a:cs typeface="Arial"/>
                <a:sym typeface="Arial"/>
              </a:rPr>
              <a:t> </a:t>
            </a:r>
            <a:r>
              <a:rPr lang="en-US" sz="2400" dirty="0" err="1">
                <a:latin typeface="Arial"/>
                <a:ea typeface="Arial"/>
                <a:cs typeface="Arial"/>
                <a:sym typeface="Arial"/>
              </a:rPr>
              <a:t>lezione</a:t>
            </a:r>
            <a:r>
              <a:rPr lang="en-US" sz="2400" dirty="0">
                <a:latin typeface="Arial"/>
                <a:ea typeface="Arial"/>
                <a:cs typeface="Arial"/>
                <a:sym typeface="Arial"/>
              </a:rPr>
              <a:t>, in modo </a:t>
            </a:r>
            <a:r>
              <a:rPr lang="en-US" sz="2400" dirty="0" err="1">
                <a:latin typeface="Arial"/>
                <a:ea typeface="Arial"/>
                <a:cs typeface="Arial"/>
                <a:sym typeface="Arial"/>
              </a:rPr>
              <a:t>che</a:t>
            </a:r>
            <a:r>
              <a:rPr lang="en-US" sz="2400" dirty="0">
                <a:latin typeface="Arial"/>
                <a:ea typeface="Arial"/>
                <a:cs typeface="Arial"/>
                <a:sym typeface="Arial"/>
              </a:rPr>
              <a:t> </a:t>
            </a:r>
            <a:r>
              <a:rPr lang="en-US" sz="2400" dirty="0" err="1">
                <a:latin typeface="Arial"/>
                <a:ea typeface="Arial"/>
                <a:cs typeface="Arial"/>
                <a:sym typeface="Arial"/>
              </a:rPr>
              <a:t>l’alunno</a:t>
            </a:r>
            <a:r>
              <a:rPr lang="en-US" sz="2400" dirty="0">
                <a:latin typeface="Arial"/>
                <a:ea typeface="Arial"/>
                <a:cs typeface="Arial"/>
                <a:sym typeface="Arial"/>
              </a:rPr>
              <a:t> </a:t>
            </a:r>
            <a:r>
              <a:rPr lang="en-US" sz="2400" dirty="0" err="1">
                <a:latin typeface="Arial"/>
                <a:ea typeface="Arial"/>
                <a:cs typeface="Arial"/>
                <a:sym typeface="Arial"/>
              </a:rPr>
              <a:t>possa</a:t>
            </a:r>
            <a:r>
              <a:rPr lang="en-US" sz="2400" dirty="0">
                <a:latin typeface="Arial"/>
                <a:ea typeface="Arial"/>
                <a:cs typeface="Arial"/>
                <a:sym typeface="Arial"/>
              </a:rPr>
              <a:t> </a:t>
            </a:r>
            <a:r>
              <a:rPr lang="en-US" sz="2400" dirty="0" err="1">
                <a:latin typeface="Arial"/>
                <a:ea typeface="Arial"/>
                <a:cs typeface="Arial"/>
                <a:sym typeface="Arial"/>
              </a:rPr>
              <a:t>concentrarsi</a:t>
            </a:r>
            <a:r>
              <a:rPr lang="en-US" sz="2400" dirty="0">
                <a:latin typeface="Arial"/>
                <a:ea typeface="Arial"/>
                <a:cs typeface="Arial"/>
                <a:sym typeface="Arial"/>
              </a:rPr>
              <a:t> a casa </a:t>
            </a:r>
            <a:r>
              <a:rPr lang="en-US" sz="2400" dirty="0" err="1">
                <a:latin typeface="Arial"/>
                <a:ea typeface="Arial"/>
                <a:cs typeface="Arial"/>
                <a:sym typeface="Arial"/>
              </a:rPr>
              <a:t>sulla</a:t>
            </a:r>
            <a:r>
              <a:rPr lang="en-US" sz="2400" dirty="0">
                <a:latin typeface="Arial"/>
                <a:ea typeface="Arial"/>
                <a:cs typeface="Arial"/>
                <a:sym typeface="Arial"/>
              </a:rPr>
              <a:t> </a:t>
            </a:r>
            <a:r>
              <a:rPr lang="en-US" sz="2400" dirty="0" err="1">
                <a:latin typeface="Arial"/>
                <a:ea typeface="Arial"/>
                <a:cs typeface="Arial"/>
                <a:sym typeface="Arial"/>
              </a:rPr>
              <a:t>decodifica</a:t>
            </a:r>
            <a:r>
              <a:rPr lang="en-US" sz="2400" dirty="0">
                <a:latin typeface="Arial"/>
                <a:ea typeface="Arial"/>
                <a:cs typeface="Arial"/>
                <a:sym typeface="Arial"/>
              </a:rPr>
              <a:t> </a:t>
            </a:r>
            <a:r>
              <a:rPr lang="en-US" sz="2400" dirty="0" err="1">
                <a:latin typeface="Arial"/>
                <a:ea typeface="Arial"/>
                <a:cs typeface="Arial"/>
                <a:sym typeface="Arial"/>
              </a:rPr>
              <a:t>superficiale</a:t>
            </a:r>
            <a:r>
              <a:rPr lang="en-US" sz="2400" dirty="0">
                <a:latin typeface="Arial"/>
                <a:ea typeface="Arial"/>
                <a:cs typeface="Arial"/>
                <a:sym typeface="Arial"/>
              </a:rPr>
              <a:t> e in </a:t>
            </a:r>
            <a:r>
              <a:rPr lang="en-US" sz="2400" dirty="0" err="1">
                <a:latin typeface="Arial"/>
                <a:ea typeface="Arial"/>
                <a:cs typeface="Arial"/>
                <a:sym typeface="Arial"/>
              </a:rPr>
              <a:t>classe</a:t>
            </a:r>
            <a:r>
              <a:rPr lang="en-US" sz="2400" dirty="0">
                <a:latin typeface="Arial"/>
                <a:ea typeface="Arial"/>
                <a:cs typeface="Arial"/>
                <a:sym typeface="Arial"/>
              </a:rPr>
              <a:t> </a:t>
            </a:r>
            <a:r>
              <a:rPr lang="en-US" sz="2400" dirty="0" err="1">
                <a:latin typeface="Arial"/>
                <a:ea typeface="Arial"/>
                <a:cs typeface="Arial"/>
                <a:sym typeface="Arial"/>
              </a:rPr>
              <a:t>sulla</a:t>
            </a:r>
            <a:r>
              <a:rPr lang="en-US" sz="2400" dirty="0">
                <a:latin typeface="Arial"/>
                <a:ea typeface="Arial"/>
                <a:cs typeface="Arial"/>
                <a:sym typeface="Arial"/>
              </a:rPr>
              <a:t> </a:t>
            </a:r>
            <a:r>
              <a:rPr lang="en-US" sz="2400" dirty="0" err="1">
                <a:latin typeface="Arial"/>
                <a:ea typeface="Arial"/>
                <a:cs typeface="Arial"/>
                <a:sym typeface="Arial"/>
              </a:rPr>
              <a:t>comprensione</a:t>
            </a:r>
            <a:r>
              <a:rPr lang="en-US" sz="2400" dirty="0">
                <a:latin typeface="Arial"/>
                <a:ea typeface="Arial"/>
                <a:cs typeface="Arial"/>
                <a:sym typeface="Arial"/>
              </a:rPr>
              <a:t> </a:t>
            </a:r>
            <a:r>
              <a:rPr lang="en-US" sz="2400" dirty="0" err="1">
                <a:latin typeface="Arial"/>
                <a:ea typeface="Arial"/>
                <a:cs typeface="Arial"/>
                <a:sym typeface="Arial"/>
              </a:rPr>
              <a:t>dei</a:t>
            </a:r>
            <a:r>
              <a:rPr lang="en-US" sz="2400" dirty="0">
                <a:latin typeface="Arial"/>
                <a:ea typeface="Arial"/>
                <a:cs typeface="Arial"/>
                <a:sym typeface="Arial"/>
              </a:rPr>
              <a:t> </a:t>
            </a:r>
            <a:r>
              <a:rPr lang="en-US" sz="2400" dirty="0" err="1">
                <a:latin typeface="Arial"/>
                <a:ea typeface="Arial"/>
                <a:cs typeface="Arial"/>
                <a:sym typeface="Arial"/>
              </a:rPr>
              <a:t>contenuti</a:t>
            </a:r>
            <a:r>
              <a:rPr lang="en-US" sz="2400" dirty="0">
                <a:latin typeface="Arial"/>
                <a:ea typeface="Arial"/>
                <a:cs typeface="Arial"/>
                <a:sym typeface="Arial"/>
              </a:rPr>
              <a:t>.</a:t>
            </a:r>
            <a:endParaRPr sz="2400" dirty="0"/>
          </a:p>
          <a:p>
            <a:pPr algn="just">
              <a:spcBef>
                <a:spcPts val="1200"/>
              </a:spcBef>
              <a:buClr>
                <a:schemeClr val="dk1"/>
              </a:buClr>
              <a:buSzPts val="2400"/>
            </a:pPr>
            <a:r>
              <a:rPr lang="en-US" sz="2400" dirty="0" err="1">
                <a:latin typeface="Arial"/>
                <a:ea typeface="Arial"/>
                <a:cs typeface="Arial"/>
                <a:sym typeface="Arial"/>
              </a:rPr>
              <a:t>Consigliato</a:t>
            </a:r>
            <a:r>
              <a:rPr lang="en-US" sz="2400" dirty="0">
                <a:latin typeface="Arial"/>
                <a:ea typeface="Arial"/>
                <a:cs typeface="Arial"/>
                <a:sym typeface="Arial"/>
              </a:rPr>
              <a:t> </a:t>
            </a:r>
            <a:r>
              <a:rPr lang="en-US" sz="2400" dirty="0" err="1">
                <a:latin typeface="Arial"/>
                <a:ea typeface="Arial"/>
                <a:cs typeface="Arial"/>
                <a:sym typeface="Arial"/>
              </a:rPr>
              <a:t>anche</a:t>
            </a:r>
            <a:r>
              <a:rPr lang="en-US" sz="2400" dirty="0">
                <a:latin typeface="Arial"/>
                <a:ea typeface="Arial"/>
                <a:cs typeface="Arial"/>
                <a:sym typeface="Arial"/>
              </a:rPr>
              <a:t> </a:t>
            </a:r>
            <a:r>
              <a:rPr lang="en-US" sz="2400" dirty="0" err="1">
                <a:latin typeface="Arial"/>
                <a:ea typeface="Arial"/>
                <a:cs typeface="Arial"/>
                <a:sym typeface="Arial"/>
              </a:rPr>
              <a:t>l’uso</a:t>
            </a:r>
            <a:r>
              <a:rPr lang="en-US" sz="2400" dirty="0">
                <a:latin typeface="Arial"/>
                <a:ea typeface="Arial"/>
                <a:cs typeface="Arial"/>
                <a:sym typeface="Arial"/>
              </a:rPr>
              <a:t> </a:t>
            </a:r>
            <a:r>
              <a:rPr lang="en-US" sz="2400" dirty="0" err="1">
                <a:latin typeface="Arial"/>
                <a:ea typeface="Arial"/>
                <a:cs typeface="Arial"/>
                <a:sym typeface="Arial"/>
              </a:rPr>
              <a:t>degli</a:t>
            </a:r>
            <a:r>
              <a:rPr lang="en-US" sz="2400" dirty="0">
                <a:latin typeface="Arial"/>
                <a:ea typeface="Arial"/>
                <a:cs typeface="Arial"/>
                <a:sym typeface="Arial"/>
              </a:rPr>
              <a:t> audio-libri e </a:t>
            </a:r>
            <a:r>
              <a:rPr lang="en-US" sz="2400" dirty="0" err="1">
                <a:latin typeface="Arial"/>
                <a:ea typeface="Arial"/>
                <a:cs typeface="Arial"/>
                <a:sym typeface="Arial"/>
              </a:rPr>
              <a:t>della</a:t>
            </a:r>
            <a:r>
              <a:rPr lang="en-US" sz="2400" dirty="0">
                <a:latin typeface="Arial"/>
                <a:ea typeface="Arial"/>
                <a:cs typeface="Arial"/>
                <a:sym typeface="Arial"/>
              </a:rPr>
              <a:t> </a:t>
            </a:r>
            <a:r>
              <a:rPr lang="en-US" sz="2400" dirty="0" err="1">
                <a:latin typeface="Arial"/>
                <a:ea typeface="Arial"/>
                <a:cs typeface="Arial"/>
                <a:sym typeface="Arial"/>
              </a:rPr>
              <a:t>sintesi</a:t>
            </a:r>
            <a:r>
              <a:rPr lang="en-US" sz="2400" dirty="0">
                <a:latin typeface="Arial"/>
                <a:ea typeface="Arial"/>
                <a:cs typeface="Arial"/>
                <a:sym typeface="Arial"/>
              </a:rPr>
              <a:t> </a:t>
            </a:r>
            <a:r>
              <a:rPr lang="en-US" sz="2400" dirty="0" err="1">
                <a:latin typeface="Arial"/>
                <a:ea typeface="Arial"/>
                <a:cs typeface="Arial"/>
                <a:sym typeface="Arial"/>
              </a:rPr>
              <a:t>vocale</a:t>
            </a:r>
            <a:r>
              <a:rPr lang="en-US" sz="2400" dirty="0">
                <a:latin typeface="Arial"/>
                <a:ea typeface="Arial"/>
                <a:cs typeface="Arial"/>
                <a:sym typeface="Arial"/>
              </a:rPr>
              <a:t>.</a:t>
            </a:r>
            <a:endParaRPr sz="2400" dirty="0"/>
          </a:p>
          <a:p>
            <a:pPr algn="just">
              <a:spcBef>
                <a:spcPts val="1200"/>
              </a:spcBef>
              <a:buClr>
                <a:schemeClr val="dk1"/>
              </a:buClr>
              <a:buSzPts val="2400"/>
            </a:pPr>
            <a:endParaRPr sz="2400" dirty="0">
              <a:latin typeface="Arial"/>
              <a:ea typeface="Arial"/>
              <a:cs typeface="Arial"/>
              <a:sym typeface="Arial"/>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6"/>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484" name="Google Shape;484;p46"/>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485" name="Google Shape;485;p46"/>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486" name="Google Shape;486;p46"/>
          <p:cNvSpPr txBox="1"/>
          <p:nvPr/>
        </p:nvSpPr>
        <p:spPr>
          <a:xfrm>
            <a:off x="2208213" y="1125537"/>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87" name="Google Shape;487;p46"/>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88" name="Google Shape;488;p46"/>
          <p:cNvSpPr txBox="1"/>
          <p:nvPr/>
        </p:nvSpPr>
        <p:spPr>
          <a:xfrm>
            <a:off x="2135187" y="692151"/>
            <a:ext cx="76327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89" name="Google Shape;489;p46"/>
          <p:cNvSpPr txBox="1"/>
          <p:nvPr/>
        </p:nvSpPr>
        <p:spPr>
          <a:xfrm>
            <a:off x="2782887" y="1989137"/>
            <a:ext cx="6337300"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90" name="Google Shape;490;p46"/>
          <p:cNvSpPr txBox="1"/>
          <p:nvPr/>
        </p:nvSpPr>
        <p:spPr>
          <a:xfrm>
            <a:off x="2495550" y="1125538"/>
            <a:ext cx="72009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491" name="Google Shape;491;p46"/>
          <p:cNvSpPr txBox="1"/>
          <p:nvPr/>
        </p:nvSpPr>
        <p:spPr>
          <a:xfrm>
            <a:off x="2640012" y="404812"/>
            <a:ext cx="6985000" cy="461624"/>
          </a:xfrm>
          <a:prstGeom prst="rect">
            <a:avLst/>
          </a:prstGeom>
          <a:noFill/>
          <a:ln>
            <a:noFill/>
          </a:ln>
        </p:spPr>
        <p:txBody>
          <a:bodyPr spcFirstLastPara="1" wrap="square" lIns="91425" tIns="45700" rIns="91425" bIns="45700" anchor="t" anchorCtr="0">
            <a:spAutoFit/>
          </a:bodyPr>
          <a:lstStyle/>
          <a:p>
            <a:pPr algn="just">
              <a:buClr>
                <a:schemeClr val="dk1"/>
              </a:buClr>
              <a:buSzPts val="2400"/>
            </a:pPr>
            <a:endParaRPr sz="2400">
              <a:solidFill>
                <a:schemeClr val="dk1"/>
              </a:solidFill>
              <a:latin typeface="Arial"/>
              <a:ea typeface="Arial"/>
              <a:cs typeface="Arial"/>
              <a:sym typeface="Arial"/>
            </a:endParaRPr>
          </a:p>
        </p:txBody>
      </p:sp>
      <p:sp>
        <p:nvSpPr>
          <p:cNvPr id="492" name="Google Shape;492;p46"/>
          <p:cNvSpPr txBox="1"/>
          <p:nvPr/>
        </p:nvSpPr>
        <p:spPr>
          <a:xfrm flipH="1">
            <a:off x="1352548" y="908050"/>
            <a:ext cx="9407600" cy="4401164"/>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sz="2000" dirty="0">
                <a:latin typeface="Arial"/>
                <a:ea typeface="Arial"/>
                <a:cs typeface="Arial"/>
                <a:sym typeface="Arial"/>
              </a:rPr>
              <a:t>                    INDICAZIONI GENERALI</a:t>
            </a:r>
            <a:endParaRPr sz="2000" dirty="0"/>
          </a:p>
          <a:p>
            <a:pPr>
              <a:buClr>
                <a:schemeClr val="dk1"/>
              </a:buClr>
              <a:buSzPts val="2000"/>
            </a:pPr>
            <a:r>
              <a:rPr lang="en-US" sz="2000" b="1" dirty="0" err="1">
                <a:latin typeface="Arial"/>
                <a:ea typeface="Arial"/>
                <a:cs typeface="Arial"/>
                <a:sym typeface="Arial"/>
              </a:rPr>
              <a:t>Preparare</a:t>
            </a:r>
            <a:r>
              <a:rPr lang="en-US" sz="2000" b="1" dirty="0">
                <a:latin typeface="Arial"/>
                <a:ea typeface="Arial"/>
                <a:cs typeface="Arial"/>
                <a:sym typeface="Arial"/>
              </a:rPr>
              <a:t> </a:t>
            </a:r>
            <a:r>
              <a:rPr lang="en-US" sz="2000" b="1" dirty="0" err="1">
                <a:latin typeface="Arial"/>
                <a:ea typeface="Arial"/>
                <a:cs typeface="Arial"/>
                <a:sym typeface="Arial"/>
              </a:rPr>
              <a:t>verifiche</a:t>
            </a:r>
            <a:r>
              <a:rPr lang="en-US" sz="2000" b="1" dirty="0">
                <a:latin typeface="Arial"/>
                <a:ea typeface="Arial"/>
                <a:cs typeface="Arial"/>
                <a:sym typeface="Arial"/>
              </a:rPr>
              <a:t> </a:t>
            </a:r>
            <a:r>
              <a:rPr lang="en-US" sz="2000" b="1" dirty="0" err="1">
                <a:latin typeface="Arial"/>
                <a:ea typeface="Arial"/>
                <a:cs typeface="Arial"/>
                <a:sym typeface="Arial"/>
              </a:rPr>
              <a:t>scritte</a:t>
            </a:r>
            <a:r>
              <a:rPr lang="en-US" sz="2000" b="1" dirty="0">
                <a:latin typeface="Arial"/>
                <a:ea typeface="Arial"/>
                <a:cs typeface="Arial"/>
                <a:sym typeface="Arial"/>
              </a:rPr>
              <a:t> in modo </a:t>
            </a:r>
            <a:r>
              <a:rPr lang="en-US" sz="2000" b="1" dirty="0" err="1">
                <a:latin typeface="Arial"/>
                <a:ea typeface="Arial"/>
                <a:cs typeface="Arial"/>
                <a:sym typeface="Arial"/>
              </a:rPr>
              <a:t>chiaro</a:t>
            </a:r>
            <a:r>
              <a:rPr lang="en-US" sz="2000" b="1" dirty="0">
                <a:latin typeface="Arial"/>
                <a:ea typeface="Arial"/>
                <a:cs typeface="Arial"/>
                <a:sym typeface="Arial"/>
              </a:rPr>
              <a:t>, carattere</a:t>
            </a:r>
            <a:endParaRPr sz="2000" dirty="0"/>
          </a:p>
          <a:p>
            <a:pPr>
              <a:buClr>
                <a:schemeClr val="dk1"/>
              </a:buClr>
              <a:buSzPts val="2000"/>
            </a:pPr>
            <a:r>
              <a:rPr lang="en-US" sz="2000" b="1" dirty="0" err="1">
                <a:latin typeface="Arial"/>
                <a:ea typeface="Arial"/>
                <a:cs typeface="Arial"/>
                <a:sym typeface="Arial"/>
              </a:rPr>
              <a:t>leggibile</a:t>
            </a:r>
            <a:r>
              <a:rPr lang="en-US" sz="2000" b="1" dirty="0">
                <a:latin typeface="Arial"/>
                <a:ea typeface="Arial"/>
                <a:cs typeface="Arial"/>
                <a:sym typeface="Arial"/>
              </a:rPr>
              <a:t>, </a:t>
            </a:r>
            <a:r>
              <a:rPr lang="en-US" sz="2000" b="1" dirty="0" err="1">
                <a:latin typeface="Arial"/>
                <a:ea typeface="Arial"/>
                <a:cs typeface="Arial"/>
                <a:sym typeface="Arial"/>
              </a:rPr>
              <a:t>interlinea</a:t>
            </a:r>
            <a:r>
              <a:rPr lang="en-US" sz="2000" b="1" dirty="0">
                <a:latin typeface="Arial"/>
                <a:ea typeface="Arial"/>
                <a:cs typeface="Arial"/>
                <a:sym typeface="Arial"/>
              </a:rPr>
              <a:t> doppia….carattere </a:t>
            </a:r>
            <a:r>
              <a:rPr lang="en-US" sz="2000" b="1" dirty="0" err="1">
                <a:latin typeface="Arial"/>
                <a:ea typeface="Arial"/>
                <a:cs typeface="Arial"/>
                <a:sym typeface="Arial"/>
              </a:rPr>
              <a:t>tahoma</a:t>
            </a:r>
            <a:endParaRPr sz="2000" dirty="0"/>
          </a:p>
          <a:p>
            <a:pPr>
              <a:buClr>
                <a:schemeClr val="dk1"/>
              </a:buClr>
              <a:buSzPts val="2000"/>
            </a:pPr>
            <a:r>
              <a:rPr lang="en-US" sz="2000" b="1" dirty="0">
                <a:latin typeface="Arial"/>
                <a:ea typeface="Arial"/>
                <a:cs typeface="Arial"/>
                <a:sym typeface="Arial"/>
              </a:rPr>
              <a:t>Ove </a:t>
            </a:r>
            <a:r>
              <a:rPr lang="en-US" sz="2000" b="1" dirty="0" err="1">
                <a:latin typeface="Arial"/>
                <a:ea typeface="Arial"/>
                <a:cs typeface="Arial"/>
                <a:sym typeface="Arial"/>
              </a:rPr>
              <a:t>possibile</a:t>
            </a:r>
            <a:r>
              <a:rPr lang="en-US" sz="2000" b="1" dirty="0">
                <a:latin typeface="Arial"/>
                <a:ea typeface="Arial"/>
                <a:cs typeface="Arial"/>
                <a:sym typeface="Arial"/>
              </a:rPr>
              <a:t>, </a:t>
            </a:r>
            <a:r>
              <a:rPr lang="en-US" sz="2000" b="1" dirty="0" err="1">
                <a:latin typeface="Arial"/>
                <a:ea typeface="Arial"/>
                <a:cs typeface="Arial"/>
                <a:sym typeface="Arial"/>
              </a:rPr>
              <a:t>predisporre</a:t>
            </a:r>
            <a:r>
              <a:rPr lang="en-US" sz="2000" b="1" dirty="0">
                <a:latin typeface="Arial"/>
                <a:ea typeface="Arial"/>
                <a:cs typeface="Arial"/>
                <a:sym typeface="Arial"/>
              </a:rPr>
              <a:t> </a:t>
            </a:r>
            <a:r>
              <a:rPr lang="en-US" sz="2000" b="1" dirty="0" err="1">
                <a:latin typeface="Arial"/>
                <a:ea typeface="Arial"/>
                <a:cs typeface="Arial"/>
                <a:sym typeface="Arial"/>
              </a:rPr>
              <a:t>esercizi</a:t>
            </a:r>
            <a:r>
              <a:rPr lang="en-US" sz="2000" b="1" dirty="0">
                <a:latin typeface="Arial"/>
                <a:ea typeface="Arial"/>
                <a:cs typeface="Arial"/>
                <a:sym typeface="Arial"/>
              </a:rPr>
              <a:t> a </a:t>
            </a:r>
            <a:r>
              <a:rPr lang="en-US" sz="2000" b="1" dirty="0" err="1">
                <a:latin typeface="Arial"/>
                <a:ea typeface="Arial"/>
                <a:cs typeface="Arial"/>
                <a:sym typeface="Arial"/>
              </a:rPr>
              <a:t>complessità</a:t>
            </a:r>
            <a:endParaRPr sz="2000" dirty="0"/>
          </a:p>
          <a:p>
            <a:pPr>
              <a:buClr>
                <a:schemeClr val="dk1"/>
              </a:buClr>
              <a:buSzPts val="2000"/>
            </a:pPr>
            <a:r>
              <a:rPr lang="en-US" sz="2000" b="1" dirty="0" err="1">
                <a:latin typeface="Arial"/>
                <a:ea typeface="Arial"/>
                <a:cs typeface="Arial"/>
                <a:sym typeface="Arial"/>
              </a:rPr>
              <a:t>crescente</a:t>
            </a:r>
            <a:r>
              <a:rPr lang="en-US" sz="2000" b="1" dirty="0">
                <a:latin typeface="Arial"/>
                <a:ea typeface="Arial"/>
                <a:cs typeface="Arial"/>
                <a:sym typeface="Arial"/>
              </a:rPr>
              <a:t>.</a:t>
            </a:r>
            <a:endParaRPr sz="2000" dirty="0"/>
          </a:p>
          <a:p>
            <a:pPr>
              <a:buClr>
                <a:schemeClr val="dk1"/>
              </a:buClr>
              <a:buSzPts val="2000"/>
            </a:pPr>
            <a:r>
              <a:rPr lang="en-US" sz="2000" b="1" dirty="0" err="1">
                <a:latin typeface="Arial"/>
                <a:ea typeface="Arial"/>
                <a:cs typeface="Arial"/>
                <a:sym typeface="Arial"/>
              </a:rPr>
              <a:t>Evitare</a:t>
            </a:r>
            <a:r>
              <a:rPr lang="en-US" sz="2000" b="1" dirty="0">
                <a:latin typeface="Arial"/>
                <a:ea typeface="Arial"/>
                <a:cs typeface="Arial"/>
                <a:sym typeface="Arial"/>
              </a:rPr>
              <a:t> di </a:t>
            </a:r>
            <a:r>
              <a:rPr lang="en-US" sz="2000" b="1" dirty="0" err="1">
                <a:latin typeface="Arial"/>
                <a:ea typeface="Arial"/>
                <a:cs typeface="Arial"/>
                <a:sym typeface="Arial"/>
              </a:rPr>
              <a:t>richiedere</a:t>
            </a:r>
            <a:r>
              <a:rPr lang="en-US" sz="2000" b="1" dirty="0">
                <a:latin typeface="Arial"/>
                <a:ea typeface="Arial"/>
                <a:cs typeface="Arial"/>
                <a:sym typeface="Arial"/>
              </a:rPr>
              <a:t> </a:t>
            </a:r>
            <a:r>
              <a:rPr lang="en-US" sz="2000" b="1" dirty="0" err="1">
                <a:latin typeface="Arial"/>
                <a:ea typeface="Arial"/>
                <a:cs typeface="Arial"/>
                <a:sym typeface="Arial"/>
              </a:rPr>
              <a:t>definizioni</a:t>
            </a:r>
            <a:r>
              <a:rPr lang="en-US" sz="2000" b="1" dirty="0">
                <a:latin typeface="Arial"/>
                <a:ea typeface="Arial"/>
                <a:cs typeface="Arial"/>
                <a:sym typeface="Arial"/>
              </a:rPr>
              <a:t> o </a:t>
            </a:r>
            <a:r>
              <a:rPr lang="en-US" sz="2000" b="1" dirty="0" err="1">
                <a:latin typeface="Arial"/>
                <a:ea typeface="Arial"/>
                <a:cs typeface="Arial"/>
                <a:sym typeface="Arial"/>
              </a:rPr>
              <a:t>dati</a:t>
            </a:r>
            <a:r>
              <a:rPr lang="en-US" sz="2000" b="1" dirty="0">
                <a:latin typeface="Arial"/>
                <a:ea typeface="Arial"/>
                <a:cs typeface="Arial"/>
                <a:sym typeface="Arial"/>
              </a:rPr>
              <a:t> </a:t>
            </a:r>
            <a:r>
              <a:rPr lang="en-US" sz="2000" b="1" dirty="0" err="1">
                <a:latin typeface="Arial"/>
                <a:ea typeface="Arial"/>
                <a:cs typeface="Arial"/>
                <a:sym typeface="Arial"/>
              </a:rPr>
              <a:t>mnemonici</a:t>
            </a:r>
            <a:r>
              <a:rPr lang="en-US" sz="2000" b="1" dirty="0">
                <a:latin typeface="Arial"/>
                <a:ea typeface="Arial"/>
                <a:cs typeface="Arial"/>
                <a:sym typeface="Arial"/>
              </a:rPr>
              <a:t>.</a:t>
            </a:r>
            <a:endParaRPr sz="2000" dirty="0"/>
          </a:p>
          <a:p>
            <a:pPr>
              <a:buClr>
                <a:schemeClr val="dk1"/>
              </a:buClr>
              <a:buSzPts val="2000"/>
            </a:pPr>
            <a:r>
              <a:rPr lang="en-US" sz="2000" b="1" dirty="0" err="1">
                <a:latin typeface="Arial"/>
                <a:ea typeface="Arial"/>
                <a:cs typeface="Arial"/>
                <a:sym typeface="Arial"/>
              </a:rPr>
              <a:t>Preferire</a:t>
            </a:r>
            <a:r>
              <a:rPr lang="en-US" sz="2000" b="1" dirty="0">
                <a:latin typeface="Arial"/>
                <a:ea typeface="Arial"/>
                <a:cs typeface="Arial"/>
                <a:sym typeface="Arial"/>
              </a:rPr>
              <a:t> </a:t>
            </a:r>
            <a:r>
              <a:rPr lang="en-US" sz="2000" b="1" dirty="0" err="1">
                <a:latin typeface="Arial"/>
                <a:ea typeface="Arial"/>
                <a:cs typeface="Arial"/>
                <a:sym typeface="Arial"/>
              </a:rPr>
              <a:t>esercizi</a:t>
            </a:r>
            <a:r>
              <a:rPr lang="en-US" sz="2000" b="1" dirty="0">
                <a:latin typeface="Arial"/>
                <a:ea typeface="Arial"/>
                <a:cs typeface="Arial"/>
                <a:sym typeface="Arial"/>
              </a:rPr>
              <a:t> di </a:t>
            </a:r>
            <a:r>
              <a:rPr lang="en-US" sz="2000" b="1" dirty="0" err="1">
                <a:latin typeface="Arial"/>
                <a:ea typeface="Arial"/>
                <a:cs typeface="Arial"/>
                <a:sym typeface="Arial"/>
              </a:rPr>
              <a:t>applicazione</a:t>
            </a:r>
            <a:r>
              <a:rPr lang="en-US" sz="2000" b="1" dirty="0">
                <a:latin typeface="Arial"/>
                <a:ea typeface="Arial"/>
                <a:cs typeface="Arial"/>
                <a:sym typeface="Arial"/>
              </a:rPr>
              <a:t> di </a:t>
            </a:r>
            <a:r>
              <a:rPr lang="en-US" sz="2000" b="1" dirty="0" err="1">
                <a:latin typeface="Arial"/>
                <a:ea typeface="Arial"/>
                <a:cs typeface="Arial"/>
                <a:sym typeface="Arial"/>
              </a:rPr>
              <a:t>concetti</a:t>
            </a:r>
            <a:r>
              <a:rPr lang="en-US" sz="2000" b="1" dirty="0">
                <a:latin typeface="Arial"/>
                <a:ea typeface="Arial"/>
                <a:cs typeface="Arial"/>
                <a:sym typeface="Arial"/>
              </a:rPr>
              <a:t> e di</a:t>
            </a:r>
            <a:endParaRPr sz="2000" dirty="0"/>
          </a:p>
          <a:p>
            <a:pPr>
              <a:buClr>
                <a:schemeClr val="dk1"/>
              </a:buClr>
              <a:buSzPts val="2000"/>
            </a:pPr>
            <a:r>
              <a:rPr lang="en-US" sz="2000" b="1" dirty="0" err="1">
                <a:latin typeface="Arial"/>
                <a:ea typeface="Arial"/>
                <a:cs typeface="Arial"/>
                <a:sym typeface="Arial"/>
              </a:rPr>
              <a:t>esecuzione</a:t>
            </a:r>
            <a:r>
              <a:rPr lang="en-US" sz="2000" b="1" dirty="0">
                <a:latin typeface="Arial"/>
                <a:ea typeface="Arial"/>
                <a:cs typeface="Arial"/>
                <a:sym typeface="Arial"/>
              </a:rPr>
              <a:t> </a:t>
            </a:r>
            <a:r>
              <a:rPr lang="en-US" sz="2000" b="1" dirty="0" err="1">
                <a:latin typeface="Arial"/>
                <a:ea typeface="Arial"/>
                <a:cs typeface="Arial"/>
                <a:sym typeface="Arial"/>
              </a:rPr>
              <a:t>delle</a:t>
            </a:r>
            <a:r>
              <a:rPr lang="en-US" sz="2000" b="1" dirty="0">
                <a:latin typeface="Arial"/>
                <a:ea typeface="Arial"/>
                <a:cs typeface="Arial"/>
                <a:sym typeface="Arial"/>
              </a:rPr>
              <a:t> procedure (no </a:t>
            </a:r>
            <a:r>
              <a:rPr lang="en-US" sz="2000" b="1" dirty="0" err="1">
                <a:latin typeface="Arial"/>
                <a:ea typeface="Arial"/>
                <a:cs typeface="Arial"/>
                <a:sym typeface="Arial"/>
              </a:rPr>
              <a:t>definizioni</a:t>
            </a:r>
            <a:r>
              <a:rPr lang="en-US" sz="2000" b="1" dirty="0">
                <a:latin typeface="Arial"/>
                <a:ea typeface="Arial"/>
                <a:cs typeface="Arial"/>
                <a:sym typeface="Arial"/>
              </a:rPr>
              <a:t> o </a:t>
            </a:r>
            <a:r>
              <a:rPr lang="en-US" sz="2000" b="1" dirty="0" err="1">
                <a:latin typeface="Arial"/>
                <a:ea typeface="Arial"/>
                <a:cs typeface="Arial"/>
                <a:sym typeface="Arial"/>
              </a:rPr>
              <a:t>formule</a:t>
            </a:r>
            <a:r>
              <a:rPr lang="en-US" sz="2000" b="1" dirty="0">
                <a:latin typeface="Arial"/>
                <a:ea typeface="Arial"/>
                <a:cs typeface="Arial"/>
                <a:sym typeface="Arial"/>
              </a:rPr>
              <a:t>)</a:t>
            </a:r>
            <a:endParaRPr sz="2000" dirty="0"/>
          </a:p>
          <a:p>
            <a:pPr>
              <a:buClr>
                <a:schemeClr val="dk1"/>
              </a:buClr>
              <a:buSzPts val="2000"/>
            </a:pPr>
            <a:r>
              <a:rPr lang="en-US" sz="2000" b="1" dirty="0">
                <a:latin typeface="Arial"/>
                <a:ea typeface="Arial"/>
                <a:cs typeface="Arial"/>
                <a:sym typeface="Arial"/>
              </a:rPr>
              <a:t>Nelle </a:t>
            </a:r>
            <a:r>
              <a:rPr lang="en-US" sz="2000" b="1" dirty="0" err="1">
                <a:latin typeface="Arial"/>
                <a:ea typeface="Arial"/>
                <a:cs typeface="Arial"/>
                <a:sym typeface="Arial"/>
              </a:rPr>
              <a:t>verifiche</a:t>
            </a:r>
            <a:r>
              <a:rPr lang="en-US" sz="2000" b="1" dirty="0">
                <a:latin typeface="Arial"/>
                <a:ea typeface="Arial"/>
                <a:cs typeface="Arial"/>
                <a:sym typeface="Arial"/>
              </a:rPr>
              <a:t> </a:t>
            </a:r>
            <a:r>
              <a:rPr lang="en-US" sz="2000" b="1" dirty="0" err="1">
                <a:latin typeface="Arial"/>
                <a:ea typeface="Arial"/>
                <a:cs typeface="Arial"/>
                <a:sym typeface="Arial"/>
              </a:rPr>
              <a:t>sulla</a:t>
            </a:r>
            <a:r>
              <a:rPr lang="en-US" sz="2000" b="1" dirty="0">
                <a:latin typeface="Arial"/>
                <a:ea typeface="Arial"/>
                <a:cs typeface="Arial"/>
                <a:sym typeface="Arial"/>
              </a:rPr>
              <a:t> </a:t>
            </a:r>
            <a:r>
              <a:rPr lang="en-US" sz="2000" b="1" dirty="0" err="1">
                <a:latin typeface="Arial"/>
                <a:ea typeface="Arial"/>
                <a:cs typeface="Arial"/>
                <a:sym typeface="Arial"/>
              </a:rPr>
              <a:t>comprensione</a:t>
            </a:r>
            <a:r>
              <a:rPr lang="en-US" sz="2000" b="1" dirty="0">
                <a:latin typeface="Arial"/>
                <a:ea typeface="Arial"/>
                <a:cs typeface="Arial"/>
                <a:sym typeface="Arial"/>
              </a:rPr>
              <a:t> </a:t>
            </a:r>
            <a:r>
              <a:rPr lang="en-US" sz="2000" b="1" dirty="0" err="1">
                <a:latin typeface="Arial"/>
                <a:ea typeface="Arial"/>
                <a:cs typeface="Arial"/>
                <a:sym typeface="Arial"/>
              </a:rPr>
              <a:t>preferire</a:t>
            </a:r>
            <a:r>
              <a:rPr lang="en-US" sz="2000" b="1" dirty="0">
                <a:latin typeface="Arial"/>
                <a:ea typeface="Arial"/>
                <a:cs typeface="Arial"/>
                <a:sym typeface="Arial"/>
              </a:rPr>
              <a:t> </a:t>
            </a:r>
            <a:r>
              <a:rPr lang="en-US" sz="2000" b="1" dirty="0" err="1">
                <a:latin typeface="Arial"/>
                <a:ea typeface="Arial"/>
                <a:cs typeface="Arial"/>
                <a:sym typeface="Arial"/>
              </a:rPr>
              <a:t>risposte</a:t>
            </a:r>
            <a:r>
              <a:rPr lang="en-US" sz="2000" b="1" dirty="0">
                <a:latin typeface="Arial"/>
                <a:ea typeface="Arial"/>
                <a:cs typeface="Arial"/>
                <a:sym typeface="Arial"/>
              </a:rPr>
              <a:t> a</a:t>
            </a:r>
            <a:endParaRPr sz="2000" dirty="0"/>
          </a:p>
          <a:p>
            <a:pPr>
              <a:buClr>
                <a:schemeClr val="dk1"/>
              </a:buClr>
              <a:buSzPts val="2000"/>
            </a:pPr>
            <a:r>
              <a:rPr lang="en-US" sz="2000" b="1" dirty="0" err="1">
                <a:latin typeface="Arial"/>
                <a:ea typeface="Arial"/>
                <a:cs typeface="Arial"/>
                <a:sym typeface="Arial"/>
              </a:rPr>
              <a:t>scelta</a:t>
            </a:r>
            <a:r>
              <a:rPr lang="en-US" sz="2000" b="1" dirty="0">
                <a:latin typeface="Arial"/>
                <a:ea typeface="Arial"/>
                <a:cs typeface="Arial"/>
                <a:sym typeface="Arial"/>
              </a:rPr>
              <a:t> </a:t>
            </a:r>
            <a:r>
              <a:rPr lang="en-US" sz="2000" b="1" dirty="0" err="1">
                <a:latin typeface="Arial"/>
                <a:ea typeface="Arial"/>
                <a:cs typeface="Arial"/>
                <a:sym typeface="Arial"/>
              </a:rPr>
              <a:t>multipla</a:t>
            </a:r>
            <a:r>
              <a:rPr lang="en-US" sz="2000" b="1" dirty="0">
                <a:latin typeface="Arial"/>
                <a:ea typeface="Arial"/>
                <a:cs typeface="Arial"/>
                <a:sym typeface="Arial"/>
              </a:rPr>
              <a:t> o del </a:t>
            </a:r>
            <a:r>
              <a:rPr lang="en-US" sz="2000" b="1" dirty="0" err="1">
                <a:latin typeface="Arial"/>
                <a:ea typeface="Arial"/>
                <a:cs typeface="Arial"/>
                <a:sym typeface="Arial"/>
              </a:rPr>
              <a:t>tipo</a:t>
            </a:r>
            <a:r>
              <a:rPr lang="en-US" sz="2000" b="1" dirty="0">
                <a:latin typeface="Arial"/>
                <a:ea typeface="Arial"/>
                <a:cs typeface="Arial"/>
                <a:sym typeface="Arial"/>
              </a:rPr>
              <a:t> </a:t>
            </a:r>
            <a:r>
              <a:rPr lang="en-US" sz="2000" b="1" dirty="0" err="1">
                <a:latin typeface="Arial"/>
                <a:ea typeface="Arial"/>
                <a:cs typeface="Arial"/>
                <a:sym typeface="Arial"/>
              </a:rPr>
              <a:t>vero-falso</a:t>
            </a:r>
            <a:r>
              <a:rPr lang="en-US" sz="2000" b="1" dirty="0">
                <a:latin typeface="Arial"/>
                <a:ea typeface="Arial"/>
                <a:cs typeface="Arial"/>
                <a:sym typeface="Arial"/>
              </a:rPr>
              <a:t> (</a:t>
            </a:r>
            <a:r>
              <a:rPr lang="en-US" sz="2000" b="1" dirty="0" err="1">
                <a:latin typeface="Arial"/>
                <a:ea typeface="Arial"/>
                <a:cs typeface="Arial"/>
                <a:sym typeface="Arial"/>
              </a:rPr>
              <a:t>attenzione</a:t>
            </a:r>
            <a:r>
              <a:rPr lang="en-US" sz="2000" b="1" dirty="0">
                <a:latin typeface="Arial"/>
                <a:ea typeface="Arial"/>
                <a:cs typeface="Arial"/>
                <a:sym typeface="Arial"/>
              </a:rPr>
              <a:t>!).</a:t>
            </a:r>
            <a:endParaRPr sz="2000" dirty="0"/>
          </a:p>
          <a:p>
            <a:pPr>
              <a:buClr>
                <a:schemeClr val="dk1"/>
              </a:buClr>
              <a:buSzPts val="2000"/>
            </a:pPr>
            <a:r>
              <a:rPr lang="en-US" sz="2000" b="1" dirty="0" err="1">
                <a:latin typeface="Arial"/>
                <a:ea typeface="Arial"/>
                <a:cs typeface="Arial"/>
                <a:sym typeface="Arial"/>
              </a:rPr>
              <a:t>Spiegare</a:t>
            </a:r>
            <a:r>
              <a:rPr lang="en-US" sz="2000" b="1" dirty="0">
                <a:latin typeface="Arial"/>
                <a:ea typeface="Arial"/>
                <a:cs typeface="Arial"/>
                <a:sym typeface="Arial"/>
              </a:rPr>
              <a:t> </a:t>
            </a:r>
            <a:r>
              <a:rPr lang="en-US" sz="2000" b="1" dirty="0" err="1">
                <a:latin typeface="Arial"/>
                <a:ea typeface="Arial"/>
                <a:cs typeface="Arial"/>
                <a:sym typeface="Arial"/>
              </a:rPr>
              <a:t>l’uso</a:t>
            </a:r>
            <a:r>
              <a:rPr lang="en-US" sz="2000" b="1" dirty="0">
                <a:latin typeface="Arial"/>
                <a:ea typeface="Arial"/>
                <a:cs typeface="Arial"/>
                <a:sym typeface="Arial"/>
              </a:rPr>
              <a:t> di </a:t>
            </a:r>
            <a:r>
              <a:rPr lang="en-US" sz="2000" b="1" dirty="0" err="1">
                <a:latin typeface="Arial"/>
                <a:ea typeface="Arial"/>
                <a:cs typeface="Arial"/>
                <a:sym typeface="Arial"/>
              </a:rPr>
              <a:t>tabelle</a:t>
            </a:r>
            <a:r>
              <a:rPr lang="en-US" sz="2000" b="1" dirty="0">
                <a:latin typeface="Arial"/>
                <a:ea typeface="Arial"/>
                <a:cs typeface="Arial"/>
                <a:sym typeface="Arial"/>
              </a:rPr>
              <a:t> e </a:t>
            </a:r>
            <a:r>
              <a:rPr lang="en-US" sz="2000" b="1" dirty="0" err="1">
                <a:latin typeface="Arial"/>
                <a:ea typeface="Arial"/>
                <a:cs typeface="Arial"/>
                <a:sym typeface="Arial"/>
              </a:rPr>
              <a:t>mappe</a:t>
            </a:r>
            <a:r>
              <a:rPr lang="en-US" sz="2000" b="1" dirty="0">
                <a:latin typeface="Arial"/>
                <a:ea typeface="Arial"/>
                <a:cs typeface="Arial"/>
                <a:sym typeface="Arial"/>
              </a:rPr>
              <a:t> </a:t>
            </a:r>
            <a:r>
              <a:rPr lang="en-US" sz="2000" b="1" dirty="0" err="1">
                <a:latin typeface="Arial"/>
                <a:ea typeface="Arial"/>
                <a:cs typeface="Arial"/>
                <a:sym typeface="Arial"/>
              </a:rPr>
              <a:t>già</a:t>
            </a:r>
            <a:r>
              <a:rPr lang="en-US" sz="2000" b="1" dirty="0">
                <a:latin typeface="Arial"/>
                <a:ea typeface="Arial"/>
                <a:cs typeface="Arial"/>
                <a:sym typeface="Arial"/>
              </a:rPr>
              <a:t> </a:t>
            </a:r>
            <a:r>
              <a:rPr lang="en-US" sz="2000" b="1" dirty="0" err="1">
                <a:latin typeface="Arial"/>
                <a:ea typeface="Arial"/>
                <a:cs typeface="Arial"/>
                <a:sym typeface="Arial"/>
              </a:rPr>
              <a:t>predisposte</a:t>
            </a:r>
            <a:r>
              <a:rPr lang="en-US" sz="2000" b="1" dirty="0">
                <a:latin typeface="Arial"/>
                <a:ea typeface="Arial"/>
                <a:cs typeface="Arial"/>
                <a:sym typeface="Arial"/>
              </a:rPr>
              <a:t> (per</a:t>
            </a:r>
            <a:endParaRPr sz="2000" dirty="0"/>
          </a:p>
          <a:p>
            <a:pPr>
              <a:buClr>
                <a:schemeClr val="dk1"/>
              </a:buClr>
              <a:buSzPts val="2000"/>
            </a:pPr>
            <a:r>
              <a:rPr lang="en-US" sz="2000" b="1" dirty="0" err="1">
                <a:latin typeface="Arial"/>
                <a:ea typeface="Arial"/>
                <a:cs typeface="Arial"/>
                <a:sym typeface="Arial"/>
              </a:rPr>
              <a:t>permetterne</a:t>
            </a:r>
            <a:r>
              <a:rPr lang="en-US" sz="2000" b="1" dirty="0">
                <a:latin typeface="Arial"/>
                <a:ea typeface="Arial"/>
                <a:cs typeface="Arial"/>
                <a:sym typeface="Arial"/>
              </a:rPr>
              <a:t> la </a:t>
            </a:r>
            <a:r>
              <a:rPr lang="en-US" sz="2000" b="1" dirty="0" err="1">
                <a:latin typeface="Arial"/>
                <a:ea typeface="Arial"/>
                <a:cs typeface="Arial"/>
                <a:sym typeface="Arial"/>
              </a:rPr>
              <a:t>consultazione</a:t>
            </a:r>
            <a:r>
              <a:rPr lang="en-US" sz="2000" b="1" dirty="0">
                <a:latin typeface="Arial"/>
                <a:ea typeface="Arial"/>
                <a:cs typeface="Arial"/>
                <a:sym typeface="Arial"/>
              </a:rPr>
              <a:t> </a:t>
            </a:r>
            <a:r>
              <a:rPr lang="en-US" sz="2000" b="1" dirty="0" err="1">
                <a:latin typeface="Arial"/>
                <a:ea typeface="Arial"/>
                <a:cs typeface="Arial"/>
                <a:sym typeface="Arial"/>
              </a:rPr>
              <a:t>proficua</a:t>
            </a:r>
            <a:r>
              <a:rPr lang="en-US" sz="2000" b="1" dirty="0">
                <a:latin typeface="Arial"/>
                <a:ea typeface="Arial"/>
                <a:cs typeface="Arial"/>
                <a:sym typeface="Arial"/>
              </a:rPr>
              <a:t>).</a:t>
            </a:r>
            <a:endParaRPr sz="2000" dirty="0"/>
          </a:p>
          <a:p>
            <a:pPr>
              <a:buClr>
                <a:schemeClr val="dk1"/>
              </a:buClr>
              <a:buSzPts val="2000"/>
            </a:pPr>
            <a:r>
              <a:rPr lang="en-US" sz="2000" b="1" dirty="0" err="1">
                <a:latin typeface="Arial"/>
                <a:ea typeface="Arial"/>
                <a:cs typeface="Arial"/>
                <a:sym typeface="Arial"/>
              </a:rPr>
              <a:t>Predisporre</a:t>
            </a:r>
            <a:r>
              <a:rPr lang="en-US" sz="2000" b="1" dirty="0">
                <a:latin typeface="Arial"/>
                <a:ea typeface="Arial"/>
                <a:cs typeface="Arial"/>
                <a:sym typeface="Arial"/>
              </a:rPr>
              <a:t> </a:t>
            </a:r>
            <a:r>
              <a:rPr lang="en-US" sz="2000" b="1" dirty="0" err="1">
                <a:latin typeface="Arial"/>
                <a:ea typeface="Arial"/>
                <a:cs typeface="Arial"/>
                <a:sym typeface="Arial"/>
              </a:rPr>
              <a:t>verifiche</a:t>
            </a:r>
            <a:r>
              <a:rPr lang="en-US" sz="2000" b="1" dirty="0">
                <a:latin typeface="Arial"/>
                <a:ea typeface="Arial"/>
                <a:cs typeface="Arial"/>
                <a:sym typeface="Arial"/>
              </a:rPr>
              <a:t> </a:t>
            </a:r>
            <a:r>
              <a:rPr lang="en-US" sz="2000" b="1" dirty="0" err="1">
                <a:latin typeface="Arial"/>
                <a:ea typeface="Arial"/>
                <a:cs typeface="Arial"/>
                <a:sym typeface="Arial"/>
              </a:rPr>
              <a:t>coerenti</a:t>
            </a:r>
            <a:r>
              <a:rPr lang="en-US" sz="2000" b="1" dirty="0">
                <a:latin typeface="Arial"/>
                <a:ea typeface="Arial"/>
                <a:cs typeface="Arial"/>
                <a:sym typeface="Arial"/>
              </a:rPr>
              <a:t> con il </a:t>
            </a:r>
            <a:r>
              <a:rPr lang="en-US" sz="2000" b="1" dirty="0" err="1">
                <a:latin typeface="Arial"/>
                <a:ea typeface="Arial"/>
                <a:cs typeface="Arial"/>
                <a:sym typeface="Arial"/>
              </a:rPr>
              <a:t>lavoro</a:t>
            </a:r>
            <a:r>
              <a:rPr lang="en-US" sz="2000" b="1" dirty="0">
                <a:latin typeface="Arial"/>
                <a:ea typeface="Arial"/>
                <a:cs typeface="Arial"/>
                <a:sym typeface="Arial"/>
              </a:rPr>
              <a:t> </a:t>
            </a:r>
            <a:r>
              <a:rPr lang="en-US" sz="2000" b="1" dirty="0" err="1">
                <a:latin typeface="Arial"/>
                <a:ea typeface="Arial"/>
                <a:cs typeface="Arial"/>
                <a:sym typeface="Arial"/>
              </a:rPr>
              <a:t>svolto</a:t>
            </a:r>
            <a:r>
              <a:rPr lang="en-US" sz="2000" b="1" dirty="0">
                <a:latin typeface="Arial"/>
                <a:ea typeface="Arial"/>
                <a:cs typeface="Arial"/>
                <a:sym typeface="Arial"/>
              </a:rPr>
              <a:t> in</a:t>
            </a:r>
            <a:endParaRPr sz="2000" dirty="0"/>
          </a:p>
          <a:p>
            <a:pPr>
              <a:buClr>
                <a:schemeClr val="dk1"/>
              </a:buClr>
              <a:buSzPts val="2000"/>
            </a:pPr>
            <a:r>
              <a:rPr lang="en-US" sz="2000" b="1" dirty="0" err="1">
                <a:latin typeface="Arial"/>
                <a:ea typeface="Arial"/>
                <a:cs typeface="Arial"/>
                <a:sym typeface="Arial"/>
              </a:rPr>
              <a:t>classe</a:t>
            </a:r>
            <a:r>
              <a:rPr lang="en-US" sz="2000" b="1" dirty="0">
                <a:latin typeface="Arial"/>
                <a:ea typeface="Arial"/>
                <a:cs typeface="Arial"/>
                <a:sym typeface="Arial"/>
              </a:rPr>
              <a:t>.</a:t>
            </a:r>
            <a:endParaRPr sz="2000" dirty="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7"/>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498" name="Google Shape;498;p47"/>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499" name="Google Shape;499;p47"/>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500" name="Google Shape;500;p47"/>
          <p:cNvSpPr txBox="1"/>
          <p:nvPr/>
        </p:nvSpPr>
        <p:spPr>
          <a:xfrm>
            <a:off x="2208213" y="1125537"/>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01" name="Google Shape;501;p47"/>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02" name="Google Shape;502;p47"/>
          <p:cNvSpPr txBox="1"/>
          <p:nvPr/>
        </p:nvSpPr>
        <p:spPr>
          <a:xfrm>
            <a:off x="2135187" y="692151"/>
            <a:ext cx="76327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03" name="Google Shape;503;p47"/>
          <p:cNvSpPr txBox="1"/>
          <p:nvPr/>
        </p:nvSpPr>
        <p:spPr>
          <a:xfrm>
            <a:off x="2782887" y="1989137"/>
            <a:ext cx="6337300"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04" name="Google Shape;504;p47"/>
          <p:cNvSpPr txBox="1"/>
          <p:nvPr/>
        </p:nvSpPr>
        <p:spPr>
          <a:xfrm>
            <a:off x="999460" y="1125538"/>
            <a:ext cx="9633098" cy="4524275"/>
          </a:xfrm>
          <a:prstGeom prst="rect">
            <a:avLst/>
          </a:prstGeom>
          <a:noFill/>
          <a:ln>
            <a:noFill/>
          </a:ln>
        </p:spPr>
        <p:txBody>
          <a:bodyPr spcFirstLastPara="1" wrap="square" lIns="91425" tIns="45700" rIns="91425" bIns="45700" anchor="t" anchorCtr="0">
            <a:spAutoFit/>
          </a:bodyPr>
          <a:lstStyle/>
          <a:p>
            <a:pPr>
              <a:buClr>
                <a:schemeClr val="dk1"/>
              </a:buClr>
              <a:buSzPts val="2000"/>
            </a:pPr>
            <a:r>
              <a:rPr lang="en-US" sz="2400" dirty="0" err="1">
                <a:latin typeface="Arial"/>
                <a:ea typeface="Arial"/>
                <a:cs typeface="Arial"/>
                <a:sym typeface="Arial"/>
              </a:rPr>
              <a:t>Simulare</a:t>
            </a:r>
            <a:r>
              <a:rPr lang="en-US" sz="2400" dirty="0">
                <a:latin typeface="Arial"/>
                <a:ea typeface="Arial"/>
                <a:cs typeface="Arial"/>
                <a:sym typeface="Arial"/>
              </a:rPr>
              <a:t> la </a:t>
            </a:r>
            <a:r>
              <a:rPr lang="en-US" sz="2400" dirty="0" err="1">
                <a:latin typeface="Arial"/>
                <a:ea typeface="Arial"/>
                <a:cs typeface="Arial"/>
                <a:sym typeface="Arial"/>
              </a:rPr>
              <a:t>verifica</a:t>
            </a:r>
            <a:r>
              <a:rPr lang="en-US" sz="2400" dirty="0">
                <a:latin typeface="Arial"/>
                <a:ea typeface="Arial"/>
                <a:cs typeface="Arial"/>
                <a:sym typeface="Arial"/>
              </a:rPr>
              <a:t> </a:t>
            </a:r>
            <a:r>
              <a:rPr lang="en-US" sz="2400" dirty="0" err="1">
                <a:latin typeface="Arial"/>
                <a:ea typeface="Arial"/>
                <a:cs typeface="Arial"/>
                <a:sym typeface="Arial"/>
              </a:rPr>
              <a:t>nei</a:t>
            </a:r>
            <a:r>
              <a:rPr lang="en-US" sz="2400" dirty="0">
                <a:latin typeface="Arial"/>
                <a:ea typeface="Arial"/>
                <a:cs typeface="Arial"/>
                <a:sym typeface="Arial"/>
              </a:rPr>
              <a:t> </a:t>
            </a:r>
            <a:r>
              <a:rPr lang="en-US" sz="2400" dirty="0" err="1">
                <a:latin typeface="Arial"/>
                <a:ea typeface="Arial"/>
                <a:cs typeface="Arial"/>
                <a:sym typeface="Arial"/>
              </a:rPr>
              <a:t>giorni</a:t>
            </a:r>
            <a:r>
              <a:rPr lang="en-US" sz="2400" dirty="0">
                <a:latin typeface="Arial"/>
                <a:ea typeface="Arial"/>
                <a:cs typeface="Arial"/>
                <a:sym typeface="Arial"/>
              </a:rPr>
              <a:t> </a:t>
            </a:r>
            <a:r>
              <a:rPr lang="en-US" sz="2400" dirty="0" err="1">
                <a:latin typeface="Arial"/>
                <a:ea typeface="Arial"/>
                <a:cs typeface="Arial"/>
                <a:sym typeface="Arial"/>
              </a:rPr>
              <a:t>precedenti</a:t>
            </a:r>
            <a:r>
              <a:rPr lang="en-US" sz="2400" dirty="0">
                <a:latin typeface="Arial"/>
                <a:ea typeface="Arial"/>
                <a:cs typeface="Arial"/>
                <a:sym typeface="Arial"/>
              </a:rPr>
              <a:t>.</a:t>
            </a:r>
            <a:endParaRPr sz="2400" dirty="0"/>
          </a:p>
          <a:p>
            <a:pPr>
              <a:buClr>
                <a:schemeClr val="dk1"/>
              </a:buClr>
              <a:buSzPts val="2000"/>
            </a:pPr>
            <a:r>
              <a:rPr lang="en-US" sz="2400" dirty="0">
                <a:latin typeface="Arial"/>
                <a:ea typeface="Arial"/>
                <a:cs typeface="Arial"/>
                <a:sym typeface="Arial"/>
              </a:rPr>
              <a:t></a:t>
            </a:r>
            <a:r>
              <a:rPr lang="en-US" sz="2400" dirty="0" err="1">
                <a:latin typeface="Arial"/>
                <a:ea typeface="Arial"/>
                <a:cs typeface="Arial"/>
                <a:sym typeface="Arial"/>
              </a:rPr>
              <a:t>Predisporre</a:t>
            </a:r>
            <a:r>
              <a:rPr lang="en-US" sz="2400" dirty="0">
                <a:latin typeface="Arial"/>
                <a:ea typeface="Arial"/>
                <a:cs typeface="Arial"/>
                <a:sym typeface="Arial"/>
              </a:rPr>
              <a:t> </a:t>
            </a:r>
            <a:r>
              <a:rPr lang="en-US" sz="2400" dirty="0" err="1">
                <a:latin typeface="Arial"/>
                <a:ea typeface="Arial"/>
                <a:cs typeface="Arial"/>
                <a:sym typeface="Arial"/>
              </a:rPr>
              <a:t>verifiche</a:t>
            </a:r>
            <a:r>
              <a:rPr lang="en-US" sz="2400" dirty="0">
                <a:latin typeface="Arial"/>
                <a:ea typeface="Arial"/>
                <a:cs typeface="Arial"/>
                <a:sym typeface="Arial"/>
              </a:rPr>
              <a:t> </a:t>
            </a:r>
            <a:r>
              <a:rPr lang="en-US" sz="2400" dirty="0" err="1">
                <a:latin typeface="Arial"/>
                <a:ea typeface="Arial"/>
                <a:cs typeface="Arial"/>
                <a:sym typeface="Arial"/>
              </a:rPr>
              <a:t>monotematiche</a:t>
            </a:r>
            <a:r>
              <a:rPr lang="en-US" sz="2400" dirty="0">
                <a:latin typeface="Arial"/>
                <a:ea typeface="Arial"/>
                <a:cs typeface="Arial"/>
                <a:sym typeface="Arial"/>
              </a:rPr>
              <a:t>.</a:t>
            </a:r>
            <a:endParaRPr sz="2400" dirty="0"/>
          </a:p>
          <a:p>
            <a:pPr>
              <a:buClr>
                <a:schemeClr val="dk1"/>
              </a:buClr>
              <a:buSzPts val="2000"/>
            </a:pPr>
            <a:r>
              <a:rPr lang="en-US" sz="2400" dirty="0">
                <a:latin typeface="Arial"/>
                <a:ea typeface="Arial"/>
                <a:cs typeface="Arial"/>
                <a:sym typeface="Arial"/>
              </a:rPr>
              <a:t>Dare </a:t>
            </a:r>
            <a:r>
              <a:rPr lang="en-US" sz="2400" dirty="0" err="1">
                <a:latin typeface="Arial"/>
                <a:ea typeface="Arial"/>
                <a:cs typeface="Arial"/>
                <a:sym typeface="Arial"/>
              </a:rPr>
              <a:t>indicazioni</a:t>
            </a:r>
            <a:r>
              <a:rPr lang="en-US" sz="2400" dirty="0">
                <a:latin typeface="Arial"/>
                <a:ea typeface="Arial"/>
                <a:cs typeface="Arial"/>
                <a:sym typeface="Arial"/>
              </a:rPr>
              <a:t> </a:t>
            </a:r>
            <a:r>
              <a:rPr lang="en-US" sz="2400" dirty="0" err="1">
                <a:latin typeface="Arial"/>
                <a:ea typeface="Arial"/>
                <a:cs typeface="Arial"/>
                <a:sym typeface="Arial"/>
              </a:rPr>
              <a:t>chiare</a:t>
            </a:r>
            <a:r>
              <a:rPr lang="en-US" sz="2400" dirty="0">
                <a:latin typeface="Arial"/>
                <a:ea typeface="Arial"/>
                <a:cs typeface="Arial"/>
                <a:sym typeface="Arial"/>
              </a:rPr>
              <a:t> </a:t>
            </a:r>
            <a:r>
              <a:rPr lang="en-US" sz="2400" dirty="0" err="1">
                <a:latin typeface="Arial"/>
                <a:ea typeface="Arial"/>
                <a:cs typeface="Arial"/>
                <a:sym typeface="Arial"/>
              </a:rPr>
              <a:t>su</a:t>
            </a:r>
            <a:r>
              <a:rPr lang="en-US" sz="2400" dirty="0">
                <a:latin typeface="Arial"/>
                <a:ea typeface="Arial"/>
                <a:cs typeface="Arial"/>
                <a:sym typeface="Arial"/>
              </a:rPr>
              <a:t> come </a:t>
            </a:r>
            <a:r>
              <a:rPr lang="en-US" sz="2400" dirty="0" err="1">
                <a:latin typeface="Arial"/>
                <a:ea typeface="Arial"/>
                <a:cs typeface="Arial"/>
                <a:sym typeface="Arial"/>
              </a:rPr>
              <a:t>deve</a:t>
            </a:r>
            <a:r>
              <a:rPr lang="en-US" sz="2400" dirty="0">
                <a:latin typeface="Arial"/>
                <a:ea typeface="Arial"/>
                <a:cs typeface="Arial"/>
                <a:sym typeface="Arial"/>
              </a:rPr>
              <a:t> </a:t>
            </a:r>
            <a:r>
              <a:rPr lang="en-US" sz="2400" dirty="0" err="1">
                <a:latin typeface="Arial"/>
                <a:ea typeface="Arial"/>
                <a:cs typeface="Arial"/>
                <a:sym typeface="Arial"/>
              </a:rPr>
              <a:t>essere</a:t>
            </a:r>
            <a:r>
              <a:rPr lang="en-US" sz="2400" dirty="0">
                <a:latin typeface="Arial"/>
                <a:ea typeface="Arial"/>
                <a:cs typeface="Arial"/>
                <a:sym typeface="Arial"/>
              </a:rPr>
              <a:t> </a:t>
            </a:r>
            <a:r>
              <a:rPr lang="en-US" sz="2400" dirty="0" err="1">
                <a:latin typeface="Arial"/>
                <a:ea typeface="Arial"/>
                <a:cs typeface="Arial"/>
                <a:sym typeface="Arial"/>
              </a:rPr>
              <a:t>svolto</a:t>
            </a:r>
            <a:endParaRPr sz="2400" dirty="0"/>
          </a:p>
          <a:p>
            <a:pPr>
              <a:buClr>
                <a:schemeClr val="dk1"/>
              </a:buClr>
              <a:buSzPts val="2000"/>
            </a:pPr>
            <a:r>
              <a:rPr lang="en-US" sz="2400" dirty="0" err="1">
                <a:latin typeface="Arial"/>
                <a:ea typeface="Arial"/>
                <a:cs typeface="Arial"/>
                <a:sym typeface="Arial"/>
              </a:rPr>
              <a:t>l’esercizio</a:t>
            </a:r>
            <a:r>
              <a:rPr lang="en-US" sz="2400" dirty="0">
                <a:latin typeface="Arial"/>
                <a:ea typeface="Arial"/>
                <a:cs typeface="Arial"/>
                <a:sym typeface="Arial"/>
              </a:rPr>
              <a:t>, </a:t>
            </a:r>
            <a:r>
              <a:rPr lang="en-US" sz="2400" dirty="0" err="1">
                <a:latin typeface="Arial"/>
                <a:ea typeface="Arial"/>
                <a:cs typeface="Arial"/>
                <a:sym typeface="Arial"/>
              </a:rPr>
              <a:t>possibilmente</a:t>
            </a:r>
            <a:r>
              <a:rPr lang="en-US" sz="2400" dirty="0">
                <a:latin typeface="Arial"/>
                <a:ea typeface="Arial"/>
                <a:cs typeface="Arial"/>
                <a:sym typeface="Arial"/>
              </a:rPr>
              <a:t> con un </a:t>
            </a:r>
            <a:r>
              <a:rPr lang="en-US" sz="2400" dirty="0" err="1">
                <a:latin typeface="Arial"/>
                <a:ea typeface="Arial"/>
                <a:cs typeface="Arial"/>
                <a:sym typeface="Arial"/>
              </a:rPr>
              <a:t>esempio</a:t>
            </a:r>
            <a:r>
              <a:rPr lang="en-US" sz="2400" dirty="0">
                <a:latin typeface="Arial"/>
                <a:ea typeface="Arial"/>
                <a:cs typeface="Arial"/>
                <a:sym typeface="Arial"/>
              </a:rPr>
              <a:t>.</a:t>
            </a:r>
            <a:endParaRPr sz="2400" dirty="0"/>
          </a:p>
          <a:p>
            <a:pPr>
              <a:buClr>
                <a:schemeClr val="dk1"/>
              </a:buClr>
              <a:buSzPts val="2000"/>
            </a:pPr>
            <a:r>
              <a:rPr lang="en-US" sz="2400" dirty="0">
                <a:latin typeface="Arial"/>
                <a:ea typeface="Arial"/>
                <a:cs typeface="Arial"/>
                <a:sym typeface="Arial"/>
              </a:rPr>
              <a:t></a:t>
            </a:r>
            <a:r>
              <a:rPr lang="en-US" sz="2400" dirty="0" err="1">
                <a:latin typeface="Arial"/>
                <a:ea typeface="Arial"/>
                <a:cs typeface="Arial"/>
                <a:sym typeface="Arial"/>
              </a:rPr>
              <a:t>Leggere</a:t>
            </a:r>
            <a:r>
              <a:rPr lang="en-US" sz="2400" dirty="0">
                <a:latin typeface="Arial"/>
                <a:ea typeface="Arial"/>
                <a:cs typeface="Arial"/>
                <a:sym typeface="Arial"/>
              </a:rPr>
              <a:t> le </a:t>
            </a:r>
            <a:r>
              <a:rPr lang="en-US" sz="2400" dirty="0" err="1">
                <a:latin typeface="Arial"/>
                <a:ea typeface="Arial"/>
                <a:cs typeface="Arial"/>
                <a:sym typeface="Arial"/>
              </a:rPr>
              <a:t>consegne</a:t>
            </a:r>
            <a:r>
              <a:rPr lang="en-US" sz="2400" dirty="0">
                <a:latin typeface="Arial"/>
                <a:ea typeface="Arial"/>
                <a:cs typeface="Arial"/>
                <a:sym typeface="Arial"/>
              </a:rPr>
              <a:t> </a:t>
            </a:r>
            <a:r>
              <a:rPr lang="en-US" sz="2400" dirty="0" err="1">
                <a:latin typeface="Arial"/>
                <a:ea typeface="Arial"/>
                <a:cs typeface="Arial"/>
                <a:sym typeface="Arial"/>
              </a:rPr>
              <a:t>degli</a:t>
            </a:r>
            <a:r>
              <a:rPr lang="en-US" sz="2400" dirty="0">
                <a:latin typeface="Arial"/>
                <a:ea typeface="Arial"/>
                <a:cs typeface="Arial"/>
                <a:sym typeface="Arial"/>
              </a:rPr>
              <a:t> </a:t>
            </a:r>
            <a:r>
              <a:rPr lang="en-US" sz="2400" dirty="0" err="1">
                <a:latin typeface="Arial"/>
                <a:ea typeface="Arial"/>
                <a:cs typeface="Arial"/>
                <a:sym typeface="Arial"/>
              </a:rPr>
              <a:t>esercizi</a:t>
            </a:r>
            <a:r>
              <a:rPr lang="en-US" sz="2400" dirty="0">
                <a:latin typeface="Arial"/>
                <a:ea typeface="Arial"/>
                <a:cs typeface="Arial"/>
                <a:sym typeface="Arial"/>
              </a:rPr>
              <a:t> ad </a:t>
            </a:r>
            <a:r>
              <a:rPr lang="en-US" sz="2400" dirty="0" err="1">
                <a:latin typeface="Arial"/>
                <a:ea typeface="Arial"/>
                <a:cs typeface="Arial"/>
                <a:sym typeface="Arial"/>
              </a:rPr>
              <a:t>alta</a:t>
            </a:r>
            <a:r>
              <a:rPr lang="en-US" sz="2400" dirty="0">
                <a:latin typeface="Arial"/>
                <a:ea typeface="Arial"/>
                <a:cs typeface="Arial"/>
                <a:sym typeface="Arial"/>
              </a:rPr>
              <a:t> voce.</a:t>
            </a:r>
            <a:endParaRPr sz="2400" dirty="0"/>
          </a:p>
          <a:p>
            <a:pPr>
              <a:buClr>
                <a:schemeClr val="dk1"/>
              </a:buClr>
              <a:buSzPts val="2000"/>
            </a:pPr>
            <a:r>
              <a:rPr lang="en-US" sz="2400" dirty="0">
                <a:latin typeface="Arial"/>
                <a:ea typeface="Arial"/>
                <a:cs typeface="Arial"/>
                <a:sym typeface="Arial"/>
              </a:rPr>
              <a:t>Se la </a:t>
            </a:r>
            <a:r>
              <a:rPr lang="en-US" sz="2400" dirty="0" err="1">
                <a:latin typeface="Arial"/>
                <a:ea typeface="Arial"/>
                <a:cs typeface="Arial"/>
                <a:sym typeface="Arial"/>
              </a:rPr>
              <a:t>verifica</a:t>
            </a:r>
            <a:r>
              <a:rPr lang="en-US" sz="2400" dirty="0">
                <a:latin typeface="Arial"/>
                <a:ea typeface="Arial"/>
                <a:cs typeface="Arial"/>
                <a:sym typeface="Arial"/>
              </a:rPr>
              <a:t> è </a:t>
            </a:r>
            <a:r>
              <a:rPr lang="en-US" sz="2400" dirty="0" err="1">
                <a:latin typeface="Arial"/>
                <a:ea typeface="Arial"/>
                <a:cs typeface="Arial"/>
                <a:sym typeface="Arial"/>
              </a:rPr>
              <a:t>piuttosto</a:t>
            </a:r>
            <a:r>
              <a:rPr lang="en-US" sz="2400" dirty="0">
                <a:latin typeface="Arial"/>
                <a:ea typeface="Arial"/>
                <a:cs typeface="Arial"/>
                <a:sym typeface="Arial"/>
              </a:rPr>
              <a:t> </a:t>
            </a:r>
            <a:r>
              <a:rPr lang="en-US" sz="2400" dirty="0" err="1">
                <a:latin typeface="Arial"/>
                <a:ea typeface="Arial"/>
                <a:cs typeface="Arial"/>
                <a:sym typeface="Arial"/>
              </a:rPr>
              <a:t>lunga</a:t>
            </a:r>
            <a:r>
              <a:rPr lang="en-US" sz="2400" dirty="0">
                <a:latin typeface="Arial"/>
                <a:ea typeface="Arial"/>
                <a:cs typeface="Arial"/>
                <a:sym typeface="Arial"/>
              </a:rPr>
              <a:t>, </a:t>
            </a:r>
            <a:r>
              <a:rPr lang="en-US" sz="2400" dirty="0" err="1">
                <a:latin typeface="Arial"/>
                <a:ea typeface="Arial"/>
                <a:cs typeface="Arial"/>
                <a:sym typeface="Arial"/>
              </a:rPr>
              <a:t>somministrarla</a:t>
            </a:r>
            <a:r>
              <a:rPr lang="en-US" sz="2400" dirty="0">
                <a:latin typeface="Arial"/>
                <a:ea typeface="Arial"/>
                <a:cs typeface="Arial"/>
                <a:sym typeface="Arial"/>
              </a:rPr>
              <a:t> in due</a:t>
            </a:r>
            <a:endParaRPr sz="2400" dirty="0"/>
          </a:p>
          <a:p>
            <a:pPr>
              <a:buClr>
                <a:schemeClr val="dk1"/>
              </a:buClr>
              <a:buSzPts val="2000"/>
            </a:pPr>
            <a:r>
              <a:rPr lang="en-US" sz="2400" dirty="0">
                <a:latin typeface="Arial"/>
                <a:ea typeface="Arial"/>
                <a:cs typeface="Arial"/>
                <a:sym typeface="Arial"/>
              </a:rPr>
              <a:t>tempi.</a:t>
            </a:r>
            <a:endParaRPr sz="2400" dirty="0"/>
          </a:p>
          <a:p>
            <a:pPr>
              <a:buClr>
                <a:schemeClr val="dk1"/>
              </a:buClr>
              <a:buSzPts val="2000"/>
            </a:pPr>
            <a:r>
              <a:rPr lang="en-US" sz="2400" dirty="0">
                <a:latin typeface="Arial"/>
                <a:ea typeface="Arial"/>
                <a:cs typeface="Arial"/>
                <a:sym typeface="Arial"/>
              </a:rPr>
              <a:t></a:t>
            </a:r>
            <a:r>
              <a:rPr lang="en-US" sz="2400" dirty="0" err="1">
                <a:latin typeface="Arial"/>
                <a:ea typeface="Arial"/>
                <a:cs typeface="Arial"/>
                <a:sym typeface="Arial"/>
              </a:rPr>
              <a:t>Programmare</a:t>
            </a:r>
            <a:r>
              <a:rPr lang="en-US" sz="2400" dirty="0">
                <a:latin typeface="Arial"/>
                <a:ea typeface="Arial"/>
                <a:cs typeface="Arial"/>
                <a:sym typeface="Arial"/>
              </a:rPr>
              <a:t> le </a:t>
            </a:r>
            <a:r>
              <a:rPr lang="en-US" sz="2400" dirty="0" err="1">
                <a:latin typeface="Arial"/>
                <a:ea typeface="Arial"/>
                <a:cs typeface="Arial"/>
                <a:sym typeface="Arial"/>
              </a:rPr>
              <a:t>interrogazioni</a:t>
            </a:r>
            <a:r>
              <a:rPr lang="en-US" sz="2400" dirty="0">
                <a:latin typeface="Arial"/>
                <a:ea typeface="Arial"/>
                <a:cs typeface="Arial"/>
                <a:sym typeface="Arial"/>
              </a:rPr>
              <a:t>.</a:t>
            </a:r>
            <a:endParaRPr sz="2400" dirty="0"/>
          </a:p>
          <a:p>
            <a:pPr>
              <a:buClr>
                <a:schemeClr val="dk1"/>
              </a:buClr>
              <a:buSzPts val="2000"/>
            </a:pPr>
            <a:r>
              <a:rPr lang="en-US" sz="2400" dirty="0">
                <a:latin typeface="Arial"/>
                <a:ea typeface="Arial"/>
                <a:cs typeface="Arial"/>
                <a:sym typeface="Arial"/>
              </a:rPr>
              <a:t></a:t>
            </a:r>
            <a:r>
              <a:rPr lang="en-US" sz="2400" dirty="0" err="1">
                <a:latin typeface="Arial"/>
                <a:ea typeface="Arial"/>
                <a:cs typeface="Arial"/>
                <a:sym typeface="Arial"/>
              </a:rPr>
              <a:t>Sollecitare</a:t>
            </a:r>
            <a:r>
              <a:rPr lang="en-US" sz="2400" dirty="0">
                <a:latin typeface="Arial"/>
                <a:ea typeface="Arial"/>
                <a:cs typeface="Arial"/>
                <a:sym typeface="Arial"/>
              </a:rPr>
              <a:t> </a:t>
            </a:r>
            <a:r>
              <a:rPr lang="en-US" sz="2400" dirty="0" err="1">
                <a:latin typeface="Arial"/>
                <a:ea typeface="Arial"/>
                <a:cs typeface="Arial"/>
                <a:sym typeface="Arial"/>
              </a:rPr>
              <a:t>l’ascolto</a:t>
            </a:r>
            <a:r>
              <a:rPr lang="en-US" sz="2400" dirty="0">
                <a:latin typeface="Arial"/>
                <a:ea typeface="Arial"/>
                <a:cs typeface="Arial"/>
                <a:sym typeface="Arial"/>
              </a:rPr>
              <a:t> </a:t>
            </a:r>
            <a:r>
              <a:rPr lang="en-US" sz="2400" dirty="0" err="1">
                <a:latin typeface="Arial"/>
                <a:ea typeface="Arial"/>
                <a:cs typeface="Arial"/>
                <a:sym typeface="Arial"/>
              </a:rPr>
              <a:t>delle</a:t>
            </a:r>
            <a:r>
              <a:rPr lang="en-US" sz="2400" dirty="0">
                <a:latin typeface="Arial"/>
                <a:ea typeface="Arial"/>
                <a:cs typeface="Arial"/>
                <a:sym typeface="Arial"/>
              </a:rPr>
              <a:t> </a:t>
            </a:r>
            <a:r>
              <a:rPr lang="en-US" sz="2400" dirty="0" err="1">
                <a:latin typeface="Arial"/>
                <a:ea typeface="Arial"/>
                <a:cs typeface="Arial"/>
                <a:sym typeface="Arial"/>
              </a:rPr>
              <a:t>interrogazioni</a:t>
            </a:r>
            <a:r>
              <a:rPr lang="en-US" sz="2400" dirty="0">
                <a:latin typeface="Arial"/>
                <a:ea typeface="Arial"/>
                <a:cs typeface="Arial"/>
                <a:sym typeface="Arial"/>
              </a:rPr>
              <a:t> </a:t>
            </a:r>
            <a:r>
              <a:rPr lang="en-US" sz="2400" dirty="0" err="1">
                <a:latin typeface="Arial"/>
                <a:ea typeface="Arial"/>
                <a:cs typeface="Arial"/>
                <a:sym typeface="Arial"/>
              </a:rPr>
              <a:t>dei</a:t>
            </a:r>
            <a:r>
              <a:rPr lang="en-US" sz="2400" dirty="0">
                <a:latin typeface="Arial"/>
                <a:ea typeface="Arial"/>
                <a:cs typeface="Arial"/>
                <a:sym typeface="Arial"/>
              </a:rPr>
              <a:t> </a:t>
            </a:r>
            <a:r>
              <a:rPr lang="en-US" sz="2400" dirty="0" err="1">
                <a:latin typeface="Arial"/>
                <a:ea typeface="Arial"/>
                <a:cs typeface="Arial"/>
                <a:sym typeface="Arial"/>
              </a:rPr>
              <a:t>compagni</a:t>
            </a:r>
            <a:r>
              <a:rPr lang="en-US" sz="2400" dirty="0">
                <a:latin typeface="Arial"/>
                <a:ea typeface="Arial"/>
                <a:cs typeface="Arial"/>
                <a:sym typeface="Arial"/>
              </a:rPr>
              <a:t>.</a:t>
            </a:r>
            <a:endParaRPr sz="2400" dirty="0"/>
          </a:p>
          <a:p>
            <a:pPr>
              <a:buClr>
                <a:schemeClr val="dk1"/>
              </a:buClr>
              <a:buSzPts val="2000"/>
            </a:pPr>
            <a:r>
              <a:rPr lang="en-US" sz="2400" dirty="0">
                <a:latin typeface="Arial"/>
                <a:ea typeface="Arial"/>
                <a:cs typeface="Arial"/>
                <a:sym typeface="Arial"/>
              </a:rPr>
              <a:t></a:t>
            </a:r>
            <a:r>
              <a:rPr lang="en-US" sz="2400" dirty="0" err="1">
                <a:latin typeface="Arial"/>
                <a:ea typeface="Arial"/>
                <a:cs typeface="Arial"/>
                <a:sym typeface="Arial"/>
              </a:rPr>
              <a:t>Consentire</a:t>
            </a:r>
            <a:r>
              <a:rPr lang="en-US" sz="2400" dirty="0">
                <a:latin typeface="Arial"/>
                <a:ea typeface="Arial"/>
                <a:cs typeface="Arial"/>
                <a:sym typeface="Arial"/>
              </a:rPr>
              <a:t> </a:t>
            </a:r>
            <a:r>
              <a:rPr lang="en-US" sz="2400" dirty="0" err="1">
                <a:latin typeface="Arial"/>
                <a:ea typeface="Arial"/>
                <a:cs typeface="Arial"/>
                <a:sym typeface="Arial"/>
              </a:rPr>
              <a:t>l’uso</a:t>
            </a:r>
            <a:r>
              <a:rPr lang="en-US" sz="2400" dirty="0">
                <a:latin typeface="Arial"/>
                <a:ea typeface="Arial"/>
                <a:cs typeface="Arial"/>
                <a:sym typeface="Arial"/>
              </a:rPr>
              <a:t> di </a:t>
            </a:r>
            <a:r>
              <a:rPr lang="en-US" sz="2400" dirty="0" err="1">
                <a:latin typeface="Arial"/>
                <a:ea typeface="Arial"/>
                <a:cs typeface="Arial"/>
                <a:sym typeface="Arial"/>
              </a:rPr>
              <a:t>mappe</a:t>
            </a:r>
            <a:r>
              <a:rPr lang="en-US" sz="2400" dirty="0">
                <a:latin typeface="Arial"/>
                <a:ea typeface="Arial"/>
                <a:cs typeface="Arial"/>
                <a:sym typeface="Arial"/>
              </a:rPr>
              <a:t> </a:t>
            </a:r>
            <a:r>
              <a:rPr lang="en-US" sz="2400" dirty="0" err="1">
                <a:latin typeface="Arial"/>
                <a:ea typeface="Arial"/>
                <a:cs typeface="Arial"/>
                <a:sym typeface="Arial"/>
              </a:rPr>
              <a:t>concettuali</a:t>
            </a:r>
            <a:r>
              <a:rPr lang="en-US" sz="2400" dirty="0">
                <a:latin typeface="Arial"/>
                <a:ea typeface="Arial"/>
                <a:cs typeface="Arial"/>
                <a:sym typeface="Arial"/>
              </a:rPr>
              <a:t>, </a:t>
            </a:r>
            <a:r>
              <a:rPr lang="en-US" sz="2400" dirty="0" err="1">
                <a:latin typeface="Arial"/>
                <a:ea typeface="Arial"/>
                <a:cs typeface="Arial"/>
                <a:sym typeface="Arial"/>
              </a:rPr>
              <a:t>schemi</a:t>
            </a:r>
            <a:r>
              <a:rPr lang="en-US" sz="2400" dirty="0">
                <a:latin typeface="Arial"/>
                <a:ea typeface="Arial"/>
                <a:cs typeface="Arial"/>
                <a:sym typeface="Arial"/>
              </a:rPr>
              <a:t> e </a:t>
            </a:r>
            <a:r>
              <a:rPr lang="en-US" sz="2400" dirty="0" err="1">
                <a:latin typeface="Arial"/>
                <a:ea typeface="Arial"/>
                <a:cs typeface="Arial"/>
                <a:sym typeface="Arial"/>
              </a:rPr>
              <a:t>tabelle</a:t>
            </a:r>
            <a:r>
              <a:rPr lang="en-US" sz="2400" dirty="0">
                <a:latin typeface="Arial"/>
                <a:ea typeface="Arial"/>
                <a:cs typeface="Arial"/>
                <a:sym typeface="Arial"/>
              </a:rPr>
              <a:t> e</a:t>
            </a:r>
            <a:endParaRPr sz="2400" dirty="0"/>
          </a:p>
          <a:p>
            <a:pPr>
              <a:buClr>
                <a:schemeClr val="dk1"/>
              </a:buClr>
              <a:buSzPts val="2000"/>
            </a:pPr>
            <a:r>
              <a:rPr lang="en-US" sz="2400" dirty="0">
                <a:latin typeface="Arial"/>
                <a:ea typeface="Arial"/>
                <a:cs typeface="Arial"/>
                <a:sym typeface="Arial"/>
              </a:rPr>
              <a:t>tutti </a:t>
            </a:r>
            <a:r>
              <a:rPr lang="en-US" sz="2400" dirty="0" err="1">
                <a:latin typeface="Arial"/>
                <a:ea typeface="Arial"/>
                <a:cs typeface="Arial"/>
                <a:sym typeface="Arial"/>
              </a:rPr>
              <a:t>quegli</a:t>
            </a:r>
            <a:r>
              <a:rPr lang="en-US" sz="2400" dirty="0">
                <a:latin typeface="Arial"/>
                <a:ea typeface="Arial"/>
                <a:cs typeface="Arial"/>
                <a:sym typeface="Arial"/>
              </a:rPr>
              <a:t> </a:t>
            </a:r>
            <a:r>
              <a:rPr lang="en-US" sz="2400" dirty="0" err="1">
                <a:latin typeface="Arial"/>
                <a:ea typeface="Arial"/>
                <a:cs typeface="Arial"/>
                <a:sym typeface="Arial"/>
              </a:rPr>
              <a:t>strumenti</a:t>
            </a:r>
            <a:r>
              <a:rPr lang="en-US" sz="2400" dirty="0">
                <a:latin typeface="Arial"/>
                <a:ea typeface="Arial"/>
                <a:cs typeface="Arial"/>
                <a:sym typeface="Arial"/>
              </a:rPr>
              <a:t> </a:t>
            </a:r>
            <a:r>
              <a:rPr lang="en-US" sz="2400" dirty="0" err="1">
                <a:latin typeface="Arial"/>
                <a:ea typeface="Arial"/>
                <a:cs typeface="Arial"/>
                <a:sym typeface="Arial"/>
              </a:rPr>
              <a:t>che</a:t>
            </a:r>
            <a:r>
              <a:rPr lang="en-US" sz="2400" dirty="0">
                <a:latin typeface="Arial"/>
                <a:ea typeface="Arial"/>
                <a:cs typeface="Arial"/>
                <a:sym typeface="Arial"/>
              </a:rPr>
              <a:t> </a:t>
            </a:r>
            <a:r>
              <a:rPr lang="en-US" sz="2400" dirty="0" err="1">
                <a:latin typeface="Arial"/>
                <a:ea typeface="Arial"/>
                <a:cs typeface="Arial"/>
                <a:sym typeface="Arial"/>
              </a:rPr>
              <a:t>possano</a:t>
            </a:r>
            <a:r>
              <a:rPr lang="en-US" sz="2400" dirty="0">
                <a:latin typeface="Arial"/>
                <a:ea typeface="Arial"/>
                <a:cs typeface="Arial"/>
                <a:sym typeface="Arial"/>
              </a:rPr>
              <a:t> </a:t>
            </a:r>
            <a:r>
              <a:rPr lang="en-US" sz="2400" dirty="0" err="1">
                <a:latin typeface="Arial"/>
                <a:ea typeface="Arial"/>
                <a:cs typeface="Arial"/>
                <a:sym typeface="Arial"/>
              </a:rPr>
              <a:t>consentire</a:t>
            </a:r>
            <a:r>
              <a:rPr lang="en-US" sz="2400" dirty="0">
                <a:latin typeface="Arial"/>
                <a:ea typeface="Arial"/>
                <a:cs typeface="Arial"/>
                <a:sym typeface="Arial"/>
              </a:rPr>
              <a:t> </a:t>
            </a:r>
            <a:r>
              <a:rPr lang="en-US" sz="2400" dirty="0" err="1">
                <a:latin typeface="Arial"/>
                <a:ea typeface="Arial"/>
                <a:cs typeface="Arial"/>
                <a:sym typeface="Arial"/>
              </a:rPr>
              <a:t>agli</a:t>
            </a:r>
            <a:r>
              <a:rPr lang="en-US" sz="2400" dirty="0">
                <a:latin typeface="Arial"/>
                <a:ea typeface="Arial"/>
                <a:cs typeface="Arial"/>
                <a:sym typeface="Arial"/>
              </a:rPr>
              <a:t> </a:t>
            </a:r>
            <a:r>
              <a:rPr lang="en-US" sz="2400" dirty="0" err="1">
                <a:latin typeface="Arial"/>
                <a:ea typeface="Arial"/>
                <a:cs typeface="Arial"/>
                <a:sym typeface="Arial"/>
              </a:rPr>
              <a:t>allievi</a:t>
            </a:r>
            <a:r>
              <a:rPr lang="en-US" sz="2400" dirty="0">
                <a:latin typeface="Arial"/>
                <a:ea typeface="Arial"/>
                <a:cs typeface="Arial"/>
                <a:sym typeface="Arial"/>
              </a:rPr>
              <a:t> il</a:t>
            </a:r>
            <a:endParaRPr sz="2400" dirty="0"/>
          </a:p>
          <a:p>
            <a:pPr>
              <a:buClr>
                <a:schemeClr val="dk1"/>
              </a:buClr>
              <a:buSzPts val="2000"/>
            </a:pPr>
            <a:r>
              <a:rPr lang="en-US" sz="2400" dirty="0" err="1">
                <a:latin typeface="Arial"/>
                <a:ea typeface="Arial"/>
                <a:cs typeface="Arial"/>
                <a:sym typeface="Arial"/>
              </a:rPr>
              <a:t>recupero</a:t>
            </a:r>
            <a:r>
              <a:rPr lang="en-US" sz="2400" dirty="0">
                <a:latin typeface="Arial"/>
                <a:ea typeface="Arial"/>
                <a:cs typeface="Arial"/>
                <a:sym typeface="Arial"/>
              </a:rPr>
              <a:t> </a:t>
            </a:r>
            <a:r>
              <a:rPr lang="en-US" sz="2400" dirty="0" err="1">
                <a:latin typeface="Arial"/>
                <a:ea typeface="Arial"/>
                <a:cs typeface="Arial"/>
                <a:sym typeface="Arial"/>
              </a:rPr>
              <a:t>dei</a:t>
            </a:r>
            <a:r>
              <a:rPr lang="en-US" sz="2400" dirty="0">
                <a:latin typeface="Arial"/>
                <a:ea typeface="Arial"/>
                <a:cs typeface="Arial"/>
                <a:sym typeface="Arial"/>
              </a:rPr>
              <a:t> termini </a:t>
            </a:r>
            <a:r>
              <a:rPr lang="en-US" sz="2400" dirty="0" err="1">
                <a:latin typeface="Arial"/>
                <a:ea typeface="Arial"/>
                <a:cs typeface="Arial"/>
                <a:sym typeface="Arial"/>
              </a:rPr>
              <a:t>specifici</a:t>
            </a:r>
            <a:r>
              <a:rPr lang="en-US" sz="2400" dirty="0">
                <a:latin typeface="Arial"/>
                <a:ea typeface="Arial"/>
                <a:cs typeface="Arial"/>
                <a:sym typeface="Arial"/>
              </a:rPr>
              <a:t>.</a:t>
            </a:r>
            <a:endParaRPr sz="2400" dirty="0"/>
          </a:p>
        </p:txBody>
      </p:sp>
      <p:sp>
        <p:nvSpPr>
          <p:cNvPr id="505" name="Google Shape;505;p47"/>
          <p:cNvSpPr txBox="1"/>
          <p:nvPr/>
        </p:nvSpPr>
        <p:spPr>
          <a:xfrm>
            <a:off x="2640012" y="404812"/>
            <a:ext cx="6985000" cy="461624"/>
          </a:xfrm>
          <a:prstGeom prst="rect">
            <a:avLst/>
          </a:prstGeom>
          <a:noFill/>
          <a:ln>
            <a:noFill/>
          </a:ln>
        </p:spPr>
        <p:txBody>
          <a:bodyPr spcFirstLastPara="1" wrap="square" lIns="91425" tIns="45700" rIns="91425" bIns="45700" anchor="t" anchorCtr="0">
            <a:spAutoFit/>
          </a:bodyPr>
          <a:lstStyle/>
          <a:p>
            <a:pPr algn="just">
              <a:buClr>
                <a:schemeClr val="dk1"/>
              </a:buClr>
              <a:buSzPts val="2400"/>
            </a:pPr>
            <a:endParaRPr sz="2400">
              <a:solidFill>
                <a:schemeClr val="dk1"/>
              </a:solidFill>
              <a:latin typeface="Arial"/>
              <a:ea typeface="Arial"/>
              <a:cs typeface="Arial"/>
              <a:sym typeface="Arial"/>
            </a:endParaRPr>
          </a:p>
        </p:txBody>
      </p:sp>
      <p:sp>
        <p:nvSpPr>
          <p:cNvPr id="506" name="Google Shape;506;p47"/>
          <p:cNvSpPr txBox="1"/>
          <p:nvPr/>
        </p:nvSpPr>
        <p:spPr>
          <a:xfrm flipH="1">
            <a:off x="2130426" y="906462"/>
            <a:ext cx="7426325"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4"/>
          <p:cNvSpPr txBox="1"/>
          <p:nvPr/>
        </p:nvSpPr>
        <p:spPr>
          <a:xfrm>
            <a:off x="2037861" y="507179"/>
            <a:ext cx="8116278" cy="6061686"/>
          </a:xfrm>
          <a:prstGeom prst="rect">
            <a:avLst/>
          </a:prstGeom>
          <a:noFill/>
          <a:ln>
            <a:noFill/>
          </a:ln>
        </p:spPr>
        <p:txBody>
          <a:bodyPr spcFirstLastPara="1" wrap="square" lIns="91425" tIns="45700" rIns="91425" bIns="45700" anchor="t" anchorCtr="0">
            <a:noAutofit/>
          </a:bodyPr>
          <a:lstStyle/>
          <a:p>
            <a:pPr algn="just">
              <a:buClr>
                <a:schemeClr val="dk1"/>
              </a:buClr>
              <a:buSzPts val="3600"/>
            </a:pPr>
            <a:r>
              <a:rPr lang="en-US" sz="3600" dirty="0">
                <a:latin typeface="Arial"/>
                <a:ea typeface="Arial"/>
                <a:cs typeface="Arial"/>
                <a:sym typeface="Arial"/>
              </a:rPr>
              <a:t>la </a:t>
            </a:r>
            <a:r>
              <a:rPr lang="en-US" sz="3600" dirty="0" err="1">
                <a:latin typeface="Arial"/>
                <a:ea typeface="Arial"/>
                <a:cs typeface="Arial"/>
                <a:sym typeface="Arial"/>
              </a:rPr>
              <a:t>valutazione</a:t>
            </a:r>
            <a:r>
              <a:rPr lang="en-US" sz="3600" dirty="0">
                <a:latin typeface="Arial"/>
                <a:ea typeface="Arial"/>
                <a:cs typeface="Arial"/>
                <a:sym typeface="Arial"/>
              </a:rPr>
              <a:t> </a:t>
            </a:r>
            <a:r>
              <a:rPr lang="en-US" sz="3600" dirty="0" err="1">
                <a:latin typeface="Arial"/>
                <a:ea typeface="Arial"/>
                <a:cs typeface="Arial"/>
                <a:sym typeface="Arial"/>
              </a:rPr>
              <a:t>deve</a:t>
            </a:r>
            <a:r>
              <a:rPr lang="en-US" sz="3600" dirty="0">
                <a:latin typeface="Arial"/>
                <a:ea typeface="Arial"/>
                <a:cs typeface="Arial"/>
                <a:sym typeface="Arial"/>
              </a:rPr>
              <a:t> </a:t>
            </a:r>
            <a:r>
              <a:rPr lang="en-US" sz="3600" dirty="0" err="1">
                <a:latin typeface="Arial"/>
                <a:ea typeface="Arial"/>
                <a:cs typeface="Arial"/>
                <a:sym typeface="Arial"/>
              </a:rPr>
              <a:t>essere</a:t>
            </a:r>
            <a:r>
              <a:rPr lang="en-US" sz="3600" dirty="0">
                <a:latin typeface="Arial"/>
                <a:ea typeface="Arial"/>
                <a:cs typeface="Arial"/>
                <a:sym typeface="Arial"/>
              </a:rPr>
              <a:t> </a:t>
            </a:r>
            <a:r>
              <a:rPr lang="en-US" sz="3600" dirty="0" err="1">
                <a:latin typeface="Arial"/>
                <a:ea typeface="Arial"/>
                <a:cs typeface="Arial"/>
                <a:sym typeface="Arial"/>
              </a:rPr>
              <a:t>coerente</a:t>
            </a:r>
            <a:r>
              <a:rPr lang="en-US" sz="3600" dirty="0">
                <a:latin typeface="Arial"/>
                <a:ea typeface="Arial"/>
                <a:cs typeface="Arial"/>
                <a:sym typeface="Arial"/>
              </a:rPr>
              <a:t> al PDP. </a:t>
            </a:r>
            <a:endParaRPr sz="3600" dirty="0">
              <a:latin typeface="Arial"/>
              <a:ea typeface="Arial"/>
              <a:cs typeface="Arial"/>
              <a:sym typeface="Arial"/>
            </a:endParaRPr>
          </a:p>
          <a:p>
            <a:pPr algn="just">
              <a:buClr>
                <a:schemeClr val="dk1"/>
              </a:buClr>
              <a:buSzPts val="3600"/>
            </a:pPr>
            <a:r>
              <a:rPr lang="en-US" sz="3600" dirty="0">
                <a:latin typeface="Arial"/>
                <a:ea typeface="Arial"/>
                <a:cs typeface="Arial"/>
                <a:sym typeface="Arial"/>
              </a:rPr>
              <a:t>Con </a:t>
            </a:r>
            <a:r>
              <a:rPr lang="en-US" sz="3600" dirty="0" err="1">
                <a:latin typeface="Arial"/>
                <a:ea typeface="Arial"/>
                <a:cs typeface="Arial"/>
                <a:sym typeface="Arial"/>
              </a:rPr>
              <a:t>riguardo</a:t>
            </a:r>
            <a:r>
              <a:rPr lang="en-US" sz="3600" dirty="0">
                <a:latin typeface="Arial"/>
                <a:ea typeface="Arial"/>
                <a:cs typeface="Arial"/>
                <a:sym typeface="Arial"/>
              </a:rPr>
              <a:t> </a:t>
            </a:r>
            <a:r>
              <a:rPr lang="en-US" sz="3600" dirty="0" err="1">
                <a:latin typeface="Arial"/>
                <a:ea typeface="Arial"/>
                <a:cs typeface="Arial"/>
                <a:sym typeface="Arial"/>
              </a:rPr>
              <a:t>all'Esame</a:t>
            </a:r>
            <a:r>
              <a:rPr lang="en-US" sz="3600" dirty="0">
                <a:latin typeface="Arial"/>
                <a:ea typeface="Arial"/>
                <a:cs typeface="Arial"/>
                <a:sym typeface="Arial"/>
              </a:rPr>
              <a:t> del secondo </a:t>
            </a:r>
            <a:r>
              <a:rPr lang="en-US" sz="3600" dirty="0" err="1">
                <a:latin typeface="Arial"/>
                <a:ea typeface="Arial"/>
                <a:cs typeface="Arial"/>
                <a:sym typeface="Arial"/>
              </a:rPr>
              <a:t>ciclo</a:t>
            </a:r>
            <a:r>
              <a:rPr lang="en-US" sz="3600" dirty="0">
                <a:latin typeface="Arial"/>
                <a:ea typeface="Arial"/>
                <a:cs typeface="Arial"/>
                <a:sym typeface="Arial"/>
              </a:rPr>
              <a:t>, non è </a:t>
            </a:r>
            <a:r>
              <a:rPr lang="en-US" sz="3600" dirty="0" err="1">
                <a:latin typeface="Arial"/>
                <a:ea typeface="Arial"/>
                <a:cs typeface="Arial"/>
                <a:sym typeface="Arial"/>
              </a:rPr>
              <a:t>prevista</a:t>
            </a:r>
            <a:r>
              <a:rPr lang="en-US" sz="3600" dirty="0">
                <a:latin typeface="Arial"/>
                <a:ea typeface="Arial"/>
                <a:cs typeface="Arial"/>
                <a:sym typeface="Arial"/>
              </a:rPr>
              <a:t> alcuna </a:t>
            </a:r>
            <a:r>
              <a:rPr lang="en-US" sz="3600" dirty="0" err="1">
                <a:latin typeface="Arial"/>
                <a:ea typeface="Arial"/>
                <a:cs typeface="Arial"/>
                <a:sym typeface="Arial"/>
              </a:rPr>
              <a:t>misura</a:t>
            </a:r>
            <a:r>
              <a:rPr lang="en-US" sz="3600" dirty="0">
                <a:latin typeface="Arial"/>
                <a:ea typeface="Arial"/>
                <a:cs typeface="Arial"/>
                <a:sym typeface="Arial"/>
              </a:rPr>
              <a:t> </a:t>
            </a:r>
            <a:r>
              <a:rPr lang="en-US" sz="3600" dirty="0" err="1">
                <a:latin typeface="Arial"/>
                <a:ea typeface="Arial"/>
                <a:cs typeface="Arial"/>
                <a:sym typeface="Arial"/>
              </a:rPr>
              <a:t>dispensativa</a:t>
            </a:r>
            <a:r>
              <a:rPr lang="en-US" sz="3600" dirty="0">
                <a:latin typeface="Arial"/>
                <a:ea typeface="Arial"/>
                <a:cs typeface="Arial"/>
                <a:sym typeface="Arial"/>
              </a:rPr>
              <a:t>  </a:t>
            </a:r>
            <a:r>
              <a:rPr lang="en-US" sz="3600" dirty="0" err="1">
                <a:latin typeface="Arial"/>
                <a:ea typeface="Arial"/>
                <a:cs typeface="Arial"/>
                <a:sym typeface="Arial"/>
              </a:rPr>
              <a:t>mentre</a:t>
            </a:r>
            <a:r>
              <a:rPr lang="en-US" sz="3600" dirty="0">
                <a:latin typeface="Arial"/>
                <a:ea typeface="Arial"/>
                <a:cs typeface="Arial"/>
                <a:sym typeface="Arial"/>
              </a:rPr>
              <a:t> è </a:t>
            </a:r>
            <a:r>
              <a:rPr lang="en-US" sz="3600" dirty="0" err="1">
                <a:latin typeface="Arial"/>
                <a:ea typeface="Arial"/>
                <a:cs typeface="Arial"/>
                <a:sym typeface="Arial"/>
              </a:rPr>
              <a:t>possibile</a:t>
            </a:r>
            <a:r>
              <a:rPr lang="en-US" sz="3600" dirty="0">
                <a:latin typeface="Arial"/>
                <a:ea typeface="Arial"/>
                <a:cs typeface="Arial"/>
                <a:sym typeface="Arial"/>
              </a:rPr>
              <a:t> </a:t>
            </a:r>
            <a:r>
              <a:rPr lang="en-US" sz="3600" dirty="0" err="1">
                <a:latin typeface="Arial"/>
                <a:ea typeface="Arial"/>
                <a:cs typeface="Arial"/>
                <a:sym typeface="Arial"/>
              </a:rPr>
              <a:t>concedere</a:t>
            </a:r>
            <a:r>
              <a:rPr lang="en-US" sz="3600" dirty="0">
                <a:latin typeface="Arial"/>
                <a:ea typeface="Arial"/>
                <a:cs typeface="Arial"/>
                <a:sym typeface="Arial"/>
              </a:rPr>
              <a:t> </a:t>
            </a:r>
            <a:r>
              <a:rPr lang="en-US" sz="3600" dirty="0" err="1">
                <a:latin typeface="Arial"/>
                <a:ea typeface="Arial"/>
                <a:cs typeface="Arial"/>
                <a:sym typeface="Arial"/>
              </a:rPr>
              <a:t>strumenti</a:t>
            </a:r>
            <a:r>
              <a:rPr lang="en-US" sz="3600" dirty="0">
                <a:latin typeface="Arial"/>
                <a:ea typeface="Arial"/>
                <a:cs typeface="Arial"/>
                <a:sym typeface="Arial"/>
              </a:rPr>
              <a:t> </a:t>
            </a:r>
            <a:r>
              <a:rPr lang="en-US" sz="3600" dirty="0" err="1">
                <a:latin typeface="Arial"/>
                <a:ea typeface="Arial"/>
                <a:cs typeface="Arial"/>
                <a:sym typeface="Arial"/>
              </a:rPr>
              <a:t>compensativi</a:t>
            </a:r>
            <a:endParaRPr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4"/>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567" name="Google Shape;567;p54"/>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568" name="Google Shape;568;p54"/>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569" name="Google Shape;569;p54"/>
          <p:cNvSpPr txBox="1"/>
          <p:nvPr/>
        </p:nvSpPr>
        <p:spPr>
          <a:xfrm>
            <a:off x="2279651" y="620712"/>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70" name="Google Shape;570;p54"/>
          <p:cNvSpPr txBox="1"/>
          <p:nvPr/>
        </p:nvSpPr>
        <p:spPr>
          <a:xfrm>
            <a:off x="1084521" y="1773237"/>
            <a:ext cx="10164725" cy="4832052"/>
          </a:xfrm>
          <a:prstGeom prst="rect">
            <a:avLst/>
          </a:prstGeom>
          <a:noFill/>
          <a:ln>
            <a:noFill/>
          </a:ln>
        </p:spPr>
        <p:txBody>
          <a:bodyPr spcFirstLastPara="1" wrap="square" lIns="91425" tIns="45700" rIns="91425" bIns="45700" anchor="t" anchorCtr="0">
            <a:spAutoFit/>
          </a:bodyPr>
          <a:lstStyle/>
          <a:p>
            <a:pPr algn="just">
              <a:buClr>
                <a:schemeClr val="dk1"/>
              </a:buClr>
              <a:buSzPts val="1800"/>
            </a:pPr>
            <a:r>
              <a:rPr lang="en-US" sz="2800" dirty="0">
                <a:latin typeface="Arial"/>
                <a:ea typeface="Arial"/>
                <a:cs typeface="Arial"/>
                <a:sym typeface="Arial"/>
              </a:rPr>
              <a:t>Il </a:t>
            </a:r>
            <a:r>
              <a:rPr lang="en-US" sz="2800" dirty="0" err="1">
                <a:latin typeface="Arial"/>
                <a:ea typeface="Arial"/>
                <a:cs typeface="Arial"/>
                <a:sym typeface="Arial"/>
              </a:rPr>
              <a:t>funzionamento</a:t>
            </a:r>
            <a:r>
              <a:rPr lang="en-US" sz="2800" dirty="0">
                <a:latin typeface="Arial"/>
                <a:ea typeface="Arial"/>
                <a:cs typeface="Arial"/>
                <a:sym typeface="Arial"/>
              </a:rPr>
              <a:t> e la </a:t>
            </a:r>
            <a:r>
              <a:rPr lang="en-US" sz="2800" dirty="0" err="1">
                <a:latin typeface="Arial"/>
                <a:ea typeface="Arial"/>
                <a:cs typeface="Arial"/>
                <a:sym typeface="Arial"/>
              </a:rPr>
              <a:t>disabilità</a:t>
            </a:r>
            <a:r>
              <a:rPr lang="en-US" sz="2800" dirty="0">
                <a:latin typeface="Arial"/>
                <a:ea typeface="Arial"/>
                <a:cs typeface="Arial"/>
                <a:sym typeface="Arial"/>
              </a:rPr>
              <a:t> di </a:t>
            </a:r>
            <a:r>
              <a:rPr lang="en-US" sz="2800" dirty="0" err="1">
                <a:latin typeface="Arial"/>
                <a:ea typeface="Arial"/>
                <a:cs typeface="Arial"/>
                <a:sym typeface="Arial"/>
              </a:rPr>
              <a:t>una</a:t>
            </a:r>
            <a:r>
              <a:rPr lang="en-US" sz="2800" dirty="0">
                <a:latin typeface="Arial"/>
                <a:ea typeface="Arial"/>
                <a:cs typeface="Arial"/>
                <a:sym typeface="Arial"/>
              </a:rPr>
              <a:t> persona </a:t>
            </a:r>
            <a:r>
              <a:rPr lang="en-US" sz="2800" dirty="0" err="1">
                <a:latin typeface="Arial"/>
                <a:ea typeface="Arial"/>
                <a:cs typeface="Arial"/>
                <a:sym typeface="Arial"/>
              </a:rPr>
              <a:t>sono</a:t>
            </a:r>
            <a:r>
              <a:rPr lang="en-US" sz="2800" dirty="0">
                <a:latin typeface="Arial"/>
                <a:ea typeface="Arial"/>
                <a:cs typeface="Arial"/>
                <a:sym typeface="Arial"/>
              </a:rPr>
              <a:t> </a:t>
            </a:r>
            <a:r>
              <a:rPr lang="en-US" sz="2800" dirty="0" err="1">
                <a:latin typeface="Arial"/>
                <a:ea typeface="Arial"/>
                <a:cs typeface="Arial"/>
                <a:sym typeface="Arial"/>
              </a:rPr>
              <a:t>concepiti</a:t>
            </a:r>
            <a:r>
              <a:rPr lang="en-US" sz="2800" dirty="0">
                <a:latin typeface="Arial"/>
                <a:ea typeface="Arial"/>
                <a:cs typeface="Arial"/>
                <a:sym typeface="Arial"/>
              </a:rPr>
              <a:t> come </a:t>
            </a:r>
            <a:r>
              <a:rPr lang="en-US" sz="2800" dirty="0" err="1">
                <a:latin typeface="Arial"/>
                <a:ea typeface="Arial"/>
                <a:cs typeface="Arial"/>
                <a:sym typeface="Arial"/>
              </a:rPr>
              <a:t>un’interazione</a:t>
            </a:r>
            <a:r>
              <a:rPr lang="en-US" sz="2800" dirty="0">
                <a:latin typeface="Arial"/>
                <a:ea typeface="Arial"/>
                <a:cs typeface="Arial"/>
                <a:sym typeface="Arial"/>
              </a:rPr>
              <a:t> </a:t>
            </a:r>
            <a:r>
              <a:rPr lang="en-US" sz="2800" dirty="0" err="1">
                <a:latin typeface="Arial"/>
                <a:ea typeface="Arial"/>
                <a:cs typeface="Arial"/>
                <a:sym typeface="Arial"/>
              </a:rPr>
              <a:t>dinamica</a:t>
            </a:r>
            <a:r>
              <a:rPr lang="en-US" sz="2800" dirty="0">
                <a:latin typeface="Arial"/>
                <a:ea typeface="Arial"/>
                <a:cs typeface="Arial"/>
                <a:sym typeface="Arial"/>
              </a:rPr>
              <a:t> </a:t>
            </a:r>
            <a:r>
              <a:rPr lang="en-US" sz="2800" dirty="0" err="1">
                <a:latin typeface="Arial"/>
                <a:ea typeface="Arial"/>
                <a:cs typeface="Arial"/>
                <a:sym typeface="Arial"/>
              </a:rPr>
              <a:t>tra</a:t>
            </a:r>
            <a:r>
              <a:rPr lang="en-US" sz="2800" dirty="0">
                <a:latin typeface="Arial"/>
                <a:ea typeface="Arial"/>
                <a:cs typeface="Arial"/>
                <a:sym typeface="Arial"/>
              </a:rPr>
              <a:t> le </a:t>
            </a:r>
            <a:r>
              <a:rPr lang="en-US" sz="2800" dirty="0" err="1">
                <a:latin typeface="Arial"/>
                <a:ea typeface="Arial"/>
                <a:cs typeface="Arial"/>
                <a:sym typeface="Arial"/>
              </a:rPr>
              <a:t>condizioni</a:t>
            </a:r>
            <a:r>
              <a:rPr lang="en-US" sz="2800" dirty="0">
                <a:latin typeface="Arial"/>
                <a:ea typeface="Arial"/>
                <a:cs typeface="Arial"/>
                <a:sym typeface="Arial"/>
              </a:rPr>
              <a:t> di salute (</a:t>
            </a:r>
            <a:r>
              <a:rPr lang="en-US" sz="2800" dirty="0" err="1">
                <a:latin typeface="Arial"/>
                <a:ea typeface="Arial"/>
                <a:cs typeface="Arial"/>
                <a:sym typeface="Arial"/>
              </a:rPr>
              <a:t>malattie</a:t>
            </a:r>
            <a:r>
              <a:rPr lang="en-US" sz="2800" dirty="0">
                <a:latin typeface="Arial"/>
                <a:ea typeface="Arial"/>
                <a:cs typeface="Arial"/>
                <a:sym typeface="Arial"/>
              </a:rPr>
              <a:t>, </a:t>
            </a:r>
            <a:r>
              <a:rPr lang="en-US" sz="2800" dirty="0" err="1">
                <a:latin typeface="Arial"/>
                <a:ea typeface="Arial"/>
                <a:cs typeface="Arial"/>
                <a:sym typeface="Arial"/>
              </a:rPr>
              <a:t>disturbi</a:t>
            </a:r>
            <a:r>
              <a:rPr lang="en-US" sz="2800" dirty="0">
                <a:latin typeface="Arial"/>
                <a:ea typeface="Arial"/>
                <a:cs typeface="Arial"/>
                <a:sym typeface="Arial"/>
              </a:rPr>
              <a:t>, </a:t>
            </a:r>
            <a:r>
              <a:rPr lang="en-US" sz="2800" dirty="0" err="1">
                <a:latin typeface="Arial"/>
                <a:ea typeface="Arial"/>
                <a:cs typeface="Arial"/>
                <a:sym typeface="Arial"/>
              </a:rPr>
              <a:t>lesioni</a:t>
            </a:r>
            <a:r>
              <a:rPr lang="en-US" sz="2800" dirty="0">
                <a:latin typeface="Arial"/>
                <a:ea typeface="Arial"/>
                <a:cs typeface="Arial"/>
                <a:sym typeface="Arial"/>
              </a:rPr>
              <a:t>, </a:t>
            </a:r>
            <a:r>
              <a:rPr lang="en-US" sz="2800" dirty="0" err="1">
                <a:latin typeface="Arial"/>
                <a:ea typeface="Arial"/>
                <a:cs typeface="Arial"/>
                <a:sym typeface="Arial"/>
              </a:rPr>
              <a:t>traumi</a:t>
            </a:r>
            <a:r>
              <a:rPr lang="en-US" sz="2800" dirty="0">
                <a:latin typeface="Arial"/>
                <a:ea typeface="Arial"/>
                <a:cs typeface="Arial"/>
                <a:sym typeface="Arial"/>
              </a:rPr>
              <a:t>, </a:t>
            </a:r>
            <a:r>
              <a:rPr lang="en-US" sz="2800" dirty="0" err="1">
                <a:latin typeface="Arial"/>
                <a:ea typeface="Arial"/>
                <a:cs typeface="Arial"/>
                <a:sym typeface="Arial"/>
              </a:rPr>
              <a:t>ecc</a:t>
            </a:r>
            <a:r>
              <a:rPr lang="en-US" sz="2800" dirty="0">
                <a:latin typeface="Arial"/>
                <a:ea typeface="Arial"/>
                <a:cs typeface="Arial"/>
                <a:sym typeface="Arial"/>
              </a:rPr>
              <a:t>.) e </a:t>
            </a:r>
            <a:r>
              <a:rPr lang="en-US" sz="2800" dirty="0" err="1">
                <a:latin typeface="Arial"/>
                <a:ea typeface="Arial"/>
                <a:cs typeface="Arial"/>
                <a:sym typeface="Arial"/>
              </a:rPr>
              <a:t>i</a:t>
            </a:r>
            <a:r>
              <a:rPr lang="en-US" sz="2800" dirty="0">
                <a:latin typeface="Arial"/>
                <a:ea typeface="Arial"/>
                <a:cs typeface="Arial"/>
                <a:sym typeface="Arial"/>
              </a:rPr>
              <a:t> </a:t>
            </a:r>
            <a:r>
              <a:rPr lang="en-US" sz="2800" dirty="0" err="1">
                <a:latin typeface="Arial"/>
                <a:ea typeface="Arial"/>
                <a:cs typeface="Arial"/>
                <a:sym typeface="Arial"/>
              </a:rPr>
              <a:t>fattori</a:t>
            </a:r>
            <a:r>
              <a:rPr lang="en-US" sz="2800" dirty="0">
                <a:latin typeface="Arial"/>
                <a:ea typeface="Arial"/>
                <a:cs typeface="Arial"/>
                <a:sym typeface="Arial"/>
              </a:rPr>
              <a:t> </a:t>
            </a:r>
            <a:r>
              <a:rPr lang="en-US" sz="2800" dirty="0" err="1">
                <a:latin typeface="Arial"/>
                <a:ea typeface="Arial"/>
                <a:cs typeface="Arial"/>
                <a:sym typeface="Arial"/>
              </a:rPr>
              <a:t>contestuali</a:t>
            </a:r>
            <a:r>
              <a:rPr lang="en-US" sz="2800" dirty="0">
                <a:latin typeface="Arial"/>
                <a:ea typeface="Arial"/>
                <a:cs typeface="Arial"/>
                <a:sym typeface="Arial"/>
              </a:rPr>
              <a:t>. Come </a:t>
            </a:r>
            <a:r>
              <a:rPr lang="en-US" sz="2800" dirty="0" err="1">
                <a:latin typeface="Arial"/>
                <a:ea typeface="Arial"/>
                <a:cs typeface="Arial"/>
                <a:sym typeface="Arial"/>
              </a:rPr>
              <a:t>indicato</a:t>
            </a:r>
            <a:r>
              <a:rPr lang="en-US" sz="2800" dirty="0">
                <a:latin typeface="Arial"/>
                <a:ea typeface="Arial"/>
                <a:cs typeface="Arial"/>
                <a:sym typeface="Arial"/>
              </a:rPr>
              <a:t> in </a:t>
            </a:r>
            <a:r>
              <a:rPr lang="en-US" sz="2800" dirty="0" err="1">
                <a:latin typeface="Arial"/>
                <a:ea typeface="Arial"/>
                <a:cs typeface="Arial"/>
                <a:sym typeface="Arial"/>
              </a:rPr>
              <a:t>precedenza</a:t>
            </a:r>
            <a:r>
              <a:rPr lang="en-US" sz="2800" dirty="0">
                <a:latin typeface="Arial"/>
                <a:ea typeface="Arial"/>
                <a:cs typeface="Arial"/>
                <a:sym typeface="Arial"/>
              </a:rPr>
              <a:t>, </a:t>
            </a:r>
            <a:r>
              <a:rPr lang="en-US" sz="2800" dirty="0" err="1">
                <a:latin typeface="Arial"/>
                <a:ea typeface="Arial"/>
                <a:cs typeface="Arial"/>
                <a:sym typeface="Arial"/>
              </a:rPr>
              <a:t>i</a:t>
            </a:r>
            <a:r>
              <a:rPr lang="en-US" sz="2800" dirty="0">
                <a:latin typeface="Arial"/>
                <a:ea typeface="Arial"/>
                <a:cs typeface="Arial"/>
                <a:sym typeface="Arial"/>
              </a:rPr>
              <a:t> </a:t>
            </a:r>
            <a:r>
              <a:rPr lang="en-US" sz="2800" dirty="0" err="1">
                <a:latin typeface="Arial"/>
                <a:ea typeface="Arial"/>
                <a:cs typeface="Arial"/>
                <a:sym typeface="Arial"/>
              </a:rPr>
              <a:t>Fattori</a:t>
            </a:r>
            <a:r>
              <a:rPr lang="en-US" sz="2800" dirty="0">
                <a:latin typeface="Arial"/>
                <a:ea typeface="Arial"/>
                <a:cs typeface="Arial"/>
                <a:sym typeface="Arial"/>
              </a:rPr>
              <a:t> </a:t>
            </a:r>
            <a:r>
              <a:rPr lang="en-US" sz="2800" dirty="0" err="1">
                <a:latin typeface="Arial"/>
                <a:ea typeface="Arial"/>
                <a:cs typeface="Arial"/>
                <a:sym typeface="Arial"/>
              </a:rPr>
              <a:t>Contestuali</a:t>
            </a:r>
            <a:r>
              <a:rPr lang="en-US" sz="2800" dirty="0">
                <a:latin typeface="Arial"/>
                <a:ea typeface="Arial"/>
                <a:cs typeface="Arial"/>
                <a:sym typeface="Arial"/>
              </a:rPr>
              <a:t> </a:t>
            </a:r>
            <a:r>
              <a:rPr lang="en-US" sz="2800" dirty="0" err="1">
                <a:latin typeface="Arial"/>
                <a:ea typeface="Arial"/>
                <a:cs typeface="Arial"/>
                <a:sym typeface="Arial"/>
              </a:rPr>
              <a:t>includono</a:t>
            </a:r>
            <a:r>
              <a:rPr lang="en-US" sz="2800" dirty="0">
                <a:latin typeface="Arial"/>
                <a:ea typeface="Arial"/>
                <a:cs typeface="Arial"/>
                <a:sym typeface="Arial"/>
              </a:rPr>
              <a:t> </a:t>
            </a:r>
            <a:r>
              <a:rPr lang="en-US" sz="2800" dirty="0" err="1">
                <a:latin typeface="Arial"/>
                <a:ea typeface="Arial"/>
                <a:cs typeface="Arial"/>
                <a:sym typeface="Arial"/>
              </a:rPr>
              <a:t>sia</a:t>
            </a:r>
            <a:r>
              <a:rPr lang="en-US" sz="2800" dirty="0">
                <a:latin typeface="Arial"/>
                <a:ea typeface="Arial"/>
                <a:cs typeface="Arial"/>
                <a:sym typeface="Arial"/>
              </a:rPr>
              <a:t> </a:t>
            </a:r>
            <a:r>
              <a:rPr lang="en-US" sz="2800" dirty="0" err="1">
                <a:latin typeface="Arial"/>
                <a:ea typeface="Arial"/>
                <a:cs typeface="Arial"/>
                <a:sym typeface="Arial"/>
              </a:rPr>
              <a:t>i</a:t>
            </a:r>
            <a:r>
              <a:rPr lang="en-US" sz="2800" dirty="0">
                <a:latin typeface="Arial"/>
                <a:ea typeface="Arial"/>
                <a:cs typeface="Arial"/>
                <a:sym typeface="Arial"/>
              </a:rPr>
              <a:t> </a:t>
            </a:r>
            <a:r>
              <a:rPr lang="en-US" sz="2800" dirty="0" err="1">
                <a:latin typeface="Arial"/>
                <a:ea typeface="Arial"/>
                <a:cs typeface="Arial"/>
                <a:sym typeface="Arial"/>
              </a:rPr>
              <a:t>fattori</a:t>
            </a:r>
            <a:r>
              <a:rPr lang="en-US" sz="2800" dirty="0">
                <a:latin typeface="Arial"/>
                <a:ea typeface="Arial"/>
                <a:cs typeface="Arial"/>
                <a:sym typeface="Arial"/>
              </a:rPr>
              <a:t> </a:t>
            </a:r>
            <a:r>
              <a:rPr lang="en-US" sz="2800" dirty="0" err="1">
                <a:latin typeface="Arial"/>
                <a:ea typeface="Arial"/>
                <a:cs typeface="Arial"/>
                <a:sym typeface="Arial"/>
              </a:rPr>
              <a:t>personali</a:t>
            </a:r>
            <a:r>
              <a:rPr lang="en-US" sz="2800" dirty="0">
                <a:latin typeface="Arial"/>
                <a:ea typeface="Arial"/>
                <a:cs typeface="Arial"/>
                <a:sym typeface="Arial"/>
              </a:rPr>
              <a:t> </a:t>
            </a:r>
            <a:r>
              <a:rPr lang="en-US" sz="2800" dirty="0" err="1">
                <a:latin typeface="Arial"/>
                <a:ea typeface="Arial"/>
                <a:cs typeface="Arial"/>
                <a:sym typeface="Arial"/>
              </a:rPr>
              <a:t>che</a:t>
            </a:r>
            <a:r>
              <a:rPr lang="en-US" sz="2800" dirty="0">
                <a:latin typeface="Arial"/>
                <a:ea typeface="Arial"/>
                <a:cs typeface="Arial"/>
                <a:sym typeface="Arial"/>
              </a:rPr>
              <a:t> </a:t>
            </a:r>
            <a:r>
              <a:rPr lang="en-US" sz="2800" dirty="0" err="1">
                <a:latin typeface="Arial"/>
                <a:ea typeface="Arial"/>
                <a:cs typeface="Arial"/>
                <a:sym typeface="Arial"/>
              </a:rPr>
              <a:t>quelli</a:t>
            </a:r>
            <a:r>
              <a:rPr lang="en-US" sz="2800" dirty="0">
                <a:latin typeface="Arial"/>
                <a:ea typeface="Arial"/>
                <a:cs typeface="Arial"/>
                <a:sym typeface="Arial"/>
              </a:rPr>
              <a:t> </a:t>
            </a:r>
            <a:r>
              <a:rPr lang="en-US" sz="2800" dirty="0" err="1">
                <a:latin typeface="Arial"/>
                <a:ea typeface="Arial"/>
                <a:cs typeface="Arial"/>
                <a:sym typeface="Arial"/>
              </a:rPr>
              <a:t>ambientali</a:t>
            </a:r>
            <a:r>
              <a:rPr lang="en-US" sz="2800" dirty="0">
                <a:latin typeface="Arial"/>
                <a:ea typeface="Arial"/>
                <a:cs typeface="Arial"/>
                <a:sym typeface="Arial"/>
              </a:rPr>
              <a:t>. L’ICF </a:t>
            </a:r>
            <a:r>
              <a:rPr lang="en-US" sz="2800" dirty="0" err="1">
                <a:latin typeface="Arial"/>
                <a:ea typeface="Arial"/>
                <a:cs typeface="Arial"/>
                <a:sym typeface="Arial"/>
              </a:rPr>
              <a:t>comprende</a:t>
            </a:r>
            <a:r>
              <a:rPr lang="en-US" sz="2800" dirty="0">
                <a:latin typeface="Arial"/>
                <a:ea typeface="Arial"/>
                <a:cs typeface="Arial"/>
                <a:sym typeface="Arial"/>
              </a:rPr>
              <a:t> un </a:t>
            </a:r>
            <a:r>
              <a:rPr lang="en-US" sz="2800" dirty="0" err="1">
                <a:latin typeface="Arial"/>
                <a:ea typeface="Arial"/>
                <a:cs typeface="Arial"/>
                <a:sym typeface="Arial"/>
              </a:rPr>
              <a:t>elenco</a:t>
            </a:r>
            <a:r>
              <a:rPr lang="en-US" sz="2800" dirty="0">
                <a:latin typeface="Arial"/>
                <a:ea typeface="Arial"/>
                <a:cs typeface="Arial"/>
                <a:sym typeface="Arial"/>
              </a:rPr>
              <a:t> </a:t>
            </a:r>
            <a:r>
              <a:rPr lang="en-US" sz="2800" dirty="0" err="1">
                <a:latin typeface="Arial"/>
                <a:ea typeface="Arial"/>
                <a:cs typeface="Arial"/>
                <a:sym typeface="Arial"/>
              </a:rPr>
              <a:t>esauriente</a:t>
            </a:r>
            <a:r>
              <a:rPr lang="en-US" sz="2800" dirty="0">
                <a:latin typeface="Arial"/>
                <a:ea typeface="Arial"/>
                <a:cs typeface="Arial"/>
                <a:sym typeface="Arial"/>
              </a:rPr>
              <a:t> </a:t>
            </a:r>
            <a:r>
              <a:rPr lang="en-US" sz="2800" dirty="0" err="1">
                <a:latin typeface="Arial"/>
                <a:ea typeface="Arial"/>
                <a:cs typeface="Arial"/>
                <a:sym typeface="Arial"/>
              </a:rPr>
              <a:t>dei</a:t>
            </a:r>
            <a:r>
              <a:rPr lang="en-US" sz="2800" dirty="0">
                <a:latin typeface="Arial"/>
                <a:ea typeface="Arial"/>
                <a:cs typeface="Arial"/>
                <a:sym typeface="Arial"/>
              </a:rPr>
              <a:t> </a:t>
            </a:r>
            <a:r>
              <a:rPr lang="en-US" sz="2800" dirty="0" err="1">
                <a:latin typeface="Arial"/>
                <a:ea typeface="Arial"/>
                <a:cs typeface="Arial"/>
                <a:sym typeface="Arial"/>
              </a:rPr>
              <a:t>fattori</a:t>
            </a:r>
            <a:r>
              <a:rPr lang="en-US" sz="2800" dirty="0">
                <a:latin typeface="Arial"/>
                <a:ea typeface="Arial"/>
                <a:cs typeface="Arial"/>
                <a:sym typeface="Arial"/>
              </a:rPr>
              <a:t> </a:t>
            </a:r>
            <a:r>
              <a:rPr lang="en-US" sz="2800" dirty="0" err="1">
                <a:latin typeface="Arial"/>
                <a:ea typeface="Arial"/>
                <a:cs typeface="Arial"/>
                <a:sym typeface="Arial"/>
              </a:rPr>
              <a:t>ambientali</a:t>
            </a:r>
            <a:r>
              <a:rPr lang="en-US" sz="2800" dirty="0">
                <a:latin typeface="Arial"/>
                <a:ea typeface="Arial"/>
                <a:cs typeface="Arial"/>
                <a:sym typeface="Arial"/>
              </a:rPr>
              <a:t> in </a:t>
            </a:r>
            <a:r>
              <a:rPr lang="en-US" sz="2800" dirty="0" err="1">
                <a:latin typeface="Arial"/>
                <a:ea typeface="Arial"/>
                <a:cs typeface="Arial"/>
                <a:sym typeface="Arial"/>
              </a:rPr>
              <a:t>quanto</a:t>
            </a:r>
            <a:r>
              <a:rPr lang="en-US" sz="2800" dirty="0">
                <a:latin typeface="Arial"/>
                <a:ea typeface="Arial"/>
                <a:cs typeface="Arial"/>
                <a:sym typeface="Arial"/>
              </a:rPr>
              <a:t> </a:t>
            </a:r>
            <a:r>
              <a:rPr lang="en-US" sz="2800" dirty="0" err="1">
                <a:latin typeface="Arial"/>
                <a:ea typeface="Arial"/>
                <a:cs typeface="Arial"/>
                <a:sym typeface="Arial"/>
              </a:rPr>
              <a:t>componenti</a:t>
            </a:r>
            <a:r>
              <a:rPr lang="en-US" sz="2800" dirty="0">
                <a:latin typeface="Arial"/>
                <a:ea typeface="Arial"/>
                <a:cs typeface="Arial"/>
                <a:sym typeface="Arial"/>
              </a:rPr>
              <a:t> </a:t>
            </a:r>
            <a:r>
              <a:rPr lang="en-US" sz="2800" dirty="0" err="1">
                <a:latin typeface="Arial"/>
                <a:ea typeface="Arial"/>
                <a:cs typeface="Arial"/>
                <a:sym typeface="Arial"/>
              </a:rPr>
              <a:t>essenziali</a:t>
            </a:r>
            <a:r>
              <a:rPr lang="en-US" sz="2800" dirty="0">
                <a:latin typeface="Arial"/>
                <a:ea typeface="Arial"/>
                <a:cs typeface="Arial"/>
                <a:sym typeface="Arial"/>
              </a:rPr>
              <a:t> </a:t>
            </a:r>
            <a:r>
              <a:rPr lang="en-US" sz="2800" dirty="0" err="1">
                <a:latin typeface="Arial"/>
                <a:ea typeface="Arial"/>
                <a:cs typeface="Arial"/>
                <a:sym typeface="Arial"/>
              </a:rPr>
              <a:t>della</a:t>
            </a:r>
            <a:r>
              <a:rPr lang="en-US" sz="2800" dirty="0">
                <a:latin typeface="Arial"/>
                <a:ea typeface="Arial"/>
                <a:cs typeface="Arial"/>
                <a:sym typeface="Arial"/>
              </a:rPr>
              <a:t> </a:t>
            </a:r>
            <a:r>
              <a:rPr lang="en-US" sz="2800" dirty="0" err="1">
                <a:latin typeface="Arial"/>
                <a:ea typeface="Arial"/>
                <a:cs typeface="Arial"/>
                <a:sym typeface="Arial"/>
              </a:rPr>
              <a:t>classificazione</a:t>
            </a:r>
            <a:r>
              <a:rPr lang="en-US" sz="2800" dirty="0">
                <a:latin typeface="Arial"/>
                <a:ea typeface="Arial"/>
                <a:cs typeface="Arial"/>
                <a:sym typeface="Arial"/>
              </a:rPr>
              <a:t> . I </a:t>
            </a:r>
            <a:r>
              <a:rPr lang="en-US" sz="2800" dirty="0" err="1">
                <a:latin typeface="Arial"/>
                <a:ea typeface="Arial"/>
                <a:cs typeface="Arial"/>
                <a:sym typeface="Arial"/>
              </a:rPr>
              <a:t>fattori</a:t>
            </a:r>
            <a:r>
              <a:rPr lang="en-US" sz="2800" dirty="0">
                <a:latin typeface="Arial"/>
                <a:ea typeface="Arial"/>
                <a:cs typeface="Arial"/>
                <a:sym typeface="Arial"/>
              </a:rPr>
              <a:t> </a:t>
            </a:r>
            <a:r>
              <a:rPr lang="en-US" sz="2800" dirty="0" err="1">
                <a:latin typeface="Arial"/>
                <a:ea typeface="Arial"/>
                <a:cs typeface="Arial"/>
                <a:sym typeface="Arial"/>
              </a:rPr>
              <a:t>ambientali</a:t>
            </a:r>
            <a:r>
              <a:rPr lang="en-US" sz="2800" dirty="0">
                <a:latin typeface="Arial"/>
                <a:ea typeface="Arial"/>
                <a:cs typeface="Arial"/>
                <a:sym typeface="Arial"/>
              </a:rPr>
              <a:t> </a:t>
            </a:r>
            <a:r>
              <a:rPr lang="en-US" sz="2800" dirty="0" err="1">
                <a:latin typeface="Arial"/>
                <a:ea typeface="Arial"/>
                <a:cs typeface="Arial"/>
                <a:sym typeface="Arial"/>
              </a:rPr>
              <a:t>interagiscono</a:t>
            </a:r>
            <a:r>
              <a:rPr lang="en-US" sz="2800" dirty="0">
                <a:latin typeface="Arial"/>
                <a:ea typeface="Arial"/>
                <a:cs typeface="Arial"/>
                <a:sym typeface="Arial"/>
              </a:rPr>
              <a:t> con tutte le </a:t>
            </a:r>
            <a:r>
              <a:rPr lang="en-US" sz="2800" dirty="0" err="1">
                <a:latin typeface="Arial"/>
                <a:ea typeface="Arial"/>
                <a:cs typeface="Arial"/>
                <a:sym typeface="Arial"/>
              </a:rPr>
              <a:t>componenti</a:t>
            </a:r>
            <a:r>
              <a:rPr lang="en-US" sz="2800" dirty="0">
                <a:latin typeface="Arial"/>
                <a:ea typeface="Arial"/>
                <a:cs typeface="Arial"/>
                <a:sym typeface="Arial"/>
              </a:rPr>
              <a:t> del </a:t>
            </a:r>
            <a:r>
              <a:rPr lang="en-US" sz="2800" dirty="0" err="1">
                <a:latin typeface="Arial"/>
                <a:ea typeface="Arial"/>
                <a:cs typeface="Arial"/>
                <a:sym typeface="Arial"/>
              </a:rPr>
              <a:t>funzionamento</a:t>
            </a:r>
            <a:r>
              <a:rPr lang="en-US" sz="2800" dirty="0">
                <a:latin typeface="Arial"/>
                <a:ea typeface="Arial"/>
                <a:cs typeface="Arial"/>
                <a:sym typeface="Arial"/>
              </a:rPr>
              <a:t> e </a:t>
            </a:r>
            <a:r>
              <a:rPr lang="en-US" sz="2800" dirty="0" err="1">
                <a:latin typeface="Arial"/>
                <a:ea typeface="Arial"/>
                <a:cs typeface="Arial"/>
                <a:sym typeface="Arial"/>
              </a:rPr>
              <a:t>della</a:t>
            </a:r>
            <a:r>
              <a:rPr lang="en-US" sz="2800" dirty="0">
                <a:latin typeface="Arial"/>
                <a:ea typeface="Arial"/>
                <a:cs typeface="Arial"/>
                <a:sym typeface="Arial"/>
              </a:rPr>
              <a:t> </a:t>
            </a:r>
            <a:r>
              <a:rPr lang="en-US" sz="2800" dirty="0" err="1">
                <a:latin typeface="Arial"/>
                <a:ea typeface="Arial"/>
                <a:cs typeface="Arial"/>
                <a:sym typeface="Arial"/>
              </a:rPr>
              <a:t>disabilità</a:t>
            </a:r>
            <a:r>
              <a:rPr lang="en-US" sz="2800" dirty="0">
                <a:latin typeface="Arial"/>
                <a:ea typeface="Arial"/>
                <a:cs typeface="Arial"/>
                <a:sym typeface="Arial"/>
              </a:rPr>
              <a:t>. Il </a:t>
            </a:r>
            <a:r>
              <a:rPr lang="en-US" sz="2800" dirty="0" err="1">
                <a:latin typeface="Arial"/>
                <a:ea typeface="Arial"/>
                <a:cs typeface="Arial"/>
                <a:sym typeface="Arial"/>
              </a:rPr>
              <a:t>costrutto</a:t>
            </a:r>
            <a:r>
              <a:rPr lang="en-US" sz="2800" dirty="0">
                <a:latin typeface="Arial"/>
                <a:ea typeface="Arial"/>
                <a:cs typeface="Arial"/>
                <a:sym typeface="Arial"/>
              </a:rPr>
              <a:t> di base </a:t>
            </a:r>
            <a:r>
              <a:rPr lang="en-US" sz="2800" dirty="0" err="1">
                <a:latin typeface="Arial"/>
                <a:ea typeface="Arial"/>
                <a:cs typeface="Arial"/>
                <a:sym typeface="Arial"/>
              </a:rPr>
              <a:t>dei</a:t>
            </a:r>
            <a:r>
              <a:rPr lang="en-US" sz="2800" dirty="0">
                <a:latin typeface="Arial"/>
                <a:ea typeface="Arial"/>
                <a:cs typeface="Arial"/>
                <a:sym typeface="Arial"/>
              </a:rPr>
              <a:t> </a:t>
            </a:r>
            <a:r>
              <a:rPr lang="en-US" sz="2800" dirty="0" err="1">
                <a:latin typeface="Arial"/>
                <a:ea typeface="Arial"/>
                <a:cs typeface="Arial"/>
                <a:sym typeface="Arial"/>
              </a:rPr>
              <a:t>Fattori</a:t>
            </a:r>
            <a:r>
              <a:rPr lang="en-US" sz="2800" dirty="0">
                <a:latin typeface="Arial"/>
                <a:ea typeface="Arial"/>
                <a:cs typeface="Arial"/>
                <a:sym typeface="Arial"/>
              </a:rPr>
              <a:t> </a:t>
            </a:r>
            <a:r>
              <a:rPr lang="en-US" sz="2800" dirty="0" err="1">
                <a:latin typeface="Arial"/>
                <a:ea typeface="Arial"/>
                <a:cs typeface="Arial"/>
                <a:sym typeface="Arial"/>
              </a:rPr>
              <a:t>Ambientali</a:t>
            </a:r>
            <a:r>
              <a:rPr lang="en-US" sz="2800" dirty="0">
                <a:latin typeface="Arial"/>
                <a:ea typeface="Arial"/>
                <a:cs typeface="Arial"/>
                <a:sym typeface="Arial"/>
              </a:rPr>
              <a:t> è la </a:t>
            </a:r>
            <a:r>
              <a:rPr lang="en-US" sz="2800" dirty="0" err="1">
                <a:latin typeface="Arial"/>
                <a:ea typeface="Arial"/>
                <a:cs typeface="Arial"/>
                <a:sym typeface="Arial"/>
              </a:rPr>
              <a:t>funzione</a:t>
            </a:r>
            <a:r>
              <a:rPr lang="en-US" sz="2800" dirty="0">
                <a:latin typeface="Arial"/>
                <a:ea typeface="Arial"/>
                <a:cs typeface="Arial"/>
                <a:sym typeface="Arial"/>
              </a:rPr>
              <a:t> </a:t>
            </a:r>
            <a:r>
              <a:rPr lang="en-US" sz="2800" dirty="0" err="1">
                <a:latin typeface="Arial"/>
                <a:ea typeface="Arial"/>
                <a:cs typeface="Arial"/>
                <a:sym typeface="Arial"/>
              </a:rPr>
              <a:t>facilitante</a:t>
            </a:r>
            <a:r>
              <a:rPr lang="en-US" sz="2800" dirty="0">
                <a:latin typeface="Arial"/>
                <a:ea typeface="Arial"/>
                <a:cs typeface="Arial"/>
                <a:sym typeface="Arial"/>
              </a:rPr>
              <a:t> o </a:t>
            </a:r>
            <a:r>
              <a:rPr lang="en-US" sz="2800" dirty="0" err="1">
                <a:latin typeface="Arial"/>
                <a:ea typeface="Arial"/>
                <a:cs typeface="Arial"/>
                <a:sym typeface="Arial"/>
              </a:rPr>
              <a:t>ostacolante</a:t>
            </a:r>
            <a:r>
              <a:rPr lang="en-US" sz="2800" dirty="0">
                <a:latin typeface="Arial"/>
                <a:ea typeface="Arial"/>
                <a:cs typeface="Arial"/>
                <a:sym typeface="Arial"/>
              </a:rPr>
              <a:t> </a:t>
            </a:r>
            <a:r>
              <a:rPr lang="en-US" sz="2800" dirty="0" err="1">
                <a:latin typeface="Arial"/>
                <a:ea typeface="Arial"/>
                <a:cs typeface="Arial"/>
                <a:sym typeface="Arial"/>
              </a:rPr>
              <a:t>che</a:t>
            </a:r>
            <a:r>
              <a:rPr lang="en-US" sz="2800" dirty="0">
                <a:latin typeface="Arial"/>
                <a:ea typeface="Arial"/>
                <a:cs typeface="Arial"/>
                <a:sym typeface="Arial"/>
              </a:rPr>
              <a:t> il mondo </a:t>
            </a:r>
            <a:r>
              <a:rPr lang="en-US" sz="2800" dirty="0" err="1">
                <a:latin typeface="Arial"/>
                <a:ea typeface="Arial"/>
                <a:cs typeface="Arial"/>
                <a:sym typeface="Arial"/>
              </a:rPr>
              <a:t>fisico</a:t>
            </a:r>
            <a:r>
              <a:rPr lang="en-US" sz="2800" dirty="0">
                <a:latin typeface="Arial"/>
                <a:ea typeface="Arial"/>
                <a:cs typeface="Arial"/>
                <a:sym typeface="Arial"/>
              </a:rPr>
              <a:t>,</a:t>
            </a:r>
            <a:endParaRPr sz="2800" dirty="0"/>
          </a:p>
          <a:p>
            <a:pPr algn="just">
              <a:buClr>
                <a:schemeClr val="dk1"/>
              </a:buClr>
              <a:buSzPts val="1800"/>
            </a:pPr>
            <a:r>
              <a:rPr lang="en-US" sz="2800" dirty="0" err="1">
                <a:latin typeface="Arial"/>
                <a:ea typeface="Arial"/>
                <a:cs typeface="Arial"/>
                <a:sym typeface="Arial"/>
              </a:rPr>
              <a:t>sociale</a:t>
            </a:r>
            <a:r>
              <a:rPr lang="en-US" sz="2800" dirty="0">
                <a:latin typeface="Arial"/>
                <a:ea typeface="Arial"/>
                <a:cs typeface="Arial"/>
                <a:sym typeface="Arial"/>
              </a:rPr>
              <a:t> e </a:t>
            </a:r>
            <a:r>
              <a:rPr lang="en-US" sz="2800" dirty="0" err="1">
                <a:latin typeface="Arial"/>
                <a:ea typeface="Arial"/>
                <a:cs typeface="Arial"/>
                <a:sym typeface="Arial"/>
              </a:rPr>
              <a:t>degli</a:t>
            </a:r>
            <a:r>
              <a:rPr lang="en-US" sz="2800" dirty="0">
                <a:latin typeface="Arial"/>
                <a:ea typeface="Arial"/>
                <a:cs typeface="Arial"/>
                <a:sym typeface="Arial"/>
              </a:rPr>
              <a:t> </a:t>
            </a:r>
            <a:r>
              <a:rPr lang="en-US" sz="2800" dirty="0" err="1">
                <a:latin typeface="Arial"/>
                <a:ea typeface="Arial"/>
                <a:cs typeface="Arial"/>
                <a:sym typeface="Arial"/>
              </a:rPr>
              <a:t>atteggiamenti</a:t>
            </a:r>
            <a:r>
              <a:rPr lang="en-US" sz="2800" dirty="0">
                <a:latin typeface="Arial"/>
                <a:ea typeface="Arial"/>
                <a:cs typeface="Arial"/>
                <a:sym typeface="Arial"/>
              </a:rPr>
              <a:t> </a:t>
            </a:r>
            <a:r>
              <a:rPr lang="en-US" sz="2800" dirty="0" err="1">
                <a:latin typeface="Arial"/>
                <a:ea typeface="Arial"/>
                <a:cs typeface="Arial"/>
                <a:sym typeface="Arial"/>
              </a:rPr>
              <a:t>può</a:t>
            </a:r>
            <a:r>
              <a:rPr lang="en-US" sz="2800" dirty="0">
                <a:latin typeface="Arial"/>
                <a:ea typeface="Arial"/>
                <a:cs typeface="Arial"/>
                <a:sym typeface="Arial"/>
              </a:rPr>
              <a:t> </a:t>
            </a:r>
            <a:r>
              <a:rPr lang="en-US" sz="2800" dirty="0" err="1">
                <a:latin typeface="Arial"/>
                <a:ea typeface="Arial"/>
                <a:cs typeface="Arial"/>
                <a:sym typeface="Arial"/>
              </a:rPr>
              <a:t>avere</a:t>
            </a:r>
            <a:r>
              <a:rPr lang="en-US" sz="2800" dirty="0">
                <a:latin typeface="Arial"/>
                <a:ea typeface="Arial"/>
                <a:cs typeface="Arial"/>
                <a:sym typeface="Arial"/>
              </a:rPr>
              <a:t> </a:t>
            </a:r>
            <a:r>
              <a:rPr lang="en-US" sz="2800" dirty="0" err="1">
                <a:latin typeface="Arial"/>
                <a:ea typeface="Arial"/>
                <a:cs typeface="Arial"/>
                <a:sym typeface="Arial"/>
              </a:rPr>
              <a:t>sulle</a:t>
            </a:r>
            <a:r>
              <a:rPr lang="en-US" sz="2800" dirty="0">
                <a:latin typeface="Arial"/>
                <a:ea typeface="Arial"/>
                <a:cs typeface="Arial"/>
                <a:sym typeface="Arial"/>
              </a:rPr>
              <a:t> </a:t>
            </a:r>
            <a:r>
              <a:rPr lang="en-US" sz="2800" dirty="0" err="1">
                <a:latin typeface="Arial"/>
                <a:ea typeface="Arial"/>
                <a:cs typeface="Arial"/>
                <a:sym typeface="Arial"/>
              </a:rPr>
              <a:t>persone</a:t>
            </a:r>
            <a:r>
              <a:rPr lang="en-US" sz="2800" dirty="0">
                <a:latin typeface="Arial"/>
                <a:ea typeface="Arial"/>
                <a:cs typeface="Arial"/>
                <a:sym typeface="Arial"/>
              </a:rPr>
              <a:t>.</a:t>
            </a:r>
            <a:endParaRPr sz="2800"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Font typeface="Gill Sans"/>
              <a:buNone/>
            </a:pPr>
            <a:r>
              <a:rPr lang="it-IT" sz="2800"/>
              <a:t>PIANO NAZIONALE PER L'EDUCAZIONE AL RISPETTO</a:t>
            </a:r>
            <a:endParaRPr/>
          </a:p>
        </p:txBody>
      </p:sp>
      <p:sp>
        <p:nvSpPr>
          <p:cNvPr id="155" name="Google Shape;155;p20"/>
          <p:cNvSpPr txBox="1">
            <a:spLocks noGrp="1"/>
          </p:cNvSpPr>
          <p:nvPr>
            <p:ph type="body" idx="1"/>
          </p:nvPr>
        </p:nvSpPr>
        <p:spPr>
          <a:xfrm>
            <a:off x="1451579" y="2015732"/>
            <a:ext cx="9603275" cy="3753459"/>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SzPts val="2400"/>
              <a:buChar char="•"/>
            </a:pPr>
            <a:r>
              <a:rPr lang="it-IT" sz="2400">
                <a:latin typeface="Times New Roman"/>
                <a:ea typeface="Times New Roman"/>
                <a:cs typeface="Times New Roman"/>
                <a:sym typeface="Times New Roman"/>
              </a:rPr>
              <a:t>Il Piano è finalizzato a contrastare nelle scuole di ogni ordine e grado qualsiasi forma di violenza e discriminazione e a favorire il superamento dei pregiudizi e disuguaglianze secondo i principi dell'art. 3 della Costituzione.</a:t>
            </a:r>
            <a:endParaRPr/>
          </a:p>
          <a:p>
            <a:pPr marL="228600" lvl="0" indent="-228600" algn="just" rtl="0">
              <a:lnSpc>
                <a:spcPct val="120000"/>
              </a:lnSpc>
              <a:spcBef>
                <a:spcPts val="1000"/>
              </a:spcBef>
              <a:spcAft>
                <a:spcPts val="0"/>
              </a:spcAft>
              <a:buSzPts val="2400"/>
              <a:buChar char="•"/>
            </a:pPr>
            <a:r>
              <a:rPr lang="it-IT" sz="2400">
                <a:latin typeface="Times New Roman"/>
                <a:ea typeface="Times New Roman"/>
                <a:cs typeface="Times New Roman"/>
                <a:sym typeface="Times New Roman"/>
              </a:rPr>
              <a:t>Fanno parte del Piano le “Linee di orientamento per la prevenzione e il contrasto al cyberbullismo nelle scuole ” e le Linee guida nazionali ;”Educare al rispetto :per la parità tra i sessi,la prevenzione alla violenza di genere  e di tutte le forme di discriminazione”.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5"/>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576" name="Google Shape;576;p55"/>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577" name="Google Shape;577;p55"/>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578" name="Google Shape;578;p55"/>
          <p:cNvSpPr txBox="1"/>
          <p:nvPr/>
        </p:nvSpPr>
        <p:spPr>
          <a:xfrm>
            <a:off x="2279651" y="620712"/>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79" name="Google Shape;579;p55"/>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80" name="Google Shape;580;p55"/>
          <p:cNvSpPr txBox="1"/>
          <p:nvPr/>
        </p:nvSpPr>
        <p:spPr>
          <a:xfrm>
            <a:off x="1774826" y="1773238"/>
            <a:ext cx="8783304" cy="3046948"/>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sz="3200" dirty="0">
                <a:latin typeface="Arial"/>
                <a:ea typeface="Arial"/>
                <a:cs typeface="Arial"/>
                <a:sym typeface="Arial"/>
              </a:rPr>
              <a:t> </a:t>
            </a:r>
            <a:r>
              <a:rPr lang="en-US" sz="3200" b="1" dirty="0">
                <a:latin typeface="Arial"/>
                <a:ea typeface="Arial"/>
                <a:cs typeface="Arial"/>
                <a:sym typeface="Arial"/>
              </a:rPr>
              <a:t>La </a:t>
            </a:r>
            <a:r>
              <a:rPr lang="en-US" sz="3200" b="1" dirty="0" err="1">
                <a:latin typeface="Arial"/>
                <a:ea typeface="Arial"/>
                <a:cs typeface="Arial"/>
                <a:sym typeface="Arial"/>
              </a:rPr>
              <a:t>disabilità</a:t>
            </a:r>
            <a:r>
              <a:rPr lang="en-US" sz="3200" b="1" dirty="0">
                <a:latin typeface="Arial"/>
                <a:ea typeface="Arial"/>
                <a:cs typeface="Arial"/>
                <a:sym typeface="Arial"/>
              </a:rPr>
              <a:t> </a:t>
            </a:r>
            <a:r>
              <a:rPr lang="en-US" sz="3200" b="1" dirty="0" err="1">
                <a:latin typeface="Arial"/>
                <a:ea typeface="Arial"/>
                <a:cs typeface="Arial"/>
                <a:sym typeface="Arial"/>
              </a:rPr>
              <a:t>viene</a:t>
            </a:r>
            <a:r>
              <a:rPr lang="en-US" sz="3200" b="1" dirty="0">
                <a:latin typeface="Arial"/>
                <a:ea typeface="Arial"/>
                <a:cs typeface="Arial"/>
                <a:sym typeface="Arial"/>
              </a:rPr>
              <a:t> </a:t>
            </a:r>
            <a:r>
              <a:rPr lang="en-US" sz="3200" b="1" dirty="0" err="1">
                <a:latin typeface="Arial"/>
                <a:ea typeface="Arial"/>
                <a:cs typeface="Arial"/>
                <a:sym typeface="Arial"/>
              </a:rPr>
              <a:t>definita</a:t>
            </a:r>
            <a:r>
              <a:rPr lang="en-US" sz="3200" b="1" dirty="0">
                <a:latin typeface="Arial"/>
                <a:ea typeface="Arial"/>
                <a:cs typeface="Arial"/>
                <a:sym typeface="Arial"/>
              </a:rPr>
              <a:t> come la </a:t>
            </a:r>
            <a:r>
              <a:rPr lang="en-US" sz="3200" b="1" dirty="0" err="1">
                <a:latin typeface="Arial"/>
                <a:ea typeface="Arial"/>
                <a:cs typeface="Arial"/>
                <a:sym typeface="Arial"/>
              </a:rPr>
              <a:t>conseguenza</a:t>
            </a:r>
            <a:r>
              <a:rPr lang="en-US" sz="3200" b="1" dirty="0">
                <a:latin typeface="Arial"/>
                <a:ea typeface="Arial"/>
                <a:cs typeface="Arial"/>
                <a:sym typeface="Arial"/>
              </a:rPr>
              <a:t> o il </a:t>
            </a:r>
            <a:r>
              <a:rPr lang="en-US" sz="3200" b="1" dirty="0" err="1">
                <a:latin typeface="Arial"/>
                <a:ea typeface="Arial"/>
                <a:cs typeface="Arial"/>
                <a:sym typeface="Arial"/>
              </a:rPr>
              <a:t>risultato</a:t>
            </a:r>
            <a:r>
              <a:rPr lang="en-US" sz="3200" b="1" dirty="0">
                <a:latin typeface="Arial"/>
                <a:ea typeface="Arial"/>
                <a:cs typeface="Arial"/>
                <a:sym typeface="Arial"/>
              </a:rPr>
              <a:t> di </a:t>
            </a:r>
            <a:r>
              <a:rPr lang="en-US" sz="3200" b="1" dirty="0" err="1">
                <a:latin typeface="Arial"/>
                <a:ea typeface="Arial"/>
                <a:cs typeface="Arial"/>
                <a:sym typeface="Arial"/>
              </a:rPr>
              <a:t>una</a:t>
            </a:r>
            <a:r>
              <a:rPr lang="en-US" sz="3200" b="1" dirty="0">
                <a:latin typeface="Arial"/>
                <a:ea typeface="Arial"/>
                <a:cs typeface="Arial"/>
                <a:sym typeface="Arial"/>
              </a:rPr>
              <a:t> </a:t>
            </a:r>
            <a:r>
              <a:rPr lang="en-US" sz="3200" b="1" dirty="0" err="1">
                <a:latin typeface="Arial"/>
                <a:ea typeface="Arial"/>
                <a:cs typeface="Arial"/>
                <a:sym typeface="Arial"/>
              </a:rPr>
              <a:t>complessa</a:t>
            </a:r>
            <a:r>
              <a:rPr lang="en-US" sz="3200" b="1" dirty="0">
                <a:latin typeface="Arial"/>
                <a:ea typeface="Arial"/>
                <a:cs typeface="Arial"/>
                <a:sym typeface="Arial"/>
              </a:rPr>
              <a:t> </a:t>
            </a:r>
            <a:r>
              <a:rPr lang="en-US" sz="3200" b="1" dirty="0" err="1">
                <a:latin typeface="Arial"/>
                <a:ea typeface="Arial"/>
                <a:cs typeface="Arial"/>
                <a:sym typeface="Arial"/>
              </a:rPr>
              <a:t>relazione</a:t>
            </a:r>
            <a:r>
              <a:rPr lang="en-US" sz="3200" b="1" dirty="0">
                <a:latin typeface="Arial"/>
                <a:ea typeface="Arial"/>
                <a:cs typeface="Arial"/>
                <a:sym typeface="Arial"/>
              </a:rPr>
              <a:t> </a:t>
            </a:r>
            <a:r>
              <a:rPr lang="en-US" sz="3200" b="1" dirty="0" err="1">
                <a:latin typeface="Arial"/>
                <a:ea typeface="Arial"/>
                <a:cs typeface="Arial"/>
                <a:sym typeface="Arial"/>
              </a:rPr>
              <a:t>tra</a:t>
            </a:r>
            <a:r>
              <a:rPr lang="en-US" sz="3200" b="1" dirty="0">
                <a:latin typeface="Arial"/>
                <a:ea typeface="Arial"/>
                <a:cs typeface="Arial"/>
                <a:sym typeface="Arial"/>
              </a:rPr>
              <a:t> la </a:t>
            </a:r>
            <a:r>
              <a:rPr lang="en-US" sz="3200" b="1" dirty="0" err="1">
                <a:latin typeface="Arial"/>
                <a:ea typeface="Arial"/>
                <a:cs typeface="Arial"/>
                <a:sym typeface="Arial"/>
              </a:rPr>
              <a:t>condizione</a:t>
            </a:r>
            <a:r>
              <a:rPr lang="en-US" sz="3200" b="1" dirty="0">
                <a:latin typeface="Arial"/>
                <a:ea typeface="Arial"/>
                <a:cs typeface="Arial"/>
                <a:sym typeface="Arial"/>
              </a:rPr>
              <a:t> di salute di un </a:t>
            </a:r>
            <a:r>
              <a:rPr lang="en-US" sz="3200" b="1" dirty="0" err="1">
                <a:latin typeface="Arial"/>
                <a:ea typeface="Arial"/>
                <a:cs typeface="Arial"/>
                <a:sym typeface="Arial"/>
              </a:rPr>
              <a:t>individuo</a:t>
            </a:r>
            <a:r>
              <a:rPr lang="en-US" sz="3200" b="1" dirty="0">
                <a:latin typeface="Arial"/>
                <a:ea typeface="Arial"/>
                <a:cs typeface="Arial"/>
                <a:sym typeface="Arial"/>
              </a:rPr>
              <a:t> e </a:t>
            </a:r>
            <a:r>
              <a:rPr lang="en-US" sz="3200" b="1" dirty="0" err="1">
                <a:latin typeface="Arial"/>
                <a:ea typeface="Arial"/>
                <a:cs typeface="Arial"/>
                <a:sym typeface="Arial"/>
              </a:rPr>
              <a:t>i</a:t>
            </a:r>
            <a:r>
              <a:rPr lang="en-US" sz="3200" b="1" dirty="0">
                <a:latin typeface="Arial"/>
                <a:ea typeface="Arial"/>
                <a:cs typeface="Arial"/>
                <a:sym typeface="Arial"/>
              </a:rPr>
              <a:t> </a:t>
            </a:r>
            <a:r>
              <a:rPr lang="en-US" sz="3200" b="1" dirty="0" err="1">
                <a:latin typeface="Arial"/>
                <a:ea typeface="Arial"/>
                <a:cs typeface="Arial"/>
                <a:sym typeface="Arial"/>
              </a:rPr>
              <a:t>fattori</a:t>
            </a:r>
            <a:r>
              <a:rPr lang="en-US" sz="3200" b="1" dirty="0">
                <a:latin typeface="Arial"/>
                <a:ea typeface="Arial"/>
                <a:cs typeface="Arial"/>
                <a:sym typeface="Arial"/>
              </a:rPr>
              <a:t> </a:t>
            </a:r>
            <a:r>
              <a:rPr lang="en-US" sz="3200" b="1" dirty="0" err="1">
                <a:latin typeface="Arial"/>
                <a:ea typeface="Arial"/>
                <a:cs typeface="Arial"/>
                <a:sym typeface="Arial"/>
              </a:rPr>
              <a:t>personali</a:t>
            </a:r>
            <a:r>
              <a:rPr lang="en-US" sz="3200" b="1" dirty="0">
                <a:latin typeface="Arial"/>
                <a:ea typeface="Arial"/>
                <a:cs typeface="Arial"/>
                <a:sym typeface="Arial"/>
              </a:rPr>
              <a:t>, e I </a:t>
            </a:r>
            <a:r>
              <a:rPr lang="en-US" sz="3200" b="1" dirty="0" err="1">
                <a:latin typeface="Arial"/>
                <a:ea typeface="Arial"/>
                <a:cs typeface="Arial"/>
                <a:sym typeface="Arial"/>
              </a:rPr>
              <a:t>fattori</a:t>
            </a:r>
            <a:r>
              <a:rPr lang="en-US" sz="3200" b="1" dirty="0">
                <a:latin typeface="Arial"/>
                <a:ea typeface="Arial"/>
                <a:cs typeface="Arial"/>
                <a:sym typeface="Arial"/>
              </a:rPr>
              <a:t> </a:t>
            </a:r>
            <a:r>
              <a:rPr lang="en-US" sz="3200" b="1" dirty="0" err="1">
                <a:latin typeface="Arial"/>
                <a:ea typeface="Arial"/>
                <a:cs typeface="Arial"/>
                <a:sym typeface="Arial"/>
              </a:rPr>
              <a:t>ambientali</a:t>
            </a:r>
            <a:r>
              <a:rPr lang="en-US" sz="3200" b="1" dirty="0">
                <a:latin typeface="Arial"/>
                <a:ea typeface="Arial"/>
                <a:cs typeface="Arial"/>
                <a:sym typeface="Arial"/>
              </a:rPr>
              <a:t> </a:t>
            </a:r>
            <a:r>
              <a:rPr lang="en-US" sz="3200" b="1" dirty="0" err="1">
                <a:latin typeface="Arial"/>
                <a:ea typeface="Arial"/>
                <a:cs typeface="Arial"/>
                <a:sym typeface="Arial"/>
              </a:rPr>
              <a:t>che</a:t>
            </a:r>
            <a:r>
              <a:rPr lang="en-US" sz="3200" b="1" dirty="0">
                <a:latin typeface="Arial"/>
                <a:ea typeface="Arial"/>
                <a:cs typeface="Arial"/>
                <a:sym typeface="Arial"/>
              </a:rPr>
              <a:t> </a:t>
            </a:r>
            <a:r>
              <a:rPr lang="en-US" sz="3200" b="1" dirty="0" err="1">
                <a:latin typeface="Arial"/>
                <a:ea typeface="Arial"/>
                <a:cs typeface="Arial"/>
                <a:sym typeface="Arial"/>
              </a:rPr>
              <a:t>rappresentano</a:t>
            </a:r>
            <a:r>
              <a:rPr lang="en-US" sz="3200" b="1" dirty="0">
                <a:latin typeface="Arial"/>
                <a:ea typeface="Arial"/>
                <a:cs typeface="Arial"/>
                <a:sym typeface="Arial"/>
              </a:rPr>
              <a:t> le </a:t>
            </a:r>
            <a:r>
              <a:rPr lang="en-US" sz="3200" b="1" dirty="0" err="1">
                <a:latin typeface="Arial"/>
                <a:ea typeface="Arial"/>
                <a:cs typeface="Arial"/>
                <a:sym typeface="Arial"/>
              </a:rPr>
              <a:t>circostanze</a:t>
            </a:r>
            <a:r>
              <a:rPr lang="en-US" sz="3200" b="1" dirty="0">
                <a:latin typeface="Arial"/>
                <a:ea typeface="Arial"/>
                <a:cs typeface="Arial"/>
                <a:sym typeface="Arial"/>
              </a:rPr>
              <a:t> in cui </a:t>
            </a:r>
            <a:r>
              <a:rPr lang="en-US" sz="3200" b="1" dirty="0" err="1">
                <a:latin typeface="Arial"/>
                <a:ea typeface="Arial"/>
                <a:cs typeface="Arial"/>
                <a:sym typeface="Arial"/>
              </a:rPr>
              <a:t>vive</a:t>
            </a:r>
            <a:r>
              <a:rPr lang="en-US" sz="3200" b="1" dirty="0">
                <a:latin typeface="Arial"/>
                <a:ea typeface="Arial"/>
                <a:cs typeface="Arial"/>
                <a:sym typeface="Arial"/>
              </a:rPr>
              <a:t> </a:t>
            </a:r>
            <a:r>
              <a:rPr lang="en-US" sz="3200" b="1" dirty="0" err="1">
                <a:latin typeface="Arial"/>
                <a:ea typeface="Arial"/>
                <a:cs typeface="Arial"/>
                <a:sym typeface="Arial"/>
              </a:rPr>
              <a:t>l’individuo</a:t>
            </a:r>
            <a:r>
              <a:rPr lang="en-US" sz="3200" dirty="0">
                <a:latin typeface="Arial"/>
                <a:ea typeface="Arial"/>
                <a:cs typeface="Arial"/>
                <a:sym typeface="Arial"/>
              </a:rPr>
              <a:t>. </a:t>
            </a:r>
            <a:endParaRPr sz="3200" dirty="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6"/>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586" name="Google Shape;586;p56"/>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a:solidFill>
                <a:schemeClr val="dk1"/>
              </a:solidFill>
              <a:latin typeface="Arial"/>
              <a:ea typeface="Arial"/>
              <a:cs typeface="Arial"/>
              <a:sym typeface="Arial"/>
            </a:endParaRPr>
          </a:p>
        </p:txBody>
      </p:sp>
      <p:sp>
        <p:nvSpPr>
          <p:cNvPr id="587" name="Google Shape;587;p56"/>
          <p:cNvSpPr txBox="1"/>
          <p:nvPr/>
        </p:nvSpPr>
        <p:spPr>
          <a:xfrm>
            <a:off x="2208212" y="1239043"/>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588" name="Google Shape;588;p56"/>
          <p:cNvSpPr txBox="1"/>
          <p:nvPr/>
        </p:nvSpPr>
        <p:spPr>
          <a:xfrm>
            <a:off x="2279651" y="620712"/>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89" name="Google Shape;589;p56"/>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590" name="Google Shape;590;p56"/>
          <p:cNvSpPr txBox="1"/>
          <p:nvPr/>
        </p:nvSpPr>
        <p:spPr>
          <a:xfrm>
            <a:off x="967563" y="1773237"/>
            <a:ext cx="10132828" cy="3539390"/>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sz="3200" dirty="0">
                <a:latin typeface="Arial"/>
                <a:ea typeface="Arial"/>
                <a:cs typeface="Arial"/>
                <a:sym typeface="Arial"/>
              </a:rPr>
              <a:t>   </a:t>
            </a:r>
            <a:r>
              <a:rPr lang="en-US" sz="3200" dirty="0" err="1">
                <a:latin typeface="Arial"/>
                <a:ea typeface="Arial"/>
                <a:cs typeface="Arial"/>
                <a:sym typeface="Arial"/>
              </a:rPr>
              <a:t>anche</a:t>
            </a:r>
            <a:r>
              <a:rPr lang="en-US" sz="3200" dirty="0">
                <a:latin typeface="Arial"/>
                <a:ea typeface="Arial"/>
                <a:cs typeface="Arial"/>
                <a:sym typeface="Arial"/>
              </a:rPr>
              <a:t> le </a:t>
            </a:r>
            <a:r>
              <a:rPr lang="en-US" sz="3200" dirty="0" err="1">
                <a:latin typeface="Arial"/>
                <a:ea typeface="Arial"/>
                <a:cs typeface="Arial"/>
                <a:sym typeface="Arial"/>
              </a:rPr>
              <a:t>linee</a:t>
            </a:r>
            <a:r>
              <a:rPr lang="en-US" sz="3200" dirty="0">
                <a:latin typeface="Arial"/>
                <a:ea typeface="Arial"/>
                <a:cs typeface="Arial"/>
                <a:sym typeface="Arial"/>
              </a:rPr>
              <a:t> </a:t>
            </a:r>
            <a:r>
              <a:rPr lang="en-US" sz="3200" dirty="0" err="1">
                <a:latin typeface="Arial"/>
                <a:ea typeface="Arial"/>
                <a:cs typeface="Arial"/>
                <a:sym typeface="Arial"/>
              </a:rPr>
              <a:t>guida</a:t>
            </a:r>
            <a:r>
              <a:rPr lang="en-US" sz="3200" dirty="0">
                <a:latin typeface="Arial"/>
                <a:ea typeface="Arial"/>
                <a:cs typeface="Arial"/>
                <a:sym typeface="Arial"/>
              </a:rPr>
              <a:t> per </a:t>
            </a:r>
            <a:r>
              <a:rPr lang="en-US" sz="3200" dirty="0" err="1">
                <a:latin typeface="Arial"/>
                <a:ea typeface="Arial"/>
                <a:cs typeface="Arial"/>
                <a:sym typeface="Arial"/>
              </a:rPr>
              <a:t>l’integrazione</a:t>
            </a:r>
            <a:r>
              <a:rPr lang="en-US" sz="3200" dirty="0">
                <a:latin typeface="Arial"/>
                <a:ea typeface="Arial"/>
                <a:cs typeface="Arial"/>
                <a:sym typeface="Arial"/>
              </a:rPr>
              <a:t> </a:t>
            </a:r>
            <a:r>
              <a:rPr lang="en-US" sz="3200" dirty="0" err="1">
                <a:latin typeface="Arial"/>
                <a:ea typeface="Arial"/>
                <a:cs typeface="Arial"/>
                <a:sym typeface="Arial"/>
              </a:rPr>
              <a:t>scolastica</a:t>
            </a:r>
            <a:r>
              <a:rPr lang="en-US" sz="3200" dirty="0">
                <a:latin typeface="Arial"/>
                <a:ea typeface="Arial"/>
                <a:cs typeface="Arial"/>
                <a:sym typeface="Arial"/>
              </a:rPr>
              <a:t> </a:t>
            </a:r>
            <a:r>
              <a:rPr lang="en-US" sz="3200" dirty="0" err="1">
                <a:latin typeface="Arial"/>
                <a:ea typeface="Arial"/>
                <a:cs typeface="Arial"/>
                <a:sym typeface="Arial"/>
              </a:rPr>
              <a:t>degli</a:t>
            </a:r>
            <a:r>
              <a:rPr lang="en-US" sz="3200" dirty="0">
                <a:latin typeface="Arial"/>
                <a:ea typeface="Arial"/>
                <a:cs typeface="Arial"/>
                <a:sym typeface="Arial"/>
              </a:rPr>
              <a:t> </a:t>
            </a:r>
            <a:r>
              <a:rPr lang="en-US" sz="3200" dirty="0" err="1">
                <a:latin typeface="Arial"/>
                <a:ea typeface="Arial"/>
                <a:cs typeface="Arial"/>
                <a:sym typeface="Arial"/>
              </a:rPr>
              <a:t>alunni</a:t>
            </a:r>
            <a:r>
              <a:rPr lang="en-US" sz="3200" dirty="0">
                <a:latin typeface="Arial"/>
                <a:ea typeface="Arial"/>
                <a:cs typeface="Arial"/>
                <a:sym typeface="Arial"/>
              </a:rPr>
              <a:t> con </a:t>
            </a:r>
            <a:r>
              <a:rPr lang="en-US" sz="3200" dirty="0" err="1">
                <a:latin typeface="Arial"/>
                <a:ea typeface="Arial"/>
                <a:cs typeface="Arial"/>
                <a:sym typeface="Arial"/>
              </a:rPr>
              <a:t>disabilità,citano</a:t>
            </a:r>
            <a:r>
              <a:rPr lang="en-US" sz="3200" dirty="0">
                <a:latin typeface="Arial"/>
                <a:ea typeface="Arial"/>
                <a:cs typeface="Arial"/>
                <a:sym typeface="Arial"/>
              </a:rPr>
              <a:t> </a:t>
            </a:r>
            <a:r>
              <a:rPr lang="en-US" sz="3200" dirty="0" err="1">
                <a:latin typeface="Arial"/>
                <a:ea typeface="Arial"/>
                <a:cs typeface="Arial"/>
                <a:sym typeface="Arial"/>
              </a:rPr>
              <a:t>testualmente</a:t>
            </a:r>
            <a:r>
              <a:rPr lang="en-US" sz="3200" dirty="0">
                <a:latin typeface="Arial"/>
                <a:ea typeface="Arial"/>
                <a:cs typeface="Arial"/>
                <a:sym typeface="Arial"/>
              </a:rPr>
              <a:t>:</a:t>
            </a:r>
            <a:endParaRPr sz="3200" dirty="0"/>
          </a:p>
          <a:p>
            <a:pPr marL="342900" indent="-342900" algn="just">
              <a:buClr>
                <a:schemeClr val="dk1"/>
              </a:buClr>
              <a:buSzPts val="1800"/>
            </a:pPr>
            <a:r>
              <a:rPr lang="en-US" sz="3200" dirty="0">
                <a:latin typeface="Arial"/>
                <a:ea typeface="Arial"/>
                <a:cs typeface="Arial"/>
                <a:sym typeface="Arial"/>
              </a:rPr>
              <a:t>“non </a:t>
            </a:r>
            <a:r>
              <a:rPr lang="en-US" sz="3200" dirty="0" err="1">
                <a:latin typeface="Arial"/>
                <a:ea typeface="Arial"/>
                <a:cs typeface="Arial"/>
                <a:sym typeface="Arial"/>
              </a:rPr>
              <a:t>si</a:t>
            </a:r>
            <a:r>
              <a:rPr lang="en-US" sz="3200" dirty="0">
                <a:latin typeface="Arial"/>
                <a:ea typeface="Arial"/>
                <a:cs typeface="Arial"/>
                <a:sym typeface="Arial"/>
              </a:rPr>
              <a:t> </a:t>
            </a:r>
            <a:r>
              <a:rPr lang="en-US" sz="3200" dirty="0" err="1">
                <a:latin typeface="Arial"/>
                <a:ea typeface="Arial"/>
                <a:cs typeface="Arial"/>
                <a:sym typeface="Arial"/>
              </a:rPr>
              <a:t>può</a:t>
            </a:r>
            <a:r>
              <a:rPr lang="en-US" sz="3200" dirty="0">
                <a:latin typeface="Arial"/>
                <a:ea typeface="Arial"/>
                <a:cs typeface="Arial"/>
                <a:sym typeface="Arial"/>
              </a:rPr>
              <a:t> </a:t>
            </a:r>
            <a:r>
              <a:rPr lang="en-US" sz="3200" dirty="0" err="1">
                <a:latin typeface="Arial"/>
                <a:ea typeface="Arial"/>
                <a:cs typeface="Arial"/>
                <a:sym typeface="Arial"/>
              </a:rPr>
              <a:t>parlare</a:t>
            </a:r>
            <a:r>
              <a:rPr lang="en-US" sz="3200" dirty="0">
                <a:latin typeface="Arial"/>
                <a:ea typeface="Arial"/>
                <a:cs typeface="Arial"/>
                <a:sym typeface="Arial"/>
              </a:rPr>
              <a:t> di </a:t>
            </a:r>
            <a:r>
              <a:rPr lang="en-US" sz="3200" dirty="0" err="1">
                <a:latin typeface="Arial"/>
                <a:ea typeface="Arial"/>
                <a:cs typeface="Arial"/>
                <a:sym typeface="Arial"/>
              </a:rPr>
              <a:t>sviluppo</a:t>
            </a:r>
            <a:r>
              <a:rPr lang="en-US" sz="3200" dirty="0">
                <a:latin typeface="Arial"/>
                <a:ea typeface="Arial"/>
                <a:cs typeface="Arial"/>
                <a:sym typeface="Arial"/>
              </a:rPr>
              <a:t> del </a:t>
            </a:r>
            <a:r>
              <a:rPr lang="en-US" sz="3200" dirty="0" err="1">
                <a:latin typeface="Arial"/>
                <a:ea typeface="Arial"/>
                <a:cs typeface="Arial"/>
                <a:sym typeface="Arial"/>
              </a:rPr>
              <a:t>potenziale</a:t>
            </a:r>
            <a:r>
              <a:rPr lang="en-US" sz="3200" dirty="0">
                <a:latin typeface="Arial"/>
                <a:ea typeface="Arial"/>
                <a:cs typeface="Arial"/>
                <a:sym typeface="Arial"/>
              </a:rPr>
              <a:t> </a:t>
            </a:r>
            <a:r>
              <a:rPr lang="en-US" sz="3200" dirty="0" err="1">
                <a:latin typeface="Arial"/>
                <a:ea typeface="Arial"/>
                <a:cs typeface="Arial"/>
                <a:sym typeface="Arial"/>
              </a:rPr>
              <a:t>umano</a:t>
            </a:r>
            <a:r>
              <a:rPr lang="en-US" sz="3200" dirty="0">
                <a:latin typeface="Arial"/>
                <a:ea typeface="Arial"/>
                <a:cs typeface="Arial"/>
                <a:sym typeface="Arial"/>
              </a:rPr>
              <a:t> o di </a:t>
            </a:r>
            <a:r>
              <a:rPr lang="en-US" sz="3200" dirty="0" err="1">
                <a:latin typeface="Arial"/>
                <a:ea typeface="Arial"/>
                <a:cs typeface="Arial"/>
                <a:sym typeface="Arial"/>
              </a:rPr>
              <a:t>centralità</a:t>
            </a:r>
            <a:r>
              <a:rPr lang="en-US" sz="3200" dirty="0">
                <a:latin typeface="Arial"/>
                <a:ea typeface="Arial"/>
                <a:cs typeface="Arial"/>
                <a:sym typeface="Arial"/>
              </a:rPr>
              <a:t> </a:t>
            </a:r>
            <a:r>
              <a:rPr lang="en-US" sz="3200" dirty="0" err="1">
                <a:latin typeface="Arial"/>
                <a:ea typeface="Arial"/>
                <a:cs typeface="Arial"/>
                <a:sym typeface="Arial"/>
              </a:rPr>
              <a:t>della</a:t>
            </a:r>
            <a:r>
              <a:rPr lang="en-US" sz="3200" dirty="0">
                <a:latin typeface="Arial"/>
                <a:ea typeface="Arial"/>
                <a:cs typeface="Arial"/>
                <a:sym typeface="Arial"/>
              </a:rPr>
              <a:t> persona </a:t>
            </a:r>
            <a:r>
              <a:rPr lang="en-US" sz="3200" dirty="0" err="1">
                <a:latin typeface="Arial"/>
                <a:ea typeface="Arial"/>
                <a:cs typeface="Arial"/>
                <a:sym typeface="Arial"/>
              </a:rPr>
              <a:t>considerandola</a:t>
            </a:r>
            <a:r>
              <a:rPr lang="en-US" sz="3200" dirty="0">
                <a:latin typeface="Arial"/>
                <a:ea typeface="Arial"/>
                <a:cs typeface="Arial"/>
                <a:sym typeface="Arial"/>
              </a:rPr>
              <a:t> </a:t>
            </a:r>
            <a:r>
              <a:rPr lang="en-US" sz="3200" dirty="0" err="1">
                <a:latin typeface="Arial"/>
                <a:ea typeface="Arial"/>
                <a:cs typeface="Arial"/>
                <a:sym typeface="Arial"/>
              </a:rPr>
              <a:t>avulsa</a:t>
            </a:r>
            <a:r>
              <a:rPr lang="en-US" sz="3200" dirty="0">
                <a:latin typeface="Arial"/>
                <a:ea typeface="Arial"/>
                <a:cs typeface="Arial"/>
                <a:sym typeface="Arial"/>
              </a:rPr>
              <a:t> da un </a:t>
            </a:r>
            <a:r>
              <a:rPr lang="en-US" sz="3200" dirty="0" err="1">
                <a:latin typeface="Arial"/>
                <a:ea typeface="Arial"/>
                <a:cs typeface="Arial"/>
                <a:sym typeface="Arial"/>
              </a:rPr>
              <a:t>sistema</a:t>
            </a:r>
            <a:r>
              <a:rPr lang="en-US" sz="3200" dirty="0">
                <a:latin typeface="Arial"/>
                <a:ea typeface="Arial"/>
                <a:cs typeface="Arial"/>
                <a:sym typeface="Arial"/>
              </a:rPr>
              <a:t> di </a:t>
            </a:r>
            <a:r>
              <a:rPr lang="en-US" sz="3200" dirty="0" err="1">
                <a:latin typeface="Arial"/>
                <a:ea typeface="Arial"/>
                <a:cs typeface="Arial"/>
                <a:sym typeface="Arial"/>
              </a:rPr>
              <a:t>relazioni</a:t>
            </a:r>
            <a:r>
              <a:rPr lang="en-US" sz="3200" dirty="0">
                <a:latin typeface="Arial"/>
                <a:ea typeface="Arial"/>
                <a:cs typeface="Arial"/>
                <a:sym typeface="Arial"/>
              </a:rPr>
              <a:t> la cui </a:t>
            </a:r>
            <a:r>
              <a:rPr lang="en-US" sz="3200" dirty="0" err="1">
                <a:latin typeface="Arial"/>
                <a:ea typeface="Arial"/>
                <a:cs typeface="Arial"/>
                <a:sym typeface="Arial"/>
              </a:rPr>
              <a:t>qualità</a:t>
            </a:r>
            <a:r>
              <a:rPr lang="en-US" sz="3200" dirty="0">
                <a:latin typeface="Arial"/>
                <a:ea typeface="Arial"/>
                <a:cs typeface="Arial"/>
                <a:sym typeface="Arial"/>
              </a:rPr>
              <a:t> e la cui </a:t>
            </a:r>
            <a:r>
              <a:rPr lang="en-US" sz="3200" dirty="0" err="1">
                <a:latin typeface="Arial"/>
                <a:ea typeface="Arial"/>
                <a:cs typeface="Arial"/>
                <a:sym typeface="Arial"/>
              </a:rPr>
              <a:t>ricchezza</a:t>
            </a:r>
            <a:r>
              <a:rPr lang="en-US" sz="3200" dirty="0">
                <a:latin typeface="Arial"/>
                <a:ea typeface="Arial"/>
                <a:cs typeface="Arial"/>
                <a:sym typeface="Arial"/>
              </a:rPr>
              <a:t> è il </a:t>
            </a:r>
            <a:r>
              <a:rPr lang="en-US" sz="3200" dirty="0" err="1">
                <a:latin typeface="Arial"/>
                <a:ea typeface="Arial"/>
                <a:cs typeface="Arial"/>
                <a:sym typeface="Arial"/>
              </a:rPr>
              <a:t>patrimonio</a:t>
            </a:r>
            <a:r>
              <a:rPr lang="en-US" sz="3200" dirty="0">
                <a:latin typeface="Arial"/>
                <a:ea typeface="Arial"/>
                <a:cs typeface="Arial"/>
                <a:sym typeface="Arial"/>
              </a:rPr>
              <a:t> </a:t>
            </a:r>
            <a:r>
              <a:rPr lang="en-US" sz="3200" dirty="0" err="1">
                <a:latin typeface="Arial"/>
                <a:ea typeface="Arial"/>
                <a:cs typeface="Arial"/>
                <a:sym typeface="Arial"/>
              </a:rPr>
              <a:t>fondamentale</a:t>
            </a:r>
            <a:r>
              <a:rPr lang="en-US" sz="3200" dirty="0">
                <a:latin typeface="Arial"/>
                <a:ea typeface="Arial"/>
                <a:cs typeface="Arial"/>
                <a:sym typeface="Arial"/>
              </a:rPr>
              <a:t> </a:t>
            </a:r>
            <a:r>
              <a:rPr lang="en-US" sz="3200" dirty="0" err="1">
                <a:latin typeface="Arial"/>
                <a:ea typeface="Arial"/>
                <a:cs typeface="Arial"/>
                <a:sym typeface="Arial"/>
              </a:rPr>
              <a:t>della</a:t>
            </a:r>
            <a:r>
              <a:rPr lang="en-US" sz="3200" dirty="0">
                <a:latin typeface="Arial"/>
                <a:ea typeface="Arial"/>
                <a:cs typeface="Arial"/>
                <a:sym typeface="Arial"/>
              </a:rPr>
              <a:t> </a:t>
            </a:r>
            <a:r>
              <a:rPr lang="en-US" sz="3200" dirty="0" err="1">
                <a:latin typeface="Arial"/>
                <a:ea typeface="Arial"/>
                <a:cs typeface="Arial"/>
                <a:sym typeface="Arial"/>
              </a:rPr>
              <a:t>crescita</a:t>
            </a:r>
            <a:r>
              <a:rPr lang="en-US" sz="3200" dirty="0">
                <a:latin typeface="Arial"/>
                <a:ea typeface="Arial"/>
                <a:cs typeface="Arial"/>
                <a:sym typeface="Arial"/>
              </a:rPr>
              <a:t> di </a:t>
            </a:r>
            <a:r>
              <a:rPr lang="en-US" sz="3200" dirty="0" err="1">
                <a:latin typeface="Arial"/>
                <a:ea typeface="Arial"/>
                <a:cs typeface="Arial"/>
                <a:sym typeface="Arial"/>
              </a:rPr>
              <a:t>ognuno</a:t>
            </a:r>
            <a:r>
              <a:rPr lang="en-US" sz="3200" dirty="0">
                <a:latin typeface="Arial"/>
                <a:ea typeface="Arial"/>
                <a:cs typeface="Arial"/>
                <a:sym typeface="Arial"/>
              </a:rPr>
              <a:t>”.</a:t>
            </a:r>
            <a:endParaRPr sz="3200" dirty="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2"/>
          <p:cNvSpPr txBox="1">
            <a:spLocks noGrp="1"/>
          </p:cNvSpPr>
          <p:nvPr>
            <p:ph type="title" idx="4294967295"/>
          </p:nvPr>
        </p:nvSpPr>
        <p:spPr>
          <a:xfrm>
            <a:off x="14173200" y="228600"/>
            <a:ext cx="503237" cy="12192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647" name="Google Shape;647;p62"/>
          <p:cNvSpPr txBox="1">
            <a:spLocks noGrp="1"/>
          </p:cNvSpPr>
          <p:nvPr>
            <p:ph type="body" idx="4294967295"/>
          </p:nvPr>
        </p:nvSpPr>
        <p:spPr>
          <a:xfrm>
            <a:off x="13884275" y="692151"/>
            <a:ext cx="8183562" cy="4986337"/>
          </a:xfrm>
          <a:prstGeom prst="rect">
            <a:avLst/>
          </a:prstGeom>
          <a:noFill/>
          <a:ln>
            <a:noFill/>
          </a:ln>
        </p:spPr>
        <p:txBody>
          <a:bodyPr spcFirstLastPara="1" vert="horz" wrap="square" lIns="182875" tIns="91425" rIns="91425" bIns="45700" rtlCol="0" anchor="t" anchorCtr="0">
            <a:noAutofit/>
          </a:bodyPr>
          <a:lstStyle/>
          <a:p>
            <a:pPr marL="265112" indent="-61911" algn="just">
              <a:lnSpc>
                <a:spcPct val="100000"/>
              </a:lnSpc>
              <a:spcBef>
                <a:spcPts val="0"/>
              </a:spcBef>
              <a:spcAft>
                <a:spcPts val="0"/>
              </a:spcAft>
              <a:buClr>
                <a:schemeClr val="dk1"/>
              </a:buClr>
              <a:buSzPts val="3200"/>
              <a:buNone/>
            </a:pPr>
            <a:endParaRPr sz="3200" dirty="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dirty="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dirty="0">
              <a:solidFill>
                <a:schemeClr val="dk1"/>
              </a:solidFill>
              <a:latin typeface="Arial"/>
              <a:ea typeface="Arial"/>
              <a:cs typeface="Arial"/>
              <a:sym typeface="Arial"/>
            </a:endParaRPr>
          </a:p>
          <a:p>
            <a:pPr marL="265112" indent="-61911" algn="just">
              <a:lnSpc>
                <a:spcPct val="100000"/>
              </a:lnSpc>
              <a:spcBef>
                <a:spcPts val="640"/>
              </a:spcBef>
              <a:spcAft>
                <a:spcPts val="0"/>
              </a:spcAft>
              <a:buClr>
                <a:schemeClr val="dk1"/>
              </a:buClr>
              <a:buSzPts val="3200"/>
              <a:buNone/>
            </a:pPr>
            <a:endParaRPr sz="3200" dirty="0">
              <a:solidFill>
                <a:schemeClr val="dk1"/>
              </a:solidFill>
              <a:latin typeface="Arial"/>
              <a:ea typeface="Arial"/>
              <a:cs typeface="Arial"/>
              <a:sym typeface="Arial"/>
            </a:endParaRPr>
          </a:p>
        </p:txBody>
      </p:sp>
      <p:sp>
        <p:nvSpPr>
          <p:cNvPr id="648" name="Google Shape;648;p62"/>
          <p:cNvSpPr txBox="1"/>
          <p:nvPr/>
        </p:nvSpPr>
        <p:spPr>
          <a:xfrm>
            <a:off x="2208212" y="1341437"/>
            <a:ext cx="8208962" cy="77946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1800"/>
            </a:pPr>
            <a:r>
              <a:rPr lang="en-US">
                <a:solidFill>
                  <a:schemeClr val="dk1"/>
                </a:solidFill>
                <a:latin typeface="Arial"/>
                <a:ea typeface="Arial"/>
                <a:cs typeface="Arial"/>
                <a:sym typeface="Arial"/>
              </a:rPr>
              <a:t>.</a:t>
            </a:r>
            <a:endParaRPr/>
          </a:p>
          <a:p>
            <a:pPr marL="342900" indent="-342900" algn="just">
              <a:spcBef>
                <a:spcPts val="900"/>
              </a:spcBef>
              <a:buClr>
                <a:schemeClr val="dk1"/>
              </a:buClr>
              <a:buSzPts val="1800"/>
            </a:pPr>
            <a:endParaRPr>
              <a:solidFill>
                <a:schemeClr val="dk1"/>
              </a:solidFill>
              <a:latin typeface="Arial"/>
              <a:ea typeface="Arial"/>
              <a:cs typeface="Arial"/>
              <a:sym typeface="Arial"/>
            </a:endParaRPr>
          </a:p>
        </p:txBody>
      </p:sp>
      <p:sp>
        <p:nvSpPr>
          <p:cNvPr id="649" name="Google Shape;649;p62"/>
          <p:cNvSpPr txBox="1"/>
          <p:nvPr/>
        </p:nvSpPr>
        <p:spPr>
          <a:xfrm>
            <a:off x="2208213" y="1125537"/>
            <a:ext cx="77041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650" name="Google Shape;650;p62"/>
          <p:cNvSpPr txBox="1"/>
          <p:nvPr/>
        </p:nvSpPr>
        <p:spPr>
          <a:xfrm>
            <a:off x="2135188" y="765175"/>
            <a:ext cx="813593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651" name="Google Shape;651;p62"/>
          <p:cNvSpPr txBox="1"/>
          <p:nvPr/>
        </p:nvSpPr>
        <p:spPr>
          <a:xfrm>
            <a:off x="2208212" y="1773238"/>
            <a:ext cx="76327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652" name="Google Shape;652;p62"/>
          <p:cNvSpPr txBox="1"/>
          <p:nvPr/>
        </p:nvSpPr>
        <p:spPr>
          <a:xfrm>
            <a:off x="2782887" y="1989137"/>
            <a:ext cx="6337300"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653" name="Google Shape;653;p62"/>
          <p:cNvSpPr txBox="1"/>
          <p:nvPr/>
        </p:nvSpPr>
        <p:spPr>
          <a:xfrm>
            <a:off x="1233377" y="1125538"/>
            <a:ext cx="9696893" cy="5519419"/>
          </a:xfrm>
          <a:prstGeom prst="rect">
            <a:avLst/>
          </a:prstGeom>
          <a:noFill/>
          <a:ln>
            <a:noFill/>
          </a:ln>
        </p:spPr>
        <p:txBody>
          <a:bodyPr spcFirstLastPara="1" wrap="square" lIns="91425" tIns="45700" rIns="91425" bIns="45700" anchor="t" anchorCtr="0">
            <a:spAutoFit/>
          </a:bodyPr>
          <a:lstStyle/>
          <a:p>
            <a:pPr algn="just">
              <a:buClr>
                <a:schemeClr val="dk1"/>
              </a:buClr>
              <a:buSzPts val="2000"/>
            </a:pPr>
            <a:r>
              <a:rPr lang="en-US" sz="2800" dirty="0">
                <a:latin typeface="Arial"/>
                <a:ea typeface="Arial"/>
                <a:cs typeface="Arial"/>
                <a:sym typeface="Arial"/>
              </a:rPr>
              <a:t>Per </a:t>
            </a:r>
            <a:r>
              <a:rPr lang="en-US" sz="2800" dirty="0" err="1">
                <a:latin typeface="Arial"/>
                <a:ea typeface="Arial"/>
                <a:cs typeface="Arial"/>
                <a:sym typeface="Arial"/>
              </a:rPr>
              <a:t>una</a:t>
            </a:r>
            <a:r>
              <a:rPr lang="en-US" sz="2800" dirty="0">
                <a:latin typeface="Arial"/>
                <a:ea typeface="Arial"/>
                <a:cs typeface="Arial"/>
                <a:sym typeface="Arial"/>
              </a:rPr>
              <a:t> </a:t>
            </a:r>
            <a:r>
              <a:rPr lang="en-US" sz="2800" dirty="0" err="1">
                <a:latin typeface="Arial"/>
                <a:ea typeface="Arial"/>
                <a:cs typeface="Arial"/>
                <a:sym typeface="Arial"/>
              </a:rPr>
              <a:t>proficua</a:t>
            </a:r>
            <a:r>
              <a:rPr lang="en-US" sz="2800" dirty="0">
                <a:latin typeface="Arial"/>
                <a:ea typeface="Arial"/>
                <a:cs typeface="Arial"/>
                <a:sym typeface="Arial"/>
              </a:rPr>
              <a:t> </a:t>
            </a:r>
            <a:r>
              <a:rPr lang="en-US" sz="2800" dirty="0" err="1">
                <a:latin typeface="Arial"/>
                <a:ea typeface="Arial"/>
                <a:cs typeface="Arial"/>
                <a:sym typeface="Arial"/>
              </a:rPr>
              <a:t>integrazione</a:t>
            </a:r>
            <a:r>
              <a:rPr lang="en-US" sz="2800" dirty="0">
                <a:latin typeface="Arial"/>
                <a:ea typeface="Arial"/>
                <a:cs typeface="Arial"/>
                <a:sym typeface="Arial"/>
              </a:rPr>
              <a:t> è </a:t>
            </a:r>
            <a:r>
              <a:rPr lang="en-US" sz="2800" dirty="0" err="1">
                <a:latin typeface="Arial"/>
                <a:ea typeface="Arial"/>
                <a:cs typeface="Arial"/>
                <a:sym typeface="Arial"/>
              </a:rPr>
              <a:t>importante</a:t>
            </a:r>
            <a:r>
              <a:rPr lang="en-US" sz="2800" dirty="0">
                <a:latin typeface="Arial"/>
                <a:ea typeface="Arial"/>
                <a:cs typeface="Arial"/>
                <a:sym typeface="Arial"/>
              </a:rPr>
              <a:t> </a:t>
            </a:r>
            <a:r>
              <a:rPr lang="en-US" sz="2800" dirty="0" err="1">
                <a:latin typeface="Arial"/>
                <a:ea typeface="Arial"/>
                <a:cs typeface="Arial"/>
                <a:sym typeface="Arial"/>
              </a:rPr>
              <a:t>che</a:t>
            </a:r>
            <a:r>
              <a:rPr lang="en-US" sz="2800" dirty="0">
                <a:latin typeface="Arial"/>
                <a:ea typeface="Arial"/>
                <a:cs typeface="Arial"/>
                <a:sym typeface="Arial"/>
              </a:rPr>
              <a:t> il </a:t>
            </a:r>
            <a:r>
              <a:rPr lang="en-US" sz="2800" dirty="0" err="1">
                <a:latin typeface="Arial"/>
                <a:ea typeface="Arial"/>
                <a:cs typeface="Arial"/>
                <a:sym typeface="Arial"/>
              </a:rPr>
              <a:t>progetto</a:t>
            </a:r>
            <a:r>
              <a:rPr lang="en-US" sz="2800" dirty="0">
                <a:latin typeface="Arial"/>
                <a:ea typeface="Arial"/>
                <a:cs typeface="Arial"/>
                <a:sym typeface="Arial"/>
              </a:rPr>
              <a:t> </a:t>
            </a:r>
            <a:r>
              <a:rPr lang="en-US" sz="2800" dirty="0" err="1">
                <a:latin typeface="Arial"/>
                <a:ea typeface="Arial"/>
                <a:cs typeface="Arial"/>
                <a:sym typeface="Arial"/>
              </a:rPr>
              <a:t>educativo-didattico</a:t>
            </a:r>
            <a:r>
              <a:rPr lang="en-US" sz="2800" dirty="0">
                <a:latin typeface="Arial"/>
                <a:ea typeface="Arial"/>
                <a:cs typeface="Arial"/>
                <a:sym typeface="Arial"/>
              </a:rPr>
              <a:t> </a:t>
            </a:r>
            <a:r>
              <a:rPr lang="en-US" sz="2800" dirty="0" err="1">
                <a:latin typeface="Arial"/>
                <a:ea typeface="Arial"/>
                <a:cs typeface="Arial"/>
                <a:sym typeface="Arial"/>
              </a:rPr>
              <a:t>sia</a:t>
            </a:r>
            <a:r>
              <a:rPr lang="en-US" sz="2800" dirty="0">
                <a:latin typeface="Arial"/>
                <a:ea typeface="Arial"/>
                <a:cs typeface="Arial"/>
                <a:sym typeface="Arial"/>
              </a:rPr>
              <a:t> </a:t>
            </a:r>
            <a:r>
              <a:rPr lang="en-US" sz="2800" dirty="0" err="1">
                <a:latin typeface="Arial"/>
                <a:ea typeface="Arial"/>
                <a:cs typeface="Arial"/>
                <a:sym typeface="Arial"/>
              </a:rPr>
              <a:t>condiviso</a:t>
            </a:r>
            <a:r>
              <a:rPr lang="en-US" sz="2800" dirty="0">
                <a:latin typeface="Arial"/>
                <a:ea typeface="Arial"/>
                <a:cs typeface="Arial"/>
                <a:sym typeface="Arial"/>
              </a:rPr>
              <a:t> da tutti </a:t>
            </a:r>
            <a:r>
              <a:rPr lang="en-US" sz="2800" dirty="0" err="1">
                <a:latin typeface="Arial"/>
                <a:ea typeface="Arial"/>
                <a:cs typeface="Arial"/>
                <a:sym typeface="Arial"/>
              </a:rPr>
              <a:t>i</a:t>
            </a:r>
            <a:r>
              <a:rPr lang="en-US" sz="2800" dirty="0">
                <a:latin typeface="Arial"/>
                <a:ea typeface="Arial"/>
                <a:cs typeface="Arial"/>
                <a:sym typeface="Arial"/>
              </a:rPr>
              <a:t> </a:t>
            </a:r>
            <a:r>
              <a:rPr lang="en-US" sz="2800" dirty="0" err="1">
                <a:latin typeface="Arial"/>
                <a:ea typeface="Arial"/>
                <a:cs typeface="Arial"/>
                <a:sym typeface="Arial"/>
              </a:rPr>
              <a:t>docenti</a:t>
            </a:r>
            <a:r>
              <a:rPr lang="en-US" sz="2800" dirty="0">
                <a:latin typeface="Arial"/>
                <a:ea typeface="Arial"/>
                <a:cs typeface="Arial"/>
                <a:sym typeface="Arial"/>
              </a:rPr>
              <a:t> e </a:t>
            </a:r>
            <a:r>
              <a:rPr lang="en-US" sz="2800" dirty="0" err="1">
                <a:latin typeface="Arial"/>
                <a:ea typeface="Arial"/>
                <a:cs typeface="Arial"/>
                <a:sym typeface="Arial"/>
              </a:rPr>
              <a:t>che</a:t>
            </a:r>
            <a:r>
              <a:rPr lang="en-US" sz="2800" dirty="0">
                <a:latin typeface="Arial"/>
                <a:ea typeface="Arial"/>
                <a:cs typeface="Arial"/>
                <a:sym typeface="Arial"/>
              </a:rPr>
              <a:t> non </a:t>
            </a:r>
            <a:r>
              <a:rPr lang="en-US" sz="2800" dirty="0" err="1">
                <a:latin typeface="Arial"/>
                <a:ea typeface="Arial"/>
                <a:cs typeface="Arial"/>
                <a:sym typeface="Arial"/>
              </a:rPr>
              <a:t>sia</a:t>
            </a:r>
            <a:r>
              <a:rPr lang="en-US" sz="2800" dirty="0">
                <a:latin typeface="Arial"/>
                <a:ea typeface="Arial"/>
                <a:cs typeface="Arial"/>
                <a:sym typeface="Arial"/>
              </a:rPr>
              <a:t> solo </a:t>
            </a:r>
            <a:r>
              <a:rPr lang="en-US" sz="2800" dirty="0" err="1">
                <a:latin typeface="Arial"/>
                <a:ea typeface="Arial"/>
                <a:cs typeface="Arial"/>
                <a:sym typeface="Arial"/>
              </a:rPr>
              <a:t>dell’insegnante</a:t>
            </a:r>
            <a:r>
              <a:rPr lang="en-US" sz="2800" dirty="0">
                <a:latin typeface="Arial"/>
                <a:ea typeface="Arial"/>
                <a:cs typeface="Arial"/>
                <a:sym typeface="Arial"/>
              </a:rPr>
              <a:t> di </a:t>
            </a:r>
            <a:r>
              <a:rPr lang="en-US" sz="2800" dirty="0" err="1">
                <a:latin typeface="Arial"/>
                <a:ea typeface="Arial"/>
                <a:cs typeface="Arial"/>
                <a:sym typeface="Arial"/>
              </a:rPr>
              <a:t>sostegno</a:t>
            </a:r>
            <a:r>
              <a:rPr lang="en-US" sz="2800" dirty="0">
                <a:latin typeface="Arial"/>
                <a:ea typeface="Arial"/>
                <a:cs typeface="Arial"/>
                <a:sym typeface="Arial"/>
              </a:rPr>
              <a:t>, </a:t>
            </a:r>
            <a:r>
              <a:rPr lang="en-US" sz="2800" dirty="0" err="1">
                <a:latin typeface="Arial"/>
                <a:ea typeface="Arial"/>
                <a:cs typeface="Arial"/>
                <a:sym typeface="Arial"/>
              </a:rPr>
              <a:t>che</a:t>
            </a:r>
            <a:r>
              <a:rPr lang="en-US" sz="2800" dirty="0">
                <a:latin typeface="Arial"/>
                <a:ea typeface="Arial"/>
                <a:cs typeface="Arial"/>
                <a:sym typeface="Arial"/>
              </a:rPr>
              <a:t> </a:t>
            </a:r>
            <a:r>
              <a:rPr lang="en-US" sz="2800" dirty="0" err="1">
                <a:latin typeface="Arial"/>
                <a:ea typeface="Arial"/>
                <a:cs typeface="Arial"/>
                <a:sym typeface="Arial"/>
              </a:rPr>
              <a:t>l’alunno</a:t>
            </a:r>
            <a:r>
              <a:rPr lang="en-US" sz="2800" dirty="0">
                <a:latin typeface="Arial"/>
                <a:ea typeface="Arial"/>
                <a:cs typeface="Arial"/>
                <a:sym typeface="Arial"/>
              </a:rPr>
              <a:t> </a:t>
            </a:r>
            <a:r>
              <a:rPr lang="en-US" sz="2800" dirty="0" err="1">
                <a:latin typeface="Arial"/>
                <a:ea typeface="Arial"/>
                <a:cs typeface="Arial"/>
                <a:sym typeface="Arial"/>
              </a:rPr>
              <a:t>disabile</a:t>
            </a:r>
            <a:r>
              <a:rPr lang="en-US" sz="2800" dirty="0">
                <a:latin typeface="Arial"/>
                <a:ea typeface="Arial"/>
                <a:cs typeface="Arial"/>
                <a:sym typeface="Arial"/>
              </a:rPr>
              <a:t> </a:t>
            </a:r>
            <a:r>
              <a:rPr lang="en-US" sz="2800" dirty="0" err="1">
                <a:latin typeface="Arial"/>
                <a:ea typeface="Arial"/>
                <a:cs typeface="Arial"/>
                <a:sym typeface="Arial"/>
              </a:rPr>
              <a:t>passi</a:t>
            </a:r>
            <a:r>
              <a:rPr lang="en-US" sz="2800" dirty="0">
                <a:latin typeface="Arial"/>
                <a:ea typeface="Arial"/>
                <a:cs typeface="Arial"/>
                <a:sym typeface="Arial"/>
              </a:rPr>
              <a:t> il </a:t>
            </a:r>
            <a:r>
              <a:rPr lang="en-US" sz="2800" dirty="0" err="1">
                <a:latin typeface="Arial"/>
                <a:ea typeface="Arial"/>
                <a:cs typeface="Arial"/>
                <a:sym typeface="Arial"/>
              </a:rPr>
              <a:t>suo</a:t>
            </a:r>
            <a:r>
              <a:rPr lang="en-US" sz="2800" dirty="0">
                <a:latin typeface="Arial"/>
                <a:ea typeface="Arial"/>
                <a:cs typeface="Arial"/>
                <a:sym typeface="Arial"/>
              </a:rPr>
              <a:t> tempo </a:t>
            </a:r>
            <a:r>
              <a:rPr lang="en-US" sz="2800" dirty="0" err="1">
                <a:latin typeface="Arial"/>
                <a:ea typeface="Arial"/>
                <a:cs typeface="Arial"/>
                <a:sym typeface="Arial"/>
              </a:rPr>
              <a:t>scuola</a:t>
            </a:r>
            <a:r>
              <a:rPr lang="en-US" sz="2800" dirty="0">
                <a:latin typeface="Arial"/>
                <a:ea typeface="Arial"/>
                <a:cs typeface="Arial"/>
                <a:sym typeface="Arial"/>
              </a:rPr>
              <a:t> </a:t>
            </a:r>
            <a:r>
              <a:rPr lang="en-US" sz="2800" dirty="0" err="1">
                <a:latin typeface="Arial"/>
                <a:ea typeface="Arial"/>
                <a:cs typeface="Arial"/>
                <a:sym typeface="Arial"/>
              </a:rPr>
              <a:t>all’interno</a:t>
            </a:r>
            <a:r>
              <a:rPr lang="en-US" sz="2800" dirty="0">
                <a:latin typeface="Arial"/>
                <a:ea typeface="Arial"/>
                <a:cs typeface="Arial"/>
                <a:sym typeface="Arial"/>
              </a:rPr>
              <a:t> </a:t>
            </a:r>
            <a:r>
              <a:rPr lang="en-US" sz="2800" dirty="0" err="1">
                <a:latin typeface="Arial"/>
                <a:ea typeface="Arial"/>
                <a:cs typeface="Arial"/>
                <a:sym typeface="Arial"/>
              </a:rPr>
              <a:t>della</a:t>
            </a:r>
            <a:r>
              <a:rPr lang="en-US" sz="2800" dirty="0">
                <a:latin typeface="Arial"/>
                <a:ea typeface="Arial"/>
                <a:cs typeface="Arial"/>
                <a:sym typeface="Arial"/>
              </a:rPr>
              <a:t> </a:t>
            </a:r>
            <a:r>
              <a:rPr lang="en-US" sz="2800" dirty="0" err="1">
                <a:latin typeface="Arial"/>
                <a:ea typeface="Arial"/>
                <a:cs typeface="Arial"/>
                <a:sym typeface="Arial"/>
              </a:rPr>
              <a:t>classe</a:t>
            </a:r>
            <a:r>
              <a:rPr lang="en-US" sz="2800" dirty="0">
                <a:latin typeface="Arial"/>
                <a:ea typeface="Arial"/>
                <a:cs typeface="Arial"/>
                <a:sym typeface="Arial"/>
              </a:rPr>
              <a:t>, </a:t>
            </a:r>
            <a:r>
              <a:rPr lang="en-US" sz="2800" dirty="0" err="1">
                <a:latin typeface="Arial"/>
                <a:ea typeface="Arial"/>
                <a:cs typeface="Arial"/>
                <a:sym typeface="Arial"/>
              </a:rPr>
              <a:t>che</a:t>
            </a:r>
            <a:r>
              <a:rPr lang="en-US" sz="2800" dirty="0">
                <a:latin typeface="Arial"/>
                <a:ea typeface="Arial"/>
                <a:cs typeface="Arial"/>
                <a:sym typeface="Arial"/>
              </a:rPr>
              <a:t> ci </a:t>
            </a:r>
            <a:r>
              <a:rPr lang="en-US" sz="2800" dirty="0" err="1">
                <a:latin typeface="Arial"/>
                <a:ea typeface="Arial"/>
                <a:cs typeface="Arial"/>
                <a:sym typeface="Arial"/>
              </a:rPr>
              <a:t>siano</a:t>
            </a:r>
            <a:r>
              <a:rPr lang="en-US" sz="2800" dirty="0">
                <a:latin typeface="Arial"/>
                <a:ea typeface="Arial"/>
                <a:cs typeface="Arial"/>
                <a:sym typeface="Arial"/>
              </a:rPr>
              <a:t> </a:t>
            </a:r>
            <a:r>
              <a:rPr lang="en-US" sz="2800" dirty="0" err="1">
                <a:latin typeface="Arial"/>
                <a:ea typeface="Arial"/>
                <a:cs typeface="Arial"/>
                <a:sym typeface="Arial"/>
              </a:rPr>
              <a:t>forme</a:t>
            </a:r>
            <a:r>
              <a:rPr lang="en-US" sz="2800" dirty="0">
                <a:latin typeface="Arial"/>
                <a:ea typeface="Arial"/>
                <a:cs typeface="Arial"/>
                <a:sym typeface="Arial"/>
              </a:rPr>
              <a:t> di </a:t>
            </a:r>
            <a:r>
              <a:rPr lang="en-US" sz="2800" dirty="0" err="1">
                <a:latin typeface="Arial"/>
                <a:ea typeface="Arial"/>
                <a:cs typeface="Arial"/>
                <a:sym typeface="Arial"/>
              </a:rPr>
              <a:t>consultazione</a:t>
            </a:r>
            <a:r>
              <a:rPr lang="en-US" sz="2800" dirty="0">
                <a:latin typeface="Arial"/>
                <a:ea typeface="Arial"/>
                <a:cs typeface="Arial"/>
                <a:sym typeface="Arial"/>
              </a:rPr>
              <a:t> </a:t>
            </a:r>
            <a:r>
              <a:rPr lang="en-US" sz="2800" dirty="0" err="1">
                <a:latin typeface="Arial"/>
                <a:ea typeface="Arial"/>
                <a:cs typeface="Arial"/>
                <a:sym typeface="Arial"/>
              </a:rPr>
              <a:t>obbligatorie</a:t>
            </a:r>
            <a:r>
              <a:rPr lang="en-US" sz="2800" dirty="0">
                <a:latin typeface="Arial"/>
                <a:ea typeface="Arial"/>
                <a:cs typeface="Arial"/>
                <a:sym typeface="Arial"/>
              </a:rPr>
              <a:t> </a:t>
            </a:r>
            <a:r>
              <a:rPr lang="en-US" sz="2800" dirty="0" err="1">
                <a:latin typeface="Arial"/>
                <a:ea typeface="Arial"/>
                <a:cs typeface="Arial"/>
                <a:sym typeface="Arial"/>
              </a:rPr>
              <a:t>tra</a:t>
            </a:r>
            <a:r>
              <a:rPr lang="en-US" sz="2800" dirty="0">
                <a:latin typeface="Arial"/>
                <a:ea typeface="Arial"/>
                <a:cs typeface="Arial"/>
                <a:sym typeface="Arial"/>
              </a:rPr>
              <a:t> </a:t>
            </a:r>
            <a:r>
              <a:rPr lang="en-US" sz="2800" dirty="0" err="1">
                <a:latin typeface="Arial"/>
                <a:ea typeface="Arial"/>
                <a:cs typeface="Arial"/>
                <a:sym typeface="Arial"/>
              </a:rPr>
              <a:t>gli</a:t>
            </a:r>
            <a:r>
              <a:rPr lang="en-US" sz="2800" dirty="0">
                <a:latin typeface="Arial"/>
                <a:ea typeface="Arial"/>
                <a:cs typeface="Arial"/>
                <a:sym typeface="Arial"/>
              </a:rPr>
              <a:t> </a:t>
            </a:r>
            <a:r>
              <a:rPr lang="en-US" sz="2800" dirty="0" err="1">
                <a:latin typeface="Arial"/>
                <a:ea typeface="Arial"/>
                <a:cs typeface="Arial"/>
                <a:sym typeface="Arial"/>
              </a:rPr>
              <a:t>insegnanti</a:t>
            </a:r>
            <a:r>
              <a:rPr lang="en-US" sz="2800" dirty="0">
                <a:latin typeface="Arial"/>
                <a:ea typeface="Arial"/>
                <a:cs typeface="Arial"/>
                <a:sym typeface="Arial"/>
              </a:rPr>
              <a:t> </a:t>
            </a:r>
            <a:r>
              <a:rPr lang="en-US" sz="2800" dirty="0" err="1">
                <a:latin typeface="Arial"/>
                <a:ea typeface="Arial"/>
                <a:cs typeface="Arial"/>
                <a:sym typeface="Arial"/>
              </a:rPr>
              <a:t>della</a:t>
            </a:r>
            <a:r>
              <a:rPr lang="en-US" sz="2800" dirty="0">
                <a:latin typeface="Arial"/>
                <a:ea typeface="Arial"/>
                <a:cs typeface="Arial"/>
                <a:sym typeface="Arial"/>
              </a:rPr>
              <a:t> </a:t>
            </a:r>
            <a:r>
              <a:rPr lang="en-US" sz="2800" dirty="0" err="1">
                <a:latin typeface="Arial"/>
                <a:ea typeface="Arial"/>
                <a:cs typeface="Arial"/>
                <a:sym typeface="Arial"/>
              </a:rPr>
              <a:t>classe</a:t>
            </a:r>
            <a:r>
              <a:rPr lang="en-US" sz="2800" dirty="0">
                <a:latin typeface="Arial"/>
                <a:ea typeface="Arial"/>
                <a:cs typeface="Arial"/>
                <a:sym typeface="Arial"/>
              </a:rPr>
              <a:t> e le figure di </a:t>
            </a:r>
            <a:r>
              <a:rPr lang="en-US" sz="2800" dirty="0" err="1">
                <a:latin typeface="Arial"/>
                <a:ea typeface="Arial"/>
                <a:cs typeface="Arial"/>
                <a:sym typeface="Arial"/>
              </a:rPr>
              <a:t>riferimento</a:t>
            </a:r>
            <a:r>
              <a:rPr lang="en-US" sz="2800" dirty="0">
                <a:latin typeface="Arial"/>
                <a:ea typeface="Arial"/>
                <a:cs typeface="Arial"/>
                <a:sym typeface="Arial"/>
              </a:rPr>
              <a:t> per </a:t>
            </a:r>
            <a:r>
              <a:rPr lang="en-US" sz="2800" dirty="0" err="1">
                <a:latin typeface="Arial"/>
                <a:ea typeface="Arial"/>
                <a:cs typeface="Arial"/>
                <a:sym typeface="Arial"/>
              </a:rPr>
              <a:t>l’integrazione</a:t>
            </a:r>
            <a:r>
              <a:rPr lang="en-US" sz="2800" dirty="0">
                <a:latin typeface="Arial"/>
                <a:ea typeface="Arial"/>
                <a:cs typeface="Arial"/>
                <a:sym typeface="Arial"/>
              </a:rPr>
              <a:t> </a:t>
            </a:r>
            <a:r>
              <a:rPr lang="en-US" sz="2800" dirty="0" err="1">
                <a:latin typeface="Arial"/>
                <a:ea typeface="Arial"/>
                <a:cs typeface="Arial"/>
                <a:sym typeface="Arial"/>
              </a:rPr>
              <a:t>delle</a:t>
            </a:r>
            <a:r>
              <a:rPr lang="en-US" sz="2800" dirty="0">
                <a:latin typeface="Arial"/>
                <a:ea typeface="Arial"/>
                <a:cs typeface="Arial"/>
                <a:sym typeface="Arial"/>
              </a:rPr>
              <a:t> </a:t>
            </a:r>
            <a:r>
              <a:rPr lang="en-US" sz="2800" dirty="0" err="1">
                <a:latin typeface="Arial"/>
                <a:ea typeface="Arial"/>
                <a:cs typeface="Arial"/>
                <a:sym typeface="Arial"/>
              </a:rPr>
              <a:t>scuole</a:t>
            </a:r>
            <a:r>
              <a:rPr lang="en-US" sz="2800" dirty="0">
                <a:latin typeface="Arial"/>
                <a:ea typeface="Arial"/>
                <a:cs typeface="Arial"/>
                <a:sym typeface="Arial"/>
              </a:rPr>
              <a:t> </a:t>
            </a:r>
            <a:r>
              <a:rPr lang="en-US" sz="2800" dirty="0" err="1">
                <a:latin typeface="Arial"/>
                <a:ea typeface="Arial"/>
                <a:cs typeface="Arial"/>
                <a:sym typeface="Arial"/>
              </a:rPr>
              <a:t>coinvolte</a:t>
            </a:r>
            <a:r>
              <a:rPr lang="en-US" sz="2800" dirty="0">
                <a:latin typeface="Arial"/>
                <a:ea typeface="Arial"/>
                <a:cs typeface="Arial"/>
                <a:sym typeface="Arial"/>
              </a:rPr>
              <a:t>.</a:t>
            </a:r>
            <a:endParaRPr sz="2800" dirty="0"/>
          </a:p>
          <a:p>
            <a:pPr algn="just">
              <a:spcBef>
                <a:spcPts val="1000"/>
              </a:spcBef>
              <a:buClr>
                <a:schemeClr val="dk1"/>
              </a:buClr>
              <a:buSzPts val="2000"/>
            </a:pPr>
            <a:r>
              <a:rPr lang="en-US" sz="2800" dirty="0">
                <a:latin typeface="Arial"/>
                <a:ea typeface="Arial"/>
                <a:cs typeface="Arial"/>
                <a:sym typeface="Arial"/>
              </a:rPr>
              <a:t>Di </a:t>
            </a:r>
            <a:r>
              <a:rPr lang="en-US" sz="2800" dirty="0" err="1">
                <a:latin typeface="Arial"/>
                <a:ea typeface="Arial"/>
                <a:cs typeface="Arial"/>
                <a:sym typeface="Arial"/>
              </a:rPr>
              <a:t>particolare</a:t>
            </a:r>
            <a:r>
              <a:rPr lang="en-US" sz="2800" dirty="0">
                <a:latin typeface="Arial"/>
                <a:ea typeface="Arial"/>
                <a:cs typeface="Arial"/>
                <a:sym typeface="Arial"/>
              </a:rPr>
              <a:t> </a:t>
            </a:r>
            <a:r>
              <a:rPr lang="en-US" sz="2800" dirty="0" err="1">
                <a:latin typeface="Arial"/>
                <a:ea typeface="Arial"/>
                <a:cs typeface="Arial"/>
                <a:sym typeface="Arial"/>
              </a:rPr>
              <a:t>importanza</a:t>
            </a:r>
            <a:r>
              <a:rPr lang="en-US" sz="2800" dirty="0">
                <a:latin typeface="Arial"/>
                <a:ea typeface="Arial"/>
                <a:cs typeface="Arial"/>
                <a:sym typeface="Arial"/>
              </a:rPr>
              <a:t>, la </a:t>
            </a:r>
            <a:r>
              <a:rPr lang="en-US" sz="2800" dirty="0" err="1">
                <a:latin typeface="Arial"/>
                <a:ea typeface="Arial"/>
                <a:cs typeface="Arial"/>
                <a:sym typeface="Arial"/>
              </a:rPr>
              <a:t>consegna</a:t>
            </a:r>
            <a:r>
              <a:rPr lang="en-US" sz="2800" dirty="0">
                <a:latin typeface="Arial"/>
                <a:ea typeface="Arial"/>
                <a:cs typeface="Arial"/>
                <a:sym typeface="Arial"/>
              </a:rPr>
              <a:t> </a:t>
            </a:r>
            <a:r>
              <a:rPr lang="en-US" sz="2800" dirty="0" err="1">
                <a:latin typeface="Arial"/>
                <a:ea typeface="Arial"/>
                <a:cs typeface="Arial"/>
                <a:sym typeface="Arial"/>
              </a:rPr>
              <a:t>della</a:t>
            </a:r>
            <a:r>
              <a:rPr lang="en-US" sz="2800" dirty="0">
                <a:latin typeface="Arial"/>
                <a:ea typeface="Arial"/>
                <a:cs typeface="Arial"/>
                <a:sym typeface="Arial"/>
              </a:rPr>
              <a:t> </a:t>
            </a:r>
            <a:r>
              <a:rPr lang="en-US" sz="2800" dirty="0" err="1">
                <a:latin typeface="Arial"/>
                <a:ea typeface="Arial"/>
                <a:cs typeface="Arial"/>
                <a:sym typeface="Arial"/>
              </a:rPr>
              <a:t>documentazione</a:t>
            </a:r>
            <a:r>
              <a:rPr lang="en-US" sz="2800" dirty="0">
                <a:latin typeface="Arial"/>
                <a:ea typeface="Arial"/>
                <a:cs typeface="Arial"/>
                <a:sym typeface="Arial"/>
              </a:rPr>
              <a:t> </a:t>
            </a:r>
            <a:r>
              <a:rPr lang="en-US" sz="2800" dirty="0" err="1">
                <a:latin typeface="Arial"/>
                <a:ea typeface="Arial"/>
                <a:cs typeface="Arial"/>
                <a:sym typeface="Arial"/>
              </a:rPr>
              <a:t>riguardante</a:t>
            </a:r>
            <a:r>
              <a:rPr lang="en-US" sz="2800" dirty="0">
                <a:latin typeface="Arial"/>
                <a:ea typeface="Arial"/>
                <a:cs typeface="Arial"/>
                <a:sym typeface="Arial"/>
              </a:rPr>
              <a:t> </a:t>
            </a:r>
            <a:r>
              <a:rPr lang="en-US" sz="2800" dirty="0" err="1">
                <a:latin typeface="Arial"/>
                <a:ea typeface="Arial"/>
                <a:cs typeface="Arial"/>
                <a:sym typeface="Arial"/>
              </a:rPr>
              <a:t>l’alunno</a:t>
            </a:r>
            <a:r>
              <a:rPr lang="en-US" sz="2800" dirty="0">
                <a:latin typeface="Arial"/>
                <a:ea typeface="Arial"/>
                <a:cs typeface="Arial"/>
                <a:sym typeface="Arial"/>
              </a:rPr>
              <a:t> con </a:t>
            </a:r>
            <a:r>
              <a:rPr lang="en-US" sz="2800" dirty="0" err="1">
                <a:latin typeface="Arial"/>
                <a:ea typeface="Arial"/>
                <a:cs typeface="Arial"/>
                <a:sym typeface="Arial"/>
              </a:rPr>
              <a:t>disabilità</a:t>
            </a:r>
            <a:r>
              <a:rPr lang="en-US" sz="2800" dirty="0">
                <a:latin typeface="Arial"/>
                <a:ea typeface="Arial"/>
                <a:cs typeface="Arial"/>
                <a:sym typeface="Arial"/>
              </a:rPr>
              <a:t> al </a:t>
            </a:r>
            <a:r>
              <a:rPr lang="en-US" sz="2800" dirty="0" err="1">
                <a:latin typeface="Arial"/>
                <a:ea typeface="Arial"/>
                <a:cs typeface="Arial"/>
                <a:sym typeface="Arial"/>
              </a:rPr>
              <a:t>personale</a:t>
            </a:r>
            <a:r>
              <a:rPr lang="en-US" sz="2800" dirty="0">
                <a:latin typeface="Arial"/>
                <a:ea typeface="Arial"/>
                <a:cs typeface="Arial"/>
                <a:sym typeface="Arial"/>
              </a:rPr>
              <a:t> del </a:t>
            </a:r>
            <a:r>
              <a:rPr lang="en-US" sz="2800" dirty="0" err="1">
                <a:latin typeface="Arial"/>
                <a:ea typeface="Arial"/>
                <a:cs typeface="Arial"/>
                <a:sym typeface="Arial"/>
              </a:rPr>
              <a:t>ciclo</a:t>
            </a:r>
            <a:r>
              <a:rPr lang="en-US" sz="2800" dirty="0">
                <a:latin typeface="Arial"/>
                <a:ea typeface="Arial"/>
                <a:cs typeface="Arial"/>
                <a:sym typeface="Arial"/>
              </a:rPr>
              <a:t> o </a:t>
            </a:r>
            <a:r>
              <a:rPr lang="en-US" sz="2800" dirty="0" err="1">
                <a:latin typeface="Arial"/>
                <a:ea typeface="Arial"/>
                <a:cs typeface="Arial"/>
                <a:sym typeface="Arial"/>
              </a:rPr>
              <a:t>grado</a:t>
            </a:r>
            <a:r>
              <a:rPr lang="en-US" sz="2800" dirty="0">
                <a:latin typeface="Arial"/>
                <a:ea typeface="Arial"/>
                <a:cs typeface="Arial"/>
                <a:sym typeface="Arial"/>
              </a:rPr>
              <a:t> </a:t>
            </a:r>
            <a:r>
              <a:rPr lang="en-US" sz="2800" dirty="0" err="1">
                <a:latin typeface="Arial"/>
                <a:ea typeface="Arial"/>
                <a:cs typeface="Arial"/>
                <a:sym typeface="Arial"/>
              </a:rPr>
              <a:t>successivo</a:t>
            </a:r>
            <a:r>
              <a:rPr lang="en-US" sz="2800" dirty="0">
                <a:latin typeface="Arial"/>
                <a:ea typeface="Arial"/>
                <a:cs typeface="Arial"/>
                <a:sym typeface="Arial"/>
              </a:rPr>
              <a:t>.</a:t>
            </a:r>
            <a:endParaRPr sz="2800" dirty="0"/>
          </a:p>
          <a:p>
            <a:pPr algn="just">
              <a:spcBef>
                <a:spcPts val="1000"/>
              </a:spcBef>
              <a:buClr>
                <a:schemeClr val="dk1"/>
              </a:buClr>
              <a:buSzPts val="2000"/>
            </a:pPr>
            <a:r>
              <a:rPr lang="en-US" sz="2800" dirty="0" err="1">
                <a:latin typeface="Arial"/>
                <a:ea typeface="Arial"/>
                <a:cs typeface="Arial"/>
                <a:sym typeface="Arial"/>
              </a:rPr>
              <a:t>Infine</a:t>
            </a:r>
            <a:r>
              <a:rPr lang="en-US" sz="2800" dirty="0">
                <a:latin typeface="Arial"/>
                <a:ea typeface="Arial"/>
                <a:cs typeface="Arial"/>
                <a:sym typeface="Arial"/>
              </a:rPr>
              <a:t>, è </a:t>
            </a:r>
            <a:r>
              <a:rPr lang="en-US" sz="2800" dirty="0" err="1">
                <a:latin typeface="Arial"/>
                <a:ea typeface="Arial"/>
                <a:cs typeface="Arial"/>
                <a:sym typeface="Arial"/>
              </a:rPr>
              <a:t>fondamentale</a:t>
            </a:r>
            <a:r>
              <a:rPr lang="en-US" sz="2800" dirty="0">
                <a:latin typeface="Arial"/>
                <a:ea typeface="Arial"/>
                <a:cs typeface="Arial"/>
                <a:sym typeface="Arial"/>
              </a:rPr>
              <a:t> </a:t>
            </a:r>
            <a:r>
              <a:rPr lang="en-US" sz="2800" dirty="0" err="1">
                <a:latin typeface="Arial"/>
                <a:ea typeface="Arial"/>
                <a:cs typeface="Arial"/>
                <a:sym typeface="Arial"/>
              </a:rPr>
              <a:t>l’organizzazione</a:t>
            </a:r>
            <a:r>
              <a:rPr lang="en-US" sz="2800" dirty="0">
                <a:latin typeface="Arial"/>
                <a:ea typeface="Arial"/>
                <a:cs typeface="Arial"/>
                <a:sym typeface="Arial"/>
              </a:rPr>
              <a:t> del passaggio al mondo del </a:t>
            </a:r>
            <a:r>
              <a:rPr lang="en-US" sz="2800" dirty="0" err="1">
                <a:latin typeface="Arial"/>
                <a:ea typeface="Arial"/>
                <a:cs typeface="Arial"/>
                <a:sym typeface="Arial"/>
              </a:rPr>
              <a:t>lavoro</a:t>
            </a:r>
            <a:r>
              <a:rPr lang="en-US" sz="2800" dirty="0">
                <a:latin typeface="Arial"/>
                <a:ea typeface="Arial"/>
                <a:cs typeface="Arial"/>
                <a:sym typeface="Arial"/>
              </a:rPr>
              <a:t> e </a:t>
            </a:r>
            <a:r>
              <a:rPr lang="en-US" sz="2800" dirty="0" err="1">
                <a:latin typeface="Arial"/>
                <a:ea typeface="Arial"/>
                <a:cs typeface="Arial"/>
                <a:sym typeface="Arial"/>
              </a:rPr>
              <a:t>all’attuazione</a:t>
            </a:r>
            <a:r>
              <a:rPr lang="en-US" sz="2800" dirty="0">
                <a:latin typeface="Arial"/>
                <a:ea typeface="Arial"/>
                <a:cs typeface="Arial"/>
                <a:sym typeface="Arial"/>
              </a:rPr>
              <a:t> del </a:t>
            </a:r>
            <a:r>
              <a:rPr lang="en-US" sz="2800" dirty="0" err="1">
                <a:latin typeface="Arial"/>
                <a:ea typeface="Arial"/>
                <a:cs typeface="Arial"/>
                <a:sym typeface="Arial"/>
              </a:rPr>
              <a:t>progetto</a:t>
            </a:r>
            <a:r>
              <a:rPr lang="en-US" sz="2800" dirty="0">
                <a:latin typeface="Arial"/>
                <a:ea typeface="Arial"/>
                <a:cs typeface="Arial"/>
                <a:sym typeface="Arial"/>
              </a:rPr>
              <a:t> di vita.</a:t>
            </a:r>
            <a:endParaRPr sz="2800" dirty="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7"/>
          <p:cNvSpPr txBox="1">
            <a:spLocks noGrp="1"/>
          </p:cNvSpPr>
          <p:nvPr>
            <p:ph type="title" idx="4294967295"/>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r>
              <a:rPr lang="en-US" sz="4400" dirty="0" err="1">
                <a:solidFill>
                  <a:schemeClr val="tx1"/>
                </a:solidFill>
                <a:latin typeface="Arial"/>
                <a:ea typeface="Arial"/>
                <a:cs typeface="Arial"/>
                <a:sym typeface="Arial"/>
              </a:rPr>
              <a:t>adhd</a:t>
            </a:r>
            <a:endParaRPr dirty="0">
              <a:solidFill>
                <a:schemeClr val="tx1"/>
              </a:solidFill>
            </a:endParaRPr>
          </a:p>
        </p:txBody>
      </p:sp>
      <p:pic>
        <p:nvPicPr>
          <p:cNvPr id="708" name="Google Shape;708;p67"/>
          <p:cNvPicPr preferRelativeResize="0"/>
          <p:nvPr/>
        </p:nvPicPr>
        <p:blipFill rotWithShape="1">
          <a:blip r:embed="rId3">
            <a:alphaModFix/>
          </a:blip>
          <a:srcRect/>
          <a:stretch/>
        </p:blipFill>
        <p:spPr>
          <a:xfrm>
            <a:off x="4367213" y="2667001"/>
            <a:ext cx="3673475" cy="23463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87"/>
          <p:cNvSpPr txBox="1">
            <a:spLocks noGrp="1"/>
          </p:cNvSpPr>
          <p:nvPr>
            <p:ph type="title" idx="4294967295"/>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r>
              <a:rPr lang="en-US" sz="4400" dirty="0" err="1">
                <a:solidFill>
                  <a:schemeClr val="tx1"/>
                </a:solidFill>
                <a:latin typeface="Arial"/>
                <a:ea typeface="Arial"/>
                <a:cs typeface="Arial"/>
                <a:sym typeface="Arial"/>
              </a:rPr>
              <a:t>Alunni</a:t>
            </a:r>
            <a:r>
              <a:rPr lang="en-US" sz="4400" dirty="0">
                <a:solidFill>
                  <a:schemeClr val="tx1"/>
                </a:solidFill>
                <a:latin typeface="Arial"/>
                <a:ea typeface="Arial"/>
                <a:cs typeface="Arial"/>
                <a:sym typeface="Arial"/>
              </a:rPr>
              <a:t> </a:t>
            </a:r>
            <a:r>
              <a:rPr lang="en-US" sz="4400" dirty="0" err="1">
                <a:solidFill>
                  <a:schemeClr val="tx1"/>
                </a:solidFill>
                <a:latin typeface="Arial"/>
                <a:ea typeface="Arial"/>
                <a:cs typeface="Arial"/>
                <a:sym typeface="Arial"/>
              </a:rPr>
              <a:t>provenienti</a:t>
            </a:r>
            <a:r>
              <a:rPr lang="en-US" sz="4400" dirty="0">
                <a:solidFill>
                  <a:schemeClr val="tx1"/>
                </a:solidFill>
                <a:latin typeface="Arial"/>
                <a:ea typeface="Arial"/>
                <a:cs typeface="Arial"/>
                <a:sym typeface="Arial"/>
              </a:rPr>
              <a:t> da </a:t>
            </a:r>
            <a:r>
              <a:rPr lang="en-US" sz="4400" dirty="0" err="1">
                <a:solidFill>
                  <a:schemeClr val="tx1"/>
                </a:solidFill>
                <a:latin typeface="Arial"/>
                <a:ea typeface="Arial"/>
                <a:cs typeface="Arial"/>
                <a:sym typeface="Arial"/>
              </a:rPr>
              <a:t>paesi</a:t>
            </a:r>
            <a:r>
              <a:rPr lang="en-US" sz="4400" dirty="0">
                <a:solidFill>
                  <a:schemeClr val="tx1"/>
                </a:solidFill>
                <a:latin typeface="Arial"/>
                <a:ea typeface="Arial"/>
                <a:cs typeface="Arial"/>
                <a:sym typeface="Arial"/>
              </a:rPr>
              <a:t> </a:t>
            </a:r>
            <a:r>
              <a:rPr lang="en-US" sz="4400" dirty="0" err="1">
                <a:solidFill>
                  <a:schemeClr val="tx1"/>
                </a:solidFill>
                <a:latin typeface="Arial"/>
                <a:ea typeface="Arial"/>
                <a:cs typeface="Arial"/>
                <a:sym typeface="Arial"/>
              </a:rPr>
              <a:t>altri</a:t>
            </a:r>
            <a:endParaRPr dirty="0">
              <a:solidFill>
                <a:schemeClr val="tx1"/>
              </a:solidFill>
            </a:endParaRPr>
          </a:p>
        </p:txBody>
      </p:sp>
      <p:pic>
        <p:nvPicPr>
          <p:cNvPr id="1006" name="Google Shape;1006;p87"/>
          <p:cNvPicPr preferRelativeResize="0"/>
          <p:nvPr/>
        </p:nvPicPr>
        <p:blipFill rotWithShape="1">
          <a:blip r:embed="rId3">
            <a:alphaModFix/>
          </a:blip>
          <a:srcRect/>
          <a:stretch/>
        </p:blipFill>
        <p:spPr>
          <a:xfrm>
            <a:off x="3503612" y="1700213"/>
            <a:ext cx="5256212" cy="36734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99"/>
          <p:cNvSpPr txBox="1">
            <a:spLocks noGrp="1"/>
          </p:cNvSpPr>
          <p:nvPr>
            <p:ph type="title" idx="4294967295"/>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r>
              <a:rPr lang="en-US" sz="4400" dirty="0" err="1">
                <a:solidFill>
                  <a:schemeClr val="tx1"/>
                </a:solidFill>
                <a:latin typeface="Arial"/>
                <a:ea typeface="Arial"/>
                <a:cs typeface="Arial"/>
                <a:sym typeface="Arial"/>
              </a:rPr>
              <a:t>Alunni</a:t>
            </a:r>
            <a:r>
              <a:rPr lang="en-US" sz="4400" dirty="0">
                <a:solidFill>
                  <a:schemeClr val="tx1"/>
                </a:solidFill>
                <a:latin typeface="Arial"/>
                <a:ea typeface="Arial"/>
                <a:cs typeface="Arial"/>
                <a:sym typeface="Arial"/>
              </a:rPr>
              <a:t> ad alto </a:t>
            </a:r>
            <a:r>
              <a:rPr lang="en-US" sz="4400" dirty="0" err="1">
                <a:solidFill>
                  <a:schemeClr val="tx1"/>
                </a:solidFill>
                <a:latin typeface="Arial"/>
                <a:ea typeface="Arial"/>
                <a:cs typeface="Arial"/>
                <a:sym typeface="Arial"/>
              </a:rPr>
              <a:t>potenziale</a:t>
            </a:r>
            <a:r>
              <a:rPr lang="en-US" sz="4400" dirty="0">
                <a:solidFill>
                  <a:schemeClr val="tx1"/>
                </a:solidFill>
                <a:latin typeface="Arial"/>
                <a:ea typeface="Arial"/>
                <a:cs typeface="Arial"/>
                <a:sym typeface="Arial"/>
              </a:rPr>
              <a:t> </a:t>
            </a:r>
            <a:r>
              <a:rPr lang="en-US" sz="4400" dirty="0" err="1">
                <a:solidFill>
                  <a:schemeClr val="tx1"/>
                </a:solidFill>
                <a:latin typeface="Arial"/>
                <a:ea typeface="Arial"/>
                <a:cs typeface="Arial"/>
                <a:sym typeface="Arial"/>
              </a:rPr>
              <a:t>cognitivo</a:t>
            </a:r>
            <a:endParaRPr dirty="0">
              <a:solidFill>
                <a:schemeClr val="tx1"/>
              </a:solidFill>
            </a:endParaRPr>
          </a:p>
        </p:txBody>
      </p:sp>
      <p:pic>
        <p:nvPicPr>
          <p:cNvPr id="1147" name="Google Shape;1147;p99"/>
          <p:cNvPicPr preferRelativeResize="0"/>
          <p:nvPr/>
        </p:nvPicPr>
        <p:blipFill rotWithShape="1">
          <a:blip r:embed="rId3">
            <a:alphaModFix/>
          </a:blip>
          <a:srcRect/>
          <a:stretch/>
        </p:blipFill>
        <p:spPr>
          <a:xfrm>
            <a:off x="4367212" y="2205038"/>
            <a:ext cx="3816350" cy="26638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01"/>
          <p:cNvSpPr txBox="1">
            <a:spLocks noGrp="1"/>
          </p:cNvSpPr>
          <p:nvPr>
            <p:ph type="title" idx="4294967295"/>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r>
              <a:rPr lang="en-US" sz="4400" dirty="0">
                <a:solidFill>
                  <a:schemeClr val="tx1"/>
                </a:solidFill>
                <a:latin typeface="Arial"/>
                <a:ea typeface="Arial"/>
                <a:cs typeface="Arial"/>
                <a:sym typeface="Arial"/>
              </a:rPr>
              <a:t>LA LEZIONE INCLUSIVA</a:t>
            </a:r>
            <a:endParaRPr dirty="0">
              <a:solidFill>
                <a:schemeClr val="tx1"/>
              </a:solidFill>
            </a:endParaRPr>
          </a:p>
        </p:txBody>
      </p:sp>
      <p:sp>
        <p:nvSpPr>
          <p:cNvPr id="1159" name="Google Shape;1159;p101"/>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342900" algn="just">
              <a:lnSpc>
                <a:spcPct val="100000"/>
              </a:lnSpc>
              <a:spcBef>
                <a:spcPts val="0"/>
              </a:spcBef>
              <a:spcAft>
                <a:spcPts val="0"/>
              </a:spcAft>
              <a:buClr>
                <a:schemeClr val="dk1"/>
              </a:buClr>
              <a:buSzPts val="3200"/>
              <a:buFont typeface="Arial"/>
              <a:buChar char="•"/>
            </a:pPr>
            <a:r>
              <a:rPr lang="en-US" sz="3200" dirty="0">
                <a:solidFill>
                  <a:schemeClr val="tx1"/>
                </a:solidFill>
                <a:latin typeface="Arial"/>
                <a:ea typeface="Arial"/>
                <a:cs typeface="Arial"/>
                <a:sym typeface="Arial"/>
              </a:rPr>
              <a:t>Nella </a:t>
            </a:r>
            <a:r>
              <a:rPr lang="en-US" sz="3200" dirty="0" err="1">
                <a:solidFill>
                  <a:schemeClr val="tx1"/>
                </a:solidFill>
                <a:latin typeface="Arial"/>
                <a:ea typeface="Arial"/>
                <a:cs typeface="Arial"/>
                <a:sym typeface="Arial"/>
              </a:rPr>
              <a:t>lezione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inclusiva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gi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alunni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assumono</a:t>
            </a:r>
            <a:r>
              <a:rPr lang="en-US" sz="3200" dirty="0">
                <a:solidFill>
                  <a:schemeClr val="tx1"/>
                </a:solidFill>
                <a:latin typeface="Arial"/>
                <a:ea typeface="Arial"/>
                <a:cs typeface="Arial"/>
                <a:sym typeface="Arial"/>
              </a:rPr>
              <a:t> un </a:t>
            </a:r>
            <a:r>
              <a:rPr lang="en-US" sz="3200" dirty="0" err="1">
                <a:solidFill>
                  <a:schemeClr val="tx1"/>
                </a:solidFill>
                <a:latin typeface="Arial"/>
                <a:ea typeface="Arial"/>
                <a:cs typeface="Arial"/>
                <a:sym typeface="Arial"/>
              </a:rPr>
              <a:t>ruolo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attivo</a:t>
            </a:r>
            <a:r>
              <a:rPr lang="en-US" sz="3200" dirty="0">
                <a:solidFill>
                  <a:schemeClr val="tx1"/>
                </a:solidFill>
                <a:latin typeface="Arial"/>
                <a:ea typeface="Arial"/>
                <a:cs typeface="Arial"/>
                <a:sym typeface="Arial"/>
              </a:rPr>
              <a:t> in tutte le </a:t>
            </a:r>
            <a:r>
              <a:rPr lang="en-US" sz="3200" dirty="0" err="1">
                <a:solidFill>
                  <a:schemeClr val="tx1"/>
                </a:solidFill>
                <a:latin typeface="Arial"/>
                <a:ea typeface="Arial"/>
                <a:cs typeface="Arial"/>
                <a:sym typeface="Arial"/>
              </a:rPr>
              <a:t>fasi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della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lezione</a:t>
            </a:r>
            <a:r>
              <a:rPr lang="en-US" sz="3200" dirty="0">
                <a:solidFill>
                  <a:schemeClr val="tx1"/>
                </a:solidFill>
                <a:latin typeface="Arial"/>
                <a:ea typeface="Arial"/>
                <a:cs typeface="Arial"/>
                <a:sym typeface="Arial"/>
              </a:rPr>
              <a:t>”.</a:t>
            </a:r>
            <a:endParaRPr dirty="0">
              <a:solidFill>
                <a:schemeClr val="tx1"/>
              </a:solidFill>
            </a:endParaRPr>
          </a:p>
          <a:p>
            <a:pPr indent="-342900" algn="just">
              <a:lnSpc>
                <a:spcPct val="100000"/>
              </a:lnSpc>
              <a:spcBef>
                <a:spcPts val="640"/>
              </a:spcBef>
              <a:spcAft>
                <a:spcPts val="0"/>
              </a:spcAft>
              <a:buClr>
                <a:schemeClr val="dk1"/>
              </a:buClr>
              <a:buSzPts val="3200"/>
              <a:buFont typeface="Arial"/>
              <a:buChar char="•"/>
            </a:pPr>
            <a:r>
              <a:rPr lang="en-US" sz="3200" dirty="0" err="1">
                <a:solidFill>
                  <a:schemeClr val="tx1"/>
                </a:solidFill>
                <a:latin typeface="Arial"/>
                <a:ea typeface="Arial"/>
                <a:cs typeface="Arial"/>
                <a:sym typeface="Arial"/>
              </a:rPr>
              <a:t>L’insegnante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svolge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prevalentemente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azioni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didattiche</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mediazione</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guida</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orientamento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dei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processi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cognitivi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metacognitivi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affettivi</a:t>
            </a:r>
            <a:r>
              <a:rPr lang="en-US" sz="3200" dirty="0">
                <a:solidFill>
                  <a:schemeClr val="tx1"/>
                </a:solidFill>
                <a:latin typeface="Arial"/>
                <a:ea typeface="Arial"/>
                <a:cs typeface="Arial"/>
                <a:sym typeface="Arial"/>
              </a:rPr>
              <a:t> e </a:t>
            </a:r>
            <a:r>
              <a:rPr lang="en-US" sz="3200" dirty="0" err="1">
                <a:solidFill>
                  <a:schemeClr val="tx1"/>
                </a:solidFill>
                <a:latin typeface="Arial"/>
                <a:ea typeface="Arial"/>
                <a:cs typeface="Arial"/>
                <a:sym typeface="Arial"/>
              </a:rPr>
              <a:t>sociali</a:t>
            </a:r>
            <a:r>
              <a:rPr lang="en-US" sz="3200" dirty="0">
                <a:solidFill>
                  <a:schemeClr val="tx1"/>
                </a:solidFill>
                <a:latin typeface="Arial"/>
                <a:ea typeface="Arial"/>
                <a:cs typeface="Arial"/>
                <a:sym typeface="Arial"/>
              </a:rPr>
              <a:t> e di </a:t>
            </a:r>
            <a:r>
              <a:rPr lang="en-US" sz="3200" dirty="0" err="1">
                <a:solidFill>
                  <a:schemeClr val="tx1"/>
                </a:solidFill>
                <a:latin typeface="Arial"/>
                <a:ea typeface="Arial"/>
                <a:cs typeface="Arial"/>
                <a:sym typeface="Arial"/>
              </a:rPr>
              <a:t>sostegno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nei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momenti</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difficoltà</a:t>
            </a:r>
            <a:r>
              <a:rPr lang="en-US" sz="3200" dirty="0">
                <a:solidFill>
                  <a:schemeClr val="tx1"/>
                </a:solidFill>
                <a:latin typeface="Arial"/>
                <a:ea typeface="Arial"/>
                <a:cs typeface="Arial"/>
                <a:sym typeface="Arial"/>
              </a:rPr>
              <a:t>.</a:t>
            </a:r>
            <a:endParaRPr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02"/>
          <p:cNvSpPr txBox="1">
            <a:spLocks noGrp="1"/>
          </p:cNvSpPr>
          <p:nvPr>
            <p:ph type="title" idx="4294967295"/>
          </p:nvPr>
        </p:nvSpPr>
        <p:spPr>
          <a:xfrm flipH="1">
            <a:off x="13452475" y="274637"/>
            <a:ext cx="144462"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1165" name="Google Shape;1165;p102"/>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342900" algn="just">
              <a:lnSpc>
                <a:spcPct val="100000"/>
              </a:lnSpc>
              <a:spcBef>
                <a:spcPts val="0"/>
              </a:spcBef>
              <a:spcAft>
                <a:spcPts val="0"/>
              </a:spcAft>
              <a:buClr>
                <a:schemeClr val="dk1"/>
              </a:buClr>
              <a:buSzPts val="3200"/>
              <a:buFont typeface="Arial"/>
              <a:buChar char="•"/>
            </a:pPr>
            <a:r>
              <a:rPr lang="en-US" sz="3200" dirty="0" err="1">
                <a:solidFill>
                  <a:schemeClr val="tx1"/>
                </a:solidFill>
                <a:latin typeface="Arial"/>
                <a:ea typeface="Arial"/>
                <a:cs typeface="Arial"/>
                <a:sym typeface="Arial"/>
              </a:rPr>
              <a:t>Perché</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una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lezione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sia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inclusiva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deve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superare</a:t>
            </a:r>
            <a:r>
              <a:rPr lang="en-US" sz="3200" dirty="0">
                <a:solidFill>
                  <a:schemeClr val="tx1"/>
                </a:solidFill>
                <a:latin typeface="Arial"/>
                <a:ea typeface="Arial"/>
                <a:cs typeface="Arial"/>
                <a:sym typeface="Arial"/>
              </a:rPr>
              <a:t> la </a:t>
            </a:r>
            <a:r>
              <a:rPr lang="en-US" sz="3200" dirty="0" err="1">
                <a:solidFill>
                  <a:schemeClr val="tx1"/>
                </a:solidFill>
                <a:latin typeface="Arial"/>
                <a:ea typeface="Arial"/>
                <a:cs typeface="Arial"/>
                <a:sym typeface="Arial"/>
              </a:rPr>
              <a:t>linearità</a:t>
            </a:r>
            <a:r>
              <a:rPr lang="en-US" sz="3200" dirty="0">
                <a:solidFill>
                  <a:schemeClr val="tx1"/>
                </a:solidFill>
                <a:latin typeface="Arial"/>
                <a:ea typeface="Arial"/>
                <a:cs typeface="Arial"/>
                <a:sym typeface="Arial"/>
              </a:rPr>
              <a:t> del </a:t>
            </a:r>
            <a:r>
              <a:rPr lang="en-US" sz="3200" dirty="0" err="1">
                <a:solidFill>
                  <a:schemeClr val="tx1"/>
                </a:solidFill>
                <a:latin typeface="Arial"/>
                <a:ea typeface="Arial"/>
                <a:cs typeface="Arial"/>
                <a:sym typeface="Arial"/>
              </a:rPr>
              <a:t>modello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tradizionale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radicato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su</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alcune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azioni</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insegnamento</a:t>
            </a:r>
            <a:r>
              <a:rPr lang="en-US" sz="3200" dirty="0">
                <a:solidFill>
                  <a:schemeClr val="tx1"/>
                </a:solidFill>
                <a:latin typeface="Arial"/>
                <a:ea typeface="Arial"/>
                <a:cs typeface="Arial"/>
                <a:sym typeface="Arial"/>
              </a:rPr>
              <a:t> e di </a:t>
            </a:r>
            <a:r>
              <a:rPr lang="en-US" sz="3200" dirty="0" err="1">
                <a:solidFill>
                  <a:schemeClr val="tx1"/>
                </a:solidFill>
                <a:latin typeface="Arial"/>
                <a:ea typeface="Arial"/>
                <a:cs typeface="Arial"/>
                <a:sym typeface="Arial"/>
              </a:rPr>
              <a:t>apprendimento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ripetitive</a:t>
            </a:r>
            <a:r>
              <a:rPr lang="en-US" sz="3200" dirty="0">
                <a:solidFill>
                  <a:schemeClr val="tx1"/>
                </a:solidFill>
                <a:latin typeface="Arial"/>
                <a:ea typeface="Arial"/>
                <a:cs typeface="Arial"/>
                <a:sym typeface="Arial"/>
              </a:rPr>
              <a:t> e </a:t>
            </a:r>
            <a:r>
              <a:rPr lang="en-US" sz="3200" dirty="0" err="1">
                <a:solidFill>
                  <a:schemeClr val="tx1"/>
                </a:solidFill>
                <a:latin typeface="Arial"/>
                <a:ea typeface="Arial"/>
                <a:cs typeface="Arial"/>
                <a:sym typeface="Arial"/>
              </a:rPr>
              <a:t>uniformi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spiegazione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esercitazioni</a:t>
            </a:r>
            <a:r>
              <a:rPr lang="en-US" sz="3200" dirty="0">
                <a:solidFill>
                  <a:schemeClr val="tx1"/>
                </a:solidFill>
                <a:latin typeface="Arial"/>
                <a:ea typeface="Arial"/>
                <a:cs typeface="Arial"/>
                <a:sym typeface="Arial"/>
              </a:rPr>
              <a:t> e </a:t>
            </a:r>
            <a:r>
              <a:rPr lang="en-US" sz="3200" dirty="0" err="1">
                <a:solidFill>
                  <a:schemeClr val="tx1"/>
                </a:solidFill>
                <a:latin typeface="Arial"/>
                <a:ea typeface="Arial"/>
                <a:cs typeface="Arial"/>
                <a:sym typeface="Arial"/>
              </a:rPr>
              <a:t>verifiche</a:t>
            </a:r>
            <a:r>
              <a:rPr lang="en-US" sz="3200" dirty="0">
                <a:solidFill>
                  <a:schemeClr val="tx1"/>
                </a:solidFill>
                <a:latin typeface="Arial"/>
                <a:ea typeface="Arial"/>
                <a:cs typeface="Arial"/>
                <a:sym typeface="Arial"/>
              </a:rPr>
              <a:t> (da </a:t>
            </a:r>
            <a:r>
              <a:rPr lang="en-US" sz="3200" dirty="0" err="1">
                <a:solidFill>
                  <a:schemeClr val="tx1"/>
                </a:solidFill>
                <a:latin typeface="Arial"/>
                <a:ea typeface="Arial"/>
                <a:cs typeface="Arial"/>
                <a:sym typeface="Arial"/>
              </a:rPr>
              <a:t>parte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dell’insegnante</a:t>
            </a:r>
            <a:r>
              <a:rPr lang="en-US" sz="3200" dirty="0">
                <a:solidFill>
                  <a:schemeClr val="tx1"/>
                </a:solidFill>
                <a:latin typeface="Arial"/>
                <a:ea typeface="Arial"/>
                <a:cs typeface="Arial"/>
                <a:sym typeface="Arial"/>
              </a:rPr>
              <a:t>),</a:t>
            </a:r>
            <a:r>
              <a:rPr lang="en-US" sz="3200" dirty="0" err="1">
                <a:solidFill>
                  <a:schemeClr val="tx1"/>
                </a:solidFill>
                <a:latin typeface="Arial"/>
                <a:ea typeface="Arial"/>
                <a:cs typeface="Arial"/>
                <a:sym typeface="Arial"/>
              </a:rPr>
              <a:t>ascolto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riproduzione</a:t>
            </a:r>
            <a:r>
              <a:rPr lang="en-US" sz="3200" dirty="0">
                <a:solidFill>
                  <a:schemeClr val="tx1"/>
                </a:solidFill>
                <a:latin typeface="Arial"/>
                <a:ea typeface="Arial"/>
                <a:cs typeface="Arial"/>
                <a:sym typeface="Arial"/>
              </a:rPr>
              <a:t> ed </a:t>
            </a:r>
            <a:r>
              <a:rPr lang="en-US" sz="3200" dirty="0" err="1">
                <a:solidFill>
                  <a:schemeClr val="tx1"/>
                </a:solidFill>
                <a:latin typeface="Arial"/>
                <a:ea typeface="Arial"/>
                <a:cs typeface="Arial"/>
                <a:sym typeface="Arial"/>
              </a:rPr>
              <a:t>esecuzione</a:t>
            </a:r>
            <a:r>
              <a:rPr lang="en-US" sz="3200" dirty="0">
                <a:solidFill>
                  <a:schemeClr val="tx1"/>
                </a:solidFill>
                <a:latin typeface="Arial"/>
                <a:ea typeface="Arial"/>
                <a:cs typeface="Arial"/>
                <a:sym typeface="Arial"/>
              </a:rPr>
              <a:t> (da </a:t>
            </a:r>
            <a:r>
              <a:rPr lang="en-US" sz="3200" dirty="0" err="1">
                <a:solidFill>
                  <a:schemeClr val="tx1"/>
                </a:solidFill>
                <a:latin typeface="Arial"/>
                <a:ea typeface="Arial"/>
                <a:cs typeface="Arial"/>
                <a:sym typeface="Arial"/>
              </a:rPr>
              <a:t>parte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degli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alunni</a:t>
            </a:r>
            <a:r>
              <a:rPr lang="en-US" sz="3200" dirty="0">
                <a:solidFill>
                  <a:schemeClr val="tx1"/>
                </a:solidFill>
                <a:latin typeface="Arial"/>
                <a:ea typeface="Arial"/>
                <a:cs typeface="Arial"/>
                <a:sym typeface="Arial"/>
              </a:rPr>
              <a:t>)</a:t>
            </a:r>
            <a:endParaRPr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03"/>
          <p:cNvSpPr txBox="1">
            <a:spLocks noGrp="1"/>
          </p:cNvSpPr>
          <p:nvPr>
            <p:ph type="title" idx="4294967295"/>
          </p:nvPr>
        </p:nvSpPr>
        <p:spPr>
          <a:xfrm flipH="1">
            <a:off x="12804775" y="274637"/>
            <a:ext cx="215900"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1171" name="Google Shape;1171;p103"/>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342900" algn="just">
              <a:lnSpc>
                <a:spcPct val="100000"/>
              </a:lnSpc>
              <a:spcBef>
                <a:spcPts val="0"/>
              </a:spcBef>
              <a:spcAft>
                <a:spcPts val="0"/>
              </a:spcAft>
              <a:buClr>
                <a:schemeClr val="dk1"/>
              </a:buClr>
              <a:buSzPts val="3200"/>
              <a:buFont typeface="Arial"/>
              <a:buChar char="•"/>
            </a:pPr>
            <a:r>
              <a:rPr lang="en-US" sz="3200" dirty="0">
                <a:solidFill>
                  <a:schemeClr val="tx1"/>
                </a:solidFill>
                <a:latin typeface="Arial"/>
                <a:ea typeface="Arial"/>
                <a:cs typeface="Arial"/>
                <a:sym typeface="Arial"/>
              </a:rPr>
              <a:t>Un tale </a:t>
            </a:r>
            <a:r>
              <a:rPr lang="en-US" sz="3200" dirty="0" err="1">
                <a:solidFill>
                  <a:schemeClr val="tx1"/>
                </a:solidFill>
                <a:latin typeface="Arial"/>
                <a:ea typeface="Arial"/>
                <a:cs typeface="Arial"/>
                <a:sym typeface="Arial"/>
              </a:rPr>
              <a:t>modello</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lezione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difficilmente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attiva</a:t>
            </a:r>
            <a:r>
              <a:rPr lang="en-US" sz="3200" dirty="0">
                <a:solidFill>
                  <a:schemeClr val="tx1"/>
                </a:solidFill>
                <a:latin typeface="Arial"/>
                <a:ea typeface="Arial"/>
                <a:cs typeface="Arial"/>
                <a:sym typeface="Arial"/>
              </a:rPr>
              <a:t> la </a:t>
            </a:r>
            <a:r>
              <a:rPr lang="en-US" sz="3200" dirty="0" err="1">
                <a:solidFill>
                  <a:schemeClr val="tx1"/>
                </a:solidFill>
                <a:latin typeface="Arial"/>
                <a:ea typeface="Arial"/>
                <a:cs typeface="Arial"/>
                <a:sym typeface="Arial"/>
              </a:rPr>
              <a:t>discussione</a:t>
            </a:r>
            <a:r>
              <a:rPr lang="en-US" sz="3200" dirty="0">
                <a:solidFill>
                  <a:schemeClr val="tx1"/>
                </a:solidFill>
                <a:latin typeface="Arial"/>
                <a:ea typeface="Arial"/>
                <a:cs typeface="Arial"/>
                <a:sym typeface="Arial"/>
              </a:rPr>
              <a:t>, il </a:t>
            </a:r>
            <a:r>
              <a:rPr lang="en-US" sz="3200" dirty="0" err="1">
                <a:solidFill>
                  <a:schemeClr val="tx1"/>
                </a:solidFill>
                <a:latin typeface="Arial"/>
                <a:ea typeface="Arial"/>
                <a:cs typeface="Arial"/>
                <a:sym typeface="Arial"/>
              </a:rPr>
              <a:t>confronto</a:t>
            </a:r>
            <a:r>
              <a:rPr lang="en-US" sz="3200" dirty="0">
                <a:solidFill>
                  <a:schemeClr val="tx1"/>
                </a:solidFill>
                <a:latin typeface="Arial"/>
                <a:ea typeface="Arial"/>
                <a:cs typeface="Arial"/>
                <a:sym typeface="Arial"/>
              </a:rPr>
              <a:t> e lo </a:t>
            </a:r>
            <a:r>
              <a:rPr lang="en-US" sz="3200" dirty="0" err="1">
                <a:solidFill>
                  <a:schemeClr val="tx1"/>
                </a:solidFill>
                <a:latin typeface="Arial"/>
                <a:ea typeface="Arial"/>
                <a:cs typeface="Arial"/>
                <a:sym typeface="Arial"/>
              </a:rPr>
              <a:t>scambio</a:t>
            </a:r>
            <a:r>
              <a:rPr lang="en-US" sz="3200" dirty="0">
                <a:solidFill>
                  <a:schemeClr val="tx1"/>
                </a:solidFill>
                <a:latin typeface="Arial"/>
                <a:ea typeface="Arial"/>
                <a:cs typeface="Arial"/>
                <a:sym typeface="Arial"/>
              </a:rPr>
              <a:t>, la </a:t>
            </a:r>
            <a:r>
              <a:rPr lang="en-US" sz="3200" dirty="0" err="1">
                <a:solidFill>
                  <a:schemeClr val="tx1"/>
                </a:solidFill>
                <a:latin typeface="Arial"/>
                <a:ea typeface="Arial"/>
                <a:cs typeface="Arial"/>
                <a:sym typeface="Arial"/>
              </a:rPr>
              <a:t>rielaborazione</a:t>
            </a:r>
            <a:r>
              <a:rPr lang="en-US" sz="3200" dirty="0">
                <a:solidFill>
                  <a:schemeClr val="tx1"/>
                </a:solidFill>
                <a:latin typeface="Arial"/>
                <a:ea typeface="Arial"/>
                <a:cs typeface="Arial"/>
                <a:sym typeface="Arial"/>
              </a:rPr>
              <a:t> e la </a:t>
            </a:r>
            <a:r>
              <a:rPr lang="en-US" sz="3200" dirty="0" err="1">
                <a:solidFill>
                  <a:schemeClr val="tx1"/>
                </a:solidFill>
                <a:latin typeface="Arial"/>
                <a:ea typeface="Arial"/>
                <a:cs typeface="Arial"/>
                <a:sym typeface="Arial"/>
              </a:rPr>
              <a:t>sintesi,in</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situazione</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apprendimento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cooperativo</a:t>
            </a:r>
            <a:r>
              <a:rPr lang="en-US" sz="3200" dirty="0">
                <a:solidFill>
                  <a:schemeClr val="tx1"/>
                </a:solidFill>
                <a:latin typeface="Arial"/>
                <a:ea typeface="Arial"/>
                <a:cs typeface="Arial"/>
                <a:sym typeface="Arial"/>
              </a:rPr>
              <a:t>, al </a:t>
            </a:r>
            <a:r>
              <a:rPr lang="en-US" sz="3200" dirty="0" err="1">
                <a:solidFill>
                  <a:schemeClr val="tx1"/>
                </a:solidFill>
                <a:latin typeface="Arial"/>
                <a:ea typeface="Arial"/>
                <a:cs typeface="Arial"/>
                <a:sym typeface="Arial"/>
              </a:rPr>
              <a:t>contrario,vi</a:t>
            </a:r>
            <a:r>
              <a:rPr lang="en-US" sz="3200" dirty="0">
                <a:solidFill>
                  <a:schemeClr val="tx1"/>
                </a:solidFill>
                <a:latin typeface="Arial"/>
                <a:ea typeface="Arial"/>
                <a:cs typeface="Arial"/>
                <a:sym typeface="Arial"/>
              </a:rPr>
              <a:t> è </a:t>
            </a:r>
            <a:r>
              <a:rPr lang="en-US" sz="3200" dirty="0" err="1">
                <a:solidFill>
                  <a:schemeClr val="tx1"/>
                </a:solidFill>
                <a:latin typeface="Arial"/>
                <a:ea typeface="Arial"/>
                <a:cs typeface="Arial"/>
                <a:sym typeface="Arial"/>
              </a:rPr>
              <a:t>una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valorizzazione</a:t>
            </a:r>
            <a:r>
              <a:rPr lang="en-US" sz="3200" dirty="0">
                <a:solidFill>
                  <a:schemeClr val="tx1"/>
                </a:solidFill>
                <a:latin typeface="Arial"/>
                <a:ea typeface="Arial"/>
                <a:cs typeface="Arial"/>
                <a:sym typeface="Arial"/>
              </a:rPr>
              <a:t> di tutti </a:t>
            </a:r>
            <a:r>
              <a:rPr lang="en-US" sz="3200" dirty="0" err="1">
                <a:solidFill>
                  <a:schemeClr val="tx1"/>
                </a:solidFill>
                <a:latin typeface="Arial"/>
                <a:ea typeface="Arial"/>
                <a:cs typeface="Arial"/>
                <a:sym typeface="Arial"/>
              </a:rPr>
              <a:t>gli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stili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personali</a:t>
            </a:r>
            <a:r>
              <a:rPr lang="en-US" sz="3200" dirty="0">
                <a:solidFill>
                  <a:schemeClr val="tx1"/>
                </a:solidFill>
                <a:latin typeface="Arial"/>
                <a:ea typeface="Arial"/>
                <a:cs typeface="Arial"/>
                <a:sym typeface="Arial"/>
              </a:rPr>
              <a:t>  e </a:t>
            </a:r>
            <a:r>
              <a:rPr lang="en-US" sz="3200" dirty="0" err="1">
                <a:solidFill>
                  <a:schemeClr val="tx1"/>
                </a:solidFill>
                <a:latin typeface="Arial"/>
                <a:ea typeface="Arial"/>
                <a:cs typeface="Arial"/>
                <a:sym typeface="Arial"/>
              </a:rPr>
              <a:t>una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valorizzazione</a:t>
            </a:r>
            <a:r>
              <a:rPr lang="en-US" sz="3200" dirty="0">
                <a:solidFill>
                  <a:schemeClr val="tx1"/>
                </a:solidFill>
                <a:latin typeface="Arial"/>
                <a:ea typeface="Arial"/>
                <a:cs typeface="Arial"/>
                <a:sym typeface="Arial"/>
              </a:rPr>
              <a:t> di tutte le </a:t>
            </a:r>
            <a:r>
              <a:rPr lang="en-US" sz="3200" dirty="0" err="1">
                <a:solidFill>
                  <a:schemeClr val="tx1"/>
                </a:solidFill>
                <a:latin typeface="Arial"/>
                <a:ea typeface="Arial"/>
                <a:cs typeface="Arial"/>
                <a:sym typeface="Arial"/>
              </a:rPr>
              <a:t>diversità</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presenti</a:t>
            </a:r>
            <a:r>
              <a:rPr lang="en-US" sz="3200" dirty="0">
                <a:solidFill>
                  <a:schemeClr val="tx1"/>
                </a:solidFill>
                <a:latin typeface="Arial"/>
                <a:ea typeface="Arial"/>
                <a:cs typeface="Arial"/>
                <a:sym typeface="Arial"/>
              </a:rPr>
              <a:t>.</a:t>
            </a:r>
            <a:endParaRPr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04"/>
          <p:cNvSpPr txBox="1">
            <a:spLocks noGrp="1"/>
          </p:cNvSpPr>
          <p:nvPr>
            <p:ph type="title" idx="4294967295"/>
          </p:nvPr>
        </p:nvSpPr>
        <p:spPr>
          <a:xfrm flipH="1">
            <a:off x="10210801" y="274637"/>
            <a:ext cx="1933575"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1177" name="Google Shape;1177;p104"/>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139700">
              <a:lnSpc>
                <a:spcPct val="100000"/>
              </a:lnSpc>
              <a:spcBef>
                <a:spcPts val="640"/>
              </a:spcBef>
              <a:spcAft>
                <a:spcPts val="0"/>
              </a:spcAft>
              <a:buClr>
                <a:schemeClr val="dk1"/>
              </a:buClr>
              <a:buSzPts val="3200"/>
              <a:buNone/>
            </a:pPr>
            <a:endParaRPr sz="3600" dirty="0">
              <a:solidFill>
                <a:schemeClr val="tx1"/>
              </a:solidFill>
              <a:latin typeface="Arial"/>
              <a:ea typeface="Arial"/>
              <a:cs typeface="Arial"/>
              <a:sym typeface="Arial"/>
            </a:endParaRPr>
          </a:p>
          <a:p>
            <a:pPr indent="-342900" algn="just">
              <a:lnSpc>
                <a:spcPct val="100000"/>
              </a:lnSpc>
              <a:spcBef>
                <a:spcPts val="640"/>
              </a:spcBef>
              <a:spcAft>
                <a:spcPts val="0"/>
              </a:spcAft>
              <a:buClr>
                <a:schemeClr val="dk1"/>
              </a:buClr>
              <a:buSzPts val="3200"/>
              <a:buFont typeface="Arial"/>
              <a:buChar char="•"/>
            </a:pPr>
            <a:r>
              <a:rPr lang="en-US" sz="3600" dirty="0">
                <a:solidFill>
                  <a:schemeClr val="tx1"/>
                </a:solidFill>
                <a:latin typeface="Arial"/>
                <a:ea typeface="Arial"/>
                <a:cs typeface="Arial"/>
                <a:sym typeface="Arial"/>
              </a:rPr>
              <a:t>Del resto, lo stile </a:t>
            </a:r>
            <a:r>
              <a:rPr lang="en-US" sz="3600" dirty="0" err="1">
                <a:solidFill>
                  <a:schemeClr val="tx1"/>
                </a:solidFill>
                <a:latin typeface="Arial"/>
                <a:ea typeface="Arial"/>
                <a:cs typeface="Arial"/>
                <a:sym typeface="Arial"/>
              </a:rPr>
              <a:t>verbalistico</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destinato</a:t>
            </a:r>
            <a:r>
              <a:rPr lang="en-US" sz="3600" dirty="0">
                <a:solidFill>
                  <a:schemeClr val="tx1"/>
                </a:solidFill>
                <a:latin typeface="Arial"/>
                <a:ea typeface="Arial"/>
                <a:cs typeface="Arial"/>
                <a:sym typeface="Arial"/>
              </a:rPr>
              <a:t> in </a:t>
            </a:r>
            <a:r>
              <a:rPr lang="en-US" sz="3600" dirty="0" err="1">
                <a:solidFill>
                  <a:schemeClr val="tx1"/>
                </a:solidFill>
                <a:latin typeface="Arial"/>
                <a:ea typeface="Arial"/>
                <a:cs typeface="Arial"/>
                <a:sym typeface="Arial"/>
              </a:rPr>
              <a:t>maniera</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uniforme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alla</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classe</a:t>
            </a:r>
            <a:r>
              <a:rPr lang="en-US" sz="3600" dirty="0">
                <a:solidFill>
                  <a:schemeClr val="tx1"/>
                </a:solidFill>
                <a:latin typeface="Arial"/>
                <a:ea typeface="Arial"/>
                <a:cs typeface="Arial"/>
                <a:sym typeface="Arial"/>
              </a:rPr>
              <a:t> è </a:t>
            </a:r>
            <a:r>
              <a:rPr lang="en-US" sz="3600" dirty="0" err="1">
                <a:solidFill>
                  <a:schemeClr val="tx1"/>
                </a:solidFill>
                <a:latin typeface="Arial"/>
                <a:ea typeface="Arial"/>
                <a:cs typeface="Arial"/>
                <a:sym typeface="Arial"/>
              </a:rPr>
              <a:t>tra</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i</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principali</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fattori</a:t>
            </a:r>
            <a:r>
              <a:rPr lang="en-US" sz="3600" dirty="0">
                <a:solidFill>
                  <a:schemeClr val="tx1"/>
                </a:solidFill>
                <a:latin typeface="Arial"/>
                <a:ea typeface="Arial"/>
                <a:cs typeface="Arial"/>
                <a:sym typeface="Arial"/>
              </a:rPr>
              <a:t> di </a:t>
            </a:r>
            <a:r>
              <a:rPr lang="en-US" sz="3600" dirty="0" err="1">
                <a:solidFill>
                  <a:schemeClr val="tx1"/>
                </a:solidFill>
                <a:latin typeface="Arial"/>
                <a:ea typeface="Arial"/>
                <a:cs typeface="Arial"/>
                <a:sym typeface="Arial"/>
              </a:rPr>
              <a:t>dispersione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scolastica</a:t>
            </a:r>
            <a:r>
              <a:rPr lang="en-US" sz="3600" dirty="0">
                <a:solidFill>
                  <a:schemeClr val="tx1"/>
                </a:solidFill>
                <a:latin typeface="Arial"/>
                <a:ea typeface="Arial"/>
                <a:cs typeface="Arial"/>
                <a:sym typeface="Arial"/>
              </a:rPr>
              <a:t> e di </a:t>
            </a:r>
            <a:r>
              <a:rPr lang="en-US" sz="3600" dirty="0" err="1">
                <a:solidFill>
                  <a:schemeClr val="tx1"/>
                </a:solidFill>
                <a:latin typeface="Arial"/>
                <a:ea typeface="Arial"/>
                <a:cs typeface="Arial"/>
                <a:sym typeface="Arial"/>
              </a:rPr>
              <a:t>dispersione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intellettuale</a:t>
            </a:r>
            <a:endParaRPr sz="3600" dirty="0">
              <a:solidFill>
                <a:schemeClr val="tx1"/>
              </a:solidFill>
            </a:endParaRPr>
          </a:p>
          <a:p>
            <a:pPr indent="-139700" algn="just">
              <a:lnSpc>
                <a:spcPct val="100000"/>
              </a:lnSpc>
              <a:spcBef>
                <a:spcPts val="640"/>
              </a:spcBef>
              <a:spcAft>
                <a:spcPts val="0"/>
              </a:spcAft>
              <a:buClr>
                <a:schemeClr val="dk1"/>
              </a:buClr>
              <a:buSzPts val="3200"/>
              <a:buNone/>
            </a:pPr>
            <a:endParaRPr sz="3600" dirty="0">
              <a:solidFill>
                <a:schemeClr val="tx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flipH="1">
            <a:off x="13428777" y="833827"/>
            <a:ext cx="2754801"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endParaRPr/>
          </a:p>
        </p:txBody>
      </p:sp>
      <p:sp>
        <p:nvSpPr>
          <p:cNvPr id="161" name="Google Shape;161;p21"/>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it-IT"/>
              <a:t>Si tratta perciò di: </a:t>
            </a:r>
            <a:endParaRPr/>
          </a:p>
          <a:p>
            <a:pPr marL="228600" lvl="0" indent="-228600" algn="l" rtl="0">
              <a:lnSpc>
                <a:spcPct val="120000"/>
              </a:lnSpc>
              <a:spcBef>
                <a:spcPts val="1000"/>
              </a:spcBef>
              <a:spcAft>
                <a:spcPts val="0"/>
              </a:spcAft>
              <a:buSzPts val="2000"/>
              <a:buChar char="•"/>
            </a:pPr>
            <a:r>
              <a:rPr lang="it-IT"/>
              <a:t>organizzare il contesto educativo</a:t>
            </a:r>
            <a:endParaRPr/>
          </a:p>
          <a:p>
            <a:pPr marL="228600" lvl="0" indent="-228600" algn="l" rtl="0">
              <a:lnSpc>
                <a:spcPct val="120000"/>
              </a:lnSpc>
              <a:spcBef>
                <a:spcPts val="1000"/>
              </a:spcBef>
              <a:spcAft>
                <a:spcPts val="0"/>
              </a:spcAft>
              <a:buSzPts val="2000"/>
              <a:buChar char="•"/>
            </a:pPr>
            <a:r>
              <a:rPr lang="it-IT"/>
              <a:t>Creare un clima positivo, cercando di risolvere gli inevitabili conflitti considerandoli strumento di crescita e di sviluppo individuale e collettivo</a:t>
            </a:r>
            <a:endParaRPr/>
          </a:p>
          <a:p>
            <a:pPr marL="228600" lvl="0" indent="-228600" algn="l" rtl="0">
              <a:lnSpc>
                <a:spcPct val="120000"/>
              </a:lnSpc>
              <a:spcBef>
                <a:spcPts val="1000"/>
              </a:spcBef>
              <a:spcAft>
                <a:spcPts val="0"/>
              </a:spcAft>
              <a:buSzPts val="2000"/>
              <a:buChar char="•"/>
            </a:pPr>
            <a:r>
              <a:rPr lang="it-IT"/>
              <a:t>Promuovere l’interesse </a:t>
            </a:r>
            <a:endParaRPr/>
          </a:p>
          <a:p>
            <a:pPr marL="228600" lvl="0" indent="-228600" algn="l" rtl="0">
              <a:lnSpc>
                <a:spcPct val="120000"/>
              </a:lnSpc>
              <a:spcBef>
                <a:spcPts val="1000"/>
              </a:spcBef>
              <a:spcAft>
                <a:spcPts val="0"/>
              </a:spcAft>
              <a:buSzPts val="2000"/>
              <a:buChar char="•"/>
            </a:pPr>
            <a:r>
              <a:rPr lang="it-IT"/>
              <a:t>Favorire l’apprendimento</a:t>
            </a:r>
            <a:endParaRPr/>
          </a:p>
          <a:p>
            <a:pPr marL="228600" lvl="0" indent="-101600" algn="l" rtl="0">
              <a:lnSpc>
                <a:spcPct val="120000"/>
              </a:lnSpc>
              <a:spcBef>
                <a:spcPts val="1000"/>
              </a:spcBef>
              <a:spcAft>
                <a:spcPts val="0"/>
              </a:spcAft>
              <a:buSzPts val="20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05"/>
          <p:cNvSpPr txBox="1">
            <a:spLocks noGrp="1"/>
          </p:cNvSpPr>
          <p:nvPr>
            <p:ph type="title" idx="4294967295"/>
          </p:nvPr>
        </p:nvSpPr>
        <p:spPr>
          <a:xfrm flipH="1">
            <a:off x="12733337" y="274637"/>
            <a:ext cx="287337"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1183" name="Google Shape;1183;p105"/>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342900" algn="just">
              <a:lnSpc>
                <a:spcPct val="100000"/>
              </a:lnSpc>
              <a:spcBef>
                <a:spcPts val="0"/>
              </a:spcBef>
              <a:spcAft>
                <a:spcPts val="0"/>
              </a:spcAft>
              <a:buClr>
                <a:schemeClr val="dk1"/>
              </a:buClr>
              <a:buSzPts val="3200"/>
              <a:buFont typeface="Arial"/>
              <a:buChar char="•"/>
            </a:pPr>
            <a:r>
              <a:rPr lang="en-US" sz="3200" dirty="0">
                <a:solidFill>
                  <a:schemeClr val="tx1"/>
                </a:solidFill>
                <a:latin typeface="Arial"/>
                <a:ea typeface="Arial"/>
                <a:cs typeface="Arial"/>
                <a:sym typeface="Arial"/>
              </a:rPr>
              <a:t>I </a:t>
            </a:r>
            <a:r>
              <a:rPr lang="en-US" sz="3200" dirty="0" err="1">
                <a:solidFill>
                  <a:schemeClr val="tx1"/>
                </a:solidFill>
                <a:latin typeface="Arial"/>
                <a:ea typeface="Arial"/>
                <a:cs typeface="Arial"/>
                <a:sym typeface="Arial"/>
              </a:rPr>
              <a:t>modelli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cooperativi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coinvolgono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attivamente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l’alunno</a:t>
            </a:r>
            <a:r>
              <a:rPr lang="en-US" sz="3200" dirty="0">
                <a:solidFill>
                  <a:schemeClr val="tx1"/>
                </a:solidFill>
                <a:latin typeface="Arial"/>
                <a:ea typeface="Arial"/>
                <a:cs typeface="Arial"/>
                <a:sym typeface="Arial"/>
              </a:rPr>
              <a:t> in tutte le sue </a:t>
            </a:r>
            <a:r>
              <a:rPr lang="en-US" sz="3200" dirty="0" err="1">
                <a:solidFill>
                  <a:schemeClr val="tx1"/>
                </a:solidFill>
                <a:latin typeface="Arial"/>
                <a:ea typeface="Arial"/>
                <a:cs typeface="Arial"/>
                <a:sym typeface="Arial"/>
              </a:rPr>
              <a:t>dimensioni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cognitiva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metacognitiva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affettiva</a:t>
            </a:r>
            <a:r>
              <a:rPr lang="en-US" sz="3200" dirty="0">
                <a:solidFill>
                  <a:schemeClr val="tx1"/>
                </a:solidFill>
                <a:latin typeface="Arial"/>
                <a:ea typeface="Arial"/>
                <a:cs typeface="Arial"/>
                <a:sym typeface="Arial"/>
              </a:rPr>
              <a:t> e </a:t>
            </a:r>
            <a:r>
              <a:rPr lang="en-US" sz="3200" dirty="0" err="1">
                <a:solidFill>
                  <a:schemeClr val="tx1"/>
                </a:solidFill>
                <a:latin typeface="Arial"/>
                <a:ea typeface="Arial"/>
                <a:cs typeface="Arial"/>
                <a:sym typeface="Arial"/>
              </a:rPr>
              <a:t>relazionale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inoltre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generano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processi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operazioni</a:t>
            </a:r>
            <a:r>
              <a:rPr lang="en-US" sz="3200" dirty="0">
                <a:solidFill>
                  <a:schemeClr val="tx1"/>
                </a:solidFill>
                <a:latin typeface="Arial"/>
                <a:ea typeface="Arial"/>
                <a:cs typeface="Arial"/>
                <a:sym typeface="Arial"/>
              </a:rPr>
              <a:t> cognitive e </a:t>
            </a:r>
            <a:r>
              <a:rPr lang="en-US" sz="3200" dirty="0" err="1">
                <a:solidFill>
                  <a:schemeClr val="tx1"/>
                </a:solidFill>
                <a:latin typeface="Arial"/>
                <a:ea typeface="Arial"/>
                <a:cs typeface="Arial"/>
                <a:sym typeface="Arial"/>
              </a:rPr>
              <a:t>azioni</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apprendimento</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più</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complesse</a:t>
            </a:r>
            <a:r>
              <a:rPr lang="en-US" sz="3200" dirty="0">
                <a:solidFill>
                  <a:schemeClr val="tx1"/>
                </a:solidFill>
                <a:latin typeface="Arial"/>
                <a:ea typeface="Arial"/>
                <a:cs typeface="Arial"/>
                <a:sym typeface="Arial"/>
              </a:rPr>
              <a:t> ed </a:t>
            </a:r>
            <a:r>
              <a:rPr lang="en-US" sz="3200" dirty="0" err="1">
                <a:solidFill>
                  <a:schemeClr val="tx1"/>
                </a:solidFill>
                <a:latin typeface="Arial"/>
                <a:ea typeface="Arial"/>
                <a:cs typeface="Arial"/>
                <a:sym typeface="Arial"/>
              </a:rPr>
              <a:t>elevano</a:t>
            </a:r>
            <a:r>
              <a:rPr lang="en-US" sz="3200" dirty="0">
                <a:solidFill>
                  <a:schemeClr val="tx1"/>
                </a:solidFill>
                <a:latin typeface="Arial"/>
                <a:ea typeface="Arial"/>
                <a:cs typeface="Arial"/>
                <a:sym typeface="Arial"/>
              </a:rPr>
              <a:t> il </a:t>
            </a:r>
            <a:r>
              <a:rPr lang="en-US" sz="3200" dirty="0" err="1">
                <a:solidFill>
                  <a:schemeClr val="tx1"/>
                </a:solidFill>
                <a:latin typeface="Arial"/>
                <a:ea typeface="Arial"/>
                <a:cs typeface="Arial"/>
                <a:sym typeface="Arial"/>
              </a:rPr>
              <a:t>potenziale</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pensiero</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ordine</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superiore</a:t>
            </a:r>
            <a:r>
              <a:rPr lang="en-US" sz="3200" dirty="0">
                <a:solidFill>
                  <a:schemeClr val="tx1"/>
                </a:solidFill>
                <a:latin typeface="Arial"/>
                <a:ea typeface="Arial"/>
                <a:cs typeface="Arial"/>
                <a:sym typeface="Arial"/>
              </a:rPr>
              <a:t> e </a:t>
            </a:r>
            <a:r>
              <a:rPr lang="en-US" sz="3200" dirty="0" err="1">
                <a:solidFill>
                  <a:schemeClr val="tx1"/>
                </a:solidFill>
                <a:latin typeface="Arial"/>
                <a:ea typeface="Arial"/>
                <a:cs typeface="Arial"/>
                <a:sym typeface="Arial"/>
              </a:rPr>
              <a:t>i</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livelli</a:t>
            </a:r>
            <a:r>
              <a:rPr lang="en-US" sz="3200" dirty="0">
                <a:solidFill>
                  <a:schemeClr val="tx1"/>
                </a:solidFill>
                <a:latin typeface="Arial"/>
                <a:ea typeface="Arial"/>
                <a:cs typeface="Arial"/>
                <a:sym typeface="Arial"/>
              </a:rPr>
              <a:t> di </a:t>
            </a:r>
            <a:r>
              <a:rPr lang="en-US" sz="3200" dirty="0" err="1">
                <a:solidFill>
                  <a:schemeClr val="tx1"/>
                </a:solidFill>
                <a:latin typeface="Arial"/>
                <a:ea typeface="Arial"/>
                <a:cs typeface="Arial"/>
                <a:sym typeface="Arial"/>
              </a:rPr>
              <a:t>competenza</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sociale</a:t>
            </a:r>
            <a:r>
              <a:rPr lang="en-US" sz="3200" dirty="0">
                <a:solidFill>
                  <a:schemeClr val="tx1"/>
                </a:solidFill>
                <a:latin typeface="Arial"/>
                <a:ea typeface="Arial"/>
                <a:cs typeface="Arial"/>
                <a:sym typeface="Arial"/>
              </a:rPr>
              <a:t> e di </a:t>
            </a:r>
            <a:r>
              <a:rPr lang="en-US" sz="3200" dirty="0" err="1">
                <a:solidFill>
                  <a:schemeClr val="tx1"/>
                </a:solidFill>
                <a:latin typeface="Arial"/>
                <a:ea typeface="Arial"/>
                <a:cs typeface="Arial"/>
                <a:sym typeface="Arial"/>
              </a:rPr>
              <a:t>responsabilità</a:t>
            </a:r>
            <a:r>
              <a:rPr lang="en-US" sz="3200" dirty="0">
                <a:solidFill>
                  <a:schemeClr val="tx1"/>
                </a:solidFill>
                <a:latin typeface="Arial"/>
                <a:ea typeface="Arial"/>
                <a:cs typeface="Arial"/>
                <a:sym typeface="Arial"/>
              </a:rPr>
              <a:t> </a:t>
            </a:r>
            <a:r>
              <a:rPr lang="en-US" sz="3200" dirty="0" err="1">
                <a:solidFill>
                  <a:schemeClr val="tx1"/>
                </a:solidFill>
                <a:latin typeface="Arial"/>
                <a:ea typeface="Arial"/>
                <a:cs typeface="Arial"/>
                <a:sym typeface="Arial"/>
              </a:rPr>
              <a:t>personale</a:t>
            </a:r>
            <a:r>
              <a:rPr lang="en-US" sz="3200" dirty="0">
                <a:solidFill>
                  <a:schemeClr val="tx1"/>
                </a:solidFill>
                <a:latin typeface="Arial"/>
                <a:ea typeface="Arial"/>
                <a:cs typeface="Arial"/>
                <a:sym typeface="Arial"/>
              </a:rPr>
              <a:t> e morale</a:t>
            </a:r>
            <a:endParaRPr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06"/>
          <p:cNvSpPr txBox="1">
            <a:spLocks noGrp="1"/>
          </p:cNvSpPr>
          <p:nvPr>
            <p:ph type="title" idx="4294967295"/>
          </p:nvPr>
        </p:nvSpPr>
        <p:spPr>
          <a:xfrm flipH="1">
            <a:off x="12444412" y="333375"/>
            <a:ext cx="998537"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1189" name="Google Shape;1189;p106"/>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342900" algn="just">
              <a:lnSpc>
                <a:spcPct val="90000"/>
              </a:lnSpc>
              <a:spcBef>
                <a:spcPts val="0"/>
              </a:spcBef>
              <a:spcAft>
                <a:spcPts val="0"/>
              </a:spcAft>
              <a:buClr>
                <a:schemeClr val="dk1"/>
              </a:buClr>
              <a:buSzPts val="2800"/>
              <a:buFont typeface="Arial"/>
              <a:buChar char="•"/>
            </a:pPr>
            <a:r>
              <a:rPr lang="en-US" sz="2800" dirty="0">
                <a:solidFill>
                  <a:schemeClr val="tx1"/>
                </a:solidFill>
                <a:latin typeface="Arial"/>
                <a:ea typeface="Arial"/>
                <a:cs typeface="Arial"/>
                <a:sym typeface="Arial"/>
              </a:rPr>
              <a:t>Nelle </a:t>
            </a:r>
            <a:r>
              <a:rPr lang="en-US" sz="2800" dirty="0" err="1">
                <a:solidFill>
                  <a:schemeClr val="tx1"/>
                </a:solidFill>
                <a:latin typeface="Arial"/>
                <a:ea typeface="Arial"/>
                <a:cs typeface="Arial"/>
                <a:sym typeface="Arial"/>
              </a:rPr>
              <a:t>indicazioni</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nazionali</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troviamo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indicazioni</a:t>
            </a:r>
            <a:r>
              <a:rPr lang="en-US" sz="2800" dirty="0">
                <a:solidFill>
                  <a:schemeClr val="tx1"/>
                </a:solidFill>
                <a:latin typeface="Arial"/>
                <a:ea typeface="Arial"/>
                <a:cs typeface="Arial"/>
                <a:sym typeface="Arial"/>
              </a:rPr>
              <a:t> e </a:t>
            </a:r>
            <a:r>
              <a:rPr lang="en-US" sz="2800" dirty="0" err="1">
                <a:solidFill>
                  <a:schemeClr val="tx1"/>
                </a:solidFill>
                <a:latin typeface="Arial"/>
                <a:ea typeface="Arial"/>
                <a:cs typeface="Arial"/>
                <a:sym typeface="Arial"/>
              </a:rPr>
              <a:t>approcci</a:t>
            </a:r>
            <a:r>
              <a:rPr lang="en-US" sz="2800" dirty="0">
                <a:solidFill>
                  <a:schemeClr val="tx1"/>
                </a:solidFill>
                <a:latin typeface="Arial"/>
                <a:ea typeface="Arial"/>
                <a:cs typeface="Arial"/>
                <a:sym typeface="Arial"/>
              </a:rPr>
              <a:t> per </a:t>
            </a:r>
            <a:r>
              <a:rPr lang="en-US" sz="2800" dirty="0" err="1">
                <a:solidFill>
                  <a:schemeClr val="tx1"/>
                </a:solidFill>
                <a:latin typeface="Arial"/>
                <a:ea typeface="Arial"/>
                <a:cs typeface="Arial"/>
                <a:sym typeface="Arial"/>
              </a:rPr>
              <a:t>una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didattica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inclusiva</a:t>
            </a:r>
            <a:r>
              <a:rPr lang="en-US" sz="2800" dirty="0">
                <a:solidFill>
                  <a:schemeClr val="tx1"/>
                </a:solidFill>
                <a:latin typeface="Arial"/>
                <a:ea typeface="Arial"/>
                <a:cs typeface="Arial"/>
                <a:sym typeface="Arial"/>
              </a:rPr>
              <a:t>:</a:t>
            </a:r>
            <a:endParaRPr dirty="0">
              <a:solidFill>
                <a:schemeClr val="tx1"/>
              </a:solidFill>
            </a:endParaRPr>
          </a:p>
          <a:p>
            <a:pPr indent="-342900" algn="just">
              <a:lnSpc>
                <a:spcPct val="90000"/>
              </a:lnSpc>
              <a:spcBef>
                <a:spcPts val="560"/>
              </a:spcBef>
              <a:spcAft>
                <a:spcPts val="0"/>
              </a:spcAft>
              <a:buClr>
                <a:schemeClr val="dk1"/>
              </a:buClr>
              <a:buSzPts val="2800"/>
              <a:buFont typeface="Arial"/>
              <a:buChar char="•"/>
            </a:pPr>
            <a:r>
              <a:rPr lang="en-US" sz="2800" dirty="0">
                <a:solidFill>
                  <a:schemeClr val="tx1"/>
                </a:solidFill>
                <a:latin typeface="Arial"/>
                <a:ea typeface="Arial"/>
                <a:cs typeface="Arial"/>
                <a:sym typeface="Arial"/>
              </a:rPr>
              <a:t>Nelle </a:t>
            </a:r>
            <a:r>
              <a:rPr lang="en-US" sz="2800" dirty="0" err="1">
                <a:solidFill>
                  <a:schemeClr val="tx1"/>
                </a:solidFill>
                <a:latin typeface="Arial"/>
                <a:ea typeface="Arial"/>
                <a:cs typeface="Arial"/>
                <a:sym typeface="Arial"/>
              </a:rPr>
              <a:t>indicazioni</a:t>
            </a:r>
            <a:r>
              <a:rPr lang="en-US" sz="2800" dirty="0">
                <a:solidFill>
                  <a:schemeClr val="tx1"/>
                </a:solidFill>
                <a:latin typeface="Arial"/>
                <a:ea typeface="Arial"/>
                <a:cs typeface="Arial"/>
                <a:sym typeface="Arial"/>
              </a:rPr>
              <a:t> per il </a:t>
            </a:r>
            <a:r>
              <a:rPr lang="en-US" sz="2800" dirty="0" err="1">
                <a:solidFill>
                  <a:schemeClr val="tx1"/>
                </a:solidFill>
                <a:latin typeface="Arial"/>
                <a:ea typeface="Arial"/>
                <a:cs typeface="Arial"/>
                <a:sym typeface="Arial"/>
              </a:rPr>
              <a:t>curriculo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della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scuola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d’infanzia</a:t>
            </a:r>
            <a:r>
              <a:rPr lang="en-US" sz="2800" dirty="0">
                <a:solidFill>
                  <a:schemeClr val="tx1"/>
                </a:solidFill>
                <a:latin typeface="Arial"/>
                <a:ea typeface="Arial"/>
                <a:cs typeface="Arial"/>
                <a:sym typeface="Arial"/>
              </a:rPr>
              <a:t> e del primo </a:t>
            </a:r>
            <a:r>
              <a:rPr lang="en-US" sz="2800" dirty="0" err="1">
                <a:solidFill>
                  <a:schemeClr val="tx1"/>
                </a:solidFill>
                <a:latin typeface="Arial"/>
                <a:ea typeface="Arial"/>
                <a:cs typeface="Arial"/>
                <a:sym typeface="Arial"/>
              </a:rPr>
              <a:t>ciclo</a:t>
            </a:r>
            <a:r>
              <a:rPr lang="en-US" sz="2800" dirty="0">
                <a:solidFill>
                  <a:schemeClr val="tx1"/>
                </a:solidFill>
                <a:latin typeface="Arial"/>
                <a:ea typeface="Arial"/>
                <a:cs typeface="Arial"/>
                <a:sym typeface="Arial"/>
              </a:rPr>
              <a:t>:</a:t>
            </a:r>
            <a:endParaRPr dirty="0">
              <a:solidFill>
                <a:schemeClr val="tx1"/>
              </a:solidFill>
            </a:endParaRPr>
          </a:p>
          <a:p>
            <a:pPr indent="-342900" algn="just">
              <a:lnSpc>
                <a:spcPct val="90000"/>
              </a:lnSpc>
              <a:spcBef>
                <a:spcPts val="560"/>
              </a:spcBef>
              <a:spcAft>
                <a:spcPts val="0"/>
              </a:spcAft>
              <a:buClr>
                <a:schemeClr val="dk1"/>
              </a:buClr>
              <a:buSzPts val="2800"/>
              <a:buFont typeface="Arial"/>
              <a:buChar char="•"/>
            </a:pPr>
            <a:r>
              <a:rPr lang="en-US" sz="2800" dirty="0" err="1">
                <a:solidFill>
                  <a:schemeClr val="tx1"/>
                </a:solidFill>
                <a:latin typeface="Arial"/>
                <a:ea typeface="Arial"/>
                <a:cs typeface="Arial"/>
                <a:sym typeface="Arial"/>
              </a:rPr>
              <a:t>Vengono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sollecitate</a:t>
            </a:r>
            <a:r>
              <a:rPr lang="en-US" sz="2800" dirty="0">
                <a:solidFill>
                  <a:schemeClr val="tx1"/>
                </a:solidFill>
                <a:latin typeface="Arial"/>
                <a:ea typeface="Arial"/>
                <a:cs typeface="Arial"/>
                <a:sym typeface="Arial"/>
              </a:rPr>
              <a:t> la forma </a:t>
            </a:r>
            <a:r>
              <a:rPr lang="en-US" sz="2800" dirty="0" err="1">
                <a:solidFill>
                  <a:schemeClr val="tx1"/>
                </a:solidFill>
                <a:latin typeface="Arial"/>
                <a:ea typeface="Arial"/>
                <a:cs typeface="Arial"/>
                <a:sym typeface="Arial"/>
              </a:rPr>
              <a:t>attiva</a:t>
            </a:r>
            <a:r>
              <a:rPr lang="en-US" sz="2800" dirty="0">
                <a:solidFill>
                  <a:schemeClr val="tx1"/>
                </a:solidFill>
                <a:latin typeface="Arial"/>
                <a:ea typeface="Arial"/>
                <a:cs typeface="Arial"/>
                <a:sym typeface="Arial"/>
              </a:rPr>
              <a:t> e la forma </a:t>
            </a:r>
            <a:r>
              <a:rPr lang="en-US" sz="2800" dirty="0" err="1">
                <a:solidFill>
                  <a:schemeClr val="tx1"/>
                </a:solidFill>
                <a:latin typeface="Arial"/>
                <a:ea typeface="Arial"/>
                <a:cs typeface="Arial"/>
                <a:sym typeface="Arial"/>
              </a:rPr>
              <a:t>ludica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nella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scuola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d’infanzia</a:t>
            </a:r>
            <a:r>
              <a:rPr lang="en-US" sz="2800" dirty="0">
                <a:solidFill>
                  <a:schemeClr val="tx1"/>
                </a:solidFill>
                <a:latin typeface="Arial"/>
                <a:ea typeface="Arial"/>
                <a:cs typeface="Arial"/>
                <a:sym typeface="Arial"/>
              </a:rPr>
              <a:t>.</a:t>
            </a:r>
            <a:endParaRPr dirty="0">
              <a:solidFill>
                <a:schemeClr val="tx1"/>
              </a:solidFill>
            </a:endParaRPr>
          </a:p>
          <a:p>
            <a:pPr indent="-342900" algn="just">
              <a:lnSpc>
                <a:spcPct val="90000"/>
              </a:lnSpc>
              <a:spcBef>
                <a:spcPts val="560"/>
              </a:spcBef>
              <a:spcAft>
                <a:spcPts val="0"/>
              </a:spcAft>
              <a:buClr>
                <a:schemeClr val="dk1"/>
              </a:buClr>
              <a:buSzPts val="2800"/>
              <a:buFont typeface="Arial"/>
              <a:buChar char="•"/>
            </a:pPr>
            <a:r>
              <a:rPr lang="en-US" sz="2800" dirty="0">
                <a:solidFill>
                  <a:schemeClr val="tx1"/>
                </a:solidFill>
                <a:latin typeface="Arial"/>
                <a:ea typeface="Arial"/>
                <a:cs typeface="Arial"/>
                <a:sym typeface="Arial"/>
              </a:rPr>
              <a:t>La forma </a:t>
            </a:r>
            <a:r>
              <a:rPr lang="en-US" sz="2800" dirty="0" err="1">
                <a:solidFill>
                  <a:schemeClr val="tx1"/>
                </a:solidFill>
                <a:latin typeface="Arial"/>
                <a:ea typeface="Arial"/>
                <a:cs typeface="Arial"/>
                <a:sym typeface="Arial"/>
              </a:rPr>
              <a:t>laboratoriale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che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valorizzi</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l’esplorazione</a:t>
            </a:r>
            <a:r>
              <a:rPr lang="en-US" sz="2800" dirty="0">
                <a:solidFill>
                  <a:schemeClr val="tx1"/>
                </a:solidFill>
                <a:latin typeface="Arial"/>
                <a:ea typeface="Arial"/>
                <a:cs typeface="Arial"/>
                <a:sym typeface="Arial"/>
              </a:rPr>
              <a:t> e la </a:t>
            </a:r>
            <a:r>
              <a:rPr lang="en-US" sz="2800" dirty="0" err="1">
                <a:solidFill>
                  <a:schemeClr val="tx1"/>
                </a:solidFill>
                <a:latin typeface="Arial"/>
                <a:ea typeface="Arial"/>
                <a:cs typeface="Arial"/>
                <a:sym typeface="Arial"/>
              </a:rPr>
              <a:t>ricerca</a:t>
            </a:r>
            <a:r>
              <a:rPr lang="en-US" sz="2800" dirty="0">
                <a:solidFill>
                  <a:schemeClr val="tx1"/>
                </a:solidFill>
                <a:latin typeface="Arial"/>
                <a:ea typeface="Arial"/>
                <a:cs typeface="Arial"/>
                <a:sym typeface="Arial"/>
              </a:rPr>
              <a:t>, il problem </a:t>
            </a:r>
            <a:r>
              <a:rPr lang="en-US" sz="2800" dirty="0" err="1">
                <a:solidFill>
                  <a:schemeClr val="tx1"/>
                </a:solidFill>
                <a:latin typeface="Arial"/>
                <a:ea typeface="Arial"/>
                <a:cs typeface="Arial"/>
                <a:sym typeface="Arial"/>
              </a:rPr>
              <a:t>solving,la</a:t>
            </a:r>
            <a:r>
              <a:rPr lang="en-US" sz="2800" dirty="0">
                <a:solidFill>
                  <a:schemeClr val="tx1"/>
                </a:solidFill>
                <a:latin typeface="Arial"/>
                <a:ea typeface="Arial"/>
                <a:cs typeface="Arial"/>
                <a:sym typeface="Arial"/>
              </a:rPr>
              <a:t> forma </a:t>
            </a:r>
            <a:r>
              <a:rPr lang="en-US" sz="2800" dirty="0" err="1">
                <a:solidFill>
                  <a:schemeClr val="tx1"/>
                </a:solidFill>
                <a:latin typeface="Arial"/>
                <a:ea typeface="Arial"/>
                <a:cs typeface="Arial"/>
                <a:sym typeface="Arial"/>
              </a:rPr>
              <a:t>collaborativa,la</a:t>
            </a:r>
            <a:r>
              <a:rPr lang="en-US" sz="2800" dirty="0">
                <a:solidFill>
                  <a:schemeClr val="tx1"/>
                </a:solidFill>
                <a:latin typeface="Arial"/>
                <a:ea typeface="Arial"/>
                <a:cs typeface="Arial"/>
                <a:sym typeface="Arial"/>
              </a:rPr>
              <a:t> forma </a:t>
            </a:r>
            <a:r>
              <a:rPr lang="en-US" sz="2800" dirty="0" err="1">
                <a:solidFill>
                  <a:schemeClr val="tx1"/>
                </a:solidFill>
                <a:latin typeface="Arial"/>
                <a:ea typeface="Arial"/>
                <a:cs typeface="Arial"/>
                <a:sym typeface="Arial"/>
              </a:rPr>
              <a:t>metacognitiva</a:t>
            </a:r>
            <a:r>
              <a:rPr lang="en-US" sz="2800" dirty="0">
                <a:solidFill>
                  <a:schemeClr val="tx1"/>
                </a:solidFill>
                <a:latin typeface="Arial"/>
                <a:ea typeface="Arial"/>
                <a:cs typeface="Arial"/>
                <a:sym typeface="Arial"/>
              </a:rPr>
              <a:t> per la </a:t>
            </a:r>
            <a:r>
              <a:rPr lang="en-US" sz="2800" dirty="0" err="1">
                <a:solidFill>
                  <a:schemeClr val="tx1"/>
                </a:solidFill>
                <a:latin typeface="Arial"/>
                <a:ea typeface="Arial"/>
                <a:cs typeface="Arial"/>
                <a:sym typeface="Arial"/>
              </a:rPr>
              <a:t>primaria</a:t>
            </a:r>
            <a:r>
              <a:rPr lang="en-US" sz="2800" dirty="0">
                <a:solidFill>
                  <a:schemeClr val="tx1"/>
                </a:solidFill>
                <a:latin typeface="Arial"/>
                <a:ea typeface="Arial"/>
                <a:cs typeface="Arial"/>
                <a:sym typeface="Arial"/>
              </a:rPr>
              <a:t> e la </a:t>
            </a:r>
            <a:r>
              <a:rPr lang="en-US" sz="2800" dirty="0" err="1">
                <a:solidFill>
                  <a:schemeClr val="tx1"/>
                </a:solidFill>
                <a:latin typeface="Arial"/>
                <a:ea typeface="Arial"/>
                <a:cs typeface="Arial"/>
                <a:sym typeface="Arial"/>
              </a:rPr>
              <a:t>secondaria</a:t>
            </a:r>
            <a:r>
              <a:rPr lang="en-US" sz="2800" dirty="0">
                <a:solidFill>
                  <a:schemeClr val="tx1"/>
                </a:solidFill>
                <a:latin typeface="Arial"/>
                <a:ea typeface="Arial"/>
                <a:cs typeface="Arial"/>
                <a:sym typeface="Arial"/>
              </a:rPr>
              <a:t> di primo </a:t>
            </a:r>
            <a:r>
              <a:rPr lang="en-US" sz="2800" dirty="0" err="1">
                <a:solidFill>
                  <a:schemeClr val="tx1"/>
                </a:solidFill>
                <a:latin typeface="Arial"/>
                <a:ea typeface="Arial"/>
                <a:cs typeface="Arial"/>
                <a:sym typeface="Arial"/>
              </a:rPr>
              <a:t>grado</a:t>
            </a:r>
            <a:endParaRPr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07"/>
          <p:cNvSpPr txBox="1">
            <a:spLocks noGrp="1"/>
          </p:cNvSpPr>
          <p:nvPr>
            <p:ph type="title" idx="4294967295"/>
          </p:nvPr>
        </p:nvSpPr>
        <p:spPr>
          <a:xfrm flipH="1">
            <a:off x="12515850" y="274637"/>
            <a:ext cx="649287"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4400">
              <a:solidFill>
                <a:schemeClr val="dk2"/>
              </a:solidFill>
              <a:latin typeface="Arial"/>
              <a:ea typeface="Arial"/>
              <a:cs typeface="Arial"/>
              <a:sym typeface="Arial"/>
            </a:endParaRPr>
          </a:p>
        </p:txBody>
      </p:sp>
      <p:sp>
        <p:nvSpPr>
          <p:cNvPr id="1195" name="Google Shape;1195;p107"/>
          <p:cNvSpPr txBox="1">
            <a:spLocks noGrp="1"/>
          </p:cNvSpPr>
          <p:nvPr>
            <p:ph type="body" idx="4294967295"/>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indent="-342900" algn="just">
              <a:lnSpc>
                <a:spcPct val="100000"/>
              </a:lnSpc>
              <a:spcBef>
                <a:spcPts val="0"/>
              </a:spcBef>
              <a:spcAft>
                <a:spcPts val="0"/>
              </a:spcAft>
              <a:buClr>
                <a:schemeClr val="dk1"/>
              </a:buClr>
              <a:buSzPts val="3200"/>
              <a:buFont typeface="Arial"/>
              <a:buChar char="•"/>
            </a:pPr>
            <a:r>
              <a:rPr lang="en-US" sz="3600" dirty="0">
                <a:solidFill>
                  <a:schemeClr val="tx1"/>
                </a:solidFill>
                <a:latin typeface="Arial"/>
                <a:ea typeface="Arial"/>
                <a:cs typeface="Arial"/>
                <a:sym typeface="Arial"/>
              </a:rPr>
              <a:t>Nel secondo </a:t>
            </a:r>
            <a:r>
              <a:rPr lang="en-US" sz="3600" dirty="0" err="1">
                <a:solidFill>
                  <a:schemeClr val="tx1"/>
                </a:solidFill>
                <a:latin typeface="Arial"/>
                <a:ea typeface="Arial"/>
                <a:cs typeface="Arial"/>
                <a:sym typeface="Arial"/>
              </a:rPr>
              <a:t>ciclo</a:t>
            </a:r>
            <a:r>
              <a:rPr lang="en-US" sz="3600" dirty="0">
                <a:solidFill>
                  <a:schemeClr val="tx1"/>
                </a:solidFill>
                <a:latin typeface="Arial"/>
                <a:ea typeface="Arial"/>
                <a:cs typeface="Arial"/>
                <a:sym typeface="Arial"/>
              </a:rPr>
              <a:t> le </a:t>
            </a:r>
            <a:r>
              <a:rPr lang="en-US" sz="3600" dirty="0" err="1">
                <a:solidFill>
                  <a:schemeClr val="tx1"/>
                </a:solidFill>
                <a:latin typeface="Arial"/>
                <a:ea typeface="Arial"/>
                <a:cs typeface="Arial"/>
                <a:sym typeface="Arial"/>
              </a:rPr>
              <a:t>linee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guida</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sollecitano</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l’uso</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dei</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laboratori</a:t>
            </a:r>
            <a:r>
              <a:rPr lang="en-US" sz="3600" dirty="0">
                <a:solidFill>
                  <a:schemeClr val="tx1"/>
                </a:solidFill>
                <a:latin typeface="Arial"/>
                <a:ea typeface="Arial"/>
                <a:cs typeface="Arial"/>
                <a:sym typeface="Arial"/>
              </a:rPr>
              <a:t> e la </a:t>
            </a:r>
            <a:r>
              <a:rPr lang="en-US" sz="3600" dirty="0" err="1">
                <a:solidFill>
                  <a:schemeClr val="tx1"/>
                </a:solidFill>
                <a:latin typeface="Arial"/>
                <a:ea typeface="Arial"/>
                <a:cs typeface="Arial"/>
                <a:sym typeface="Arial"/>
              </a:rPr>
              <a:t>pratica</a:t>
            </a:r>
            <a:r>
              <a:rPr lang="en-US" sz="3600" dirty="0">
                <a:solidFill>
                  <a:schemeClr val="tx1"/>
                </a:solidFill>
                <a:latin typeface="Arial"/>
                <a:ea typeface="Arial"/>
                <a:cs typeface="Arial"/>
                <a:sym typeface="Arial"/>
              </a:rPr>
              <a:t> di </a:t>
            </a:r>
            <a:r>
              <a:rPr lang="en-US" sz="3600" dirty="0" err="1">
                <a:solidFill>
                  <a:schemeClr val="tx1"/>
                </a:solidFill>
                <a:latin typeface="Arial"/>
                <a:ea typeface="Arial"/>
                <a:cs typeface="Arial"/>
                <a:sym typeface="Arial"/>
              </a:rPr>
              <a:t>indagine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l’utilizzo</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delle</a:t>
            </a:r>
            <a:r>
              <a:rPr lang="en-US" sz="3600" dirty="0">
                <a:solidFill>
                  <a:schemeClr val="tx1"/>
                </a:solidFill>
                <a:latin typeface="Arial"/>
                <a:ea typeface="Arial"/>
                <a:cs typeface="Arial"/>
                <a:sym typeface="Arial"/>
              </a:rPr>
              <a:t> tic e </a:t>
            </a:r>
            <a:r>
              <a:rPr lang="en-US" sz="3600" dirty="0" err="1">
                <a:solidFill>
                  <a:schemeClr val="tx1"/>
                </a:solidFill>
                <a:latin typeface="Arial"/>
                <a:ea typeface="Arial"/>
                <a:cs typeface="Arial"/>
                <a:sym typeface="Arial"/>
              </a:rPr>
              <a:t>l’alternanza</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scuola</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lavoro</a:t>
            </a:r>
            <a:r>
              <a:rPr lang="en-US" sz="3600" dirty="0">
                <a:solidFill>
                  <a:schemeClr val="tx1"/>
                </a:solidFill>
                <a:latin typeface="Arial"/>
                <a:ea typeface="Arial"/>
                <a:cs typeface="Arial"/>
                <a:sym typeface="Arial"/>
              </a:rPr>
              <a:t> come </a:t>
            </a:r>
            <a:r>
              <a:rPr lang="en-US" sz="3600" dirty="0" err="1">
                <a:solidFill>
                  <a:schemeClr val="tx1"/>
                </a:solidFill>
                <a:latin typeface="Arial"/>
                <a:ea typeface="Arial"/>
                <a:cs typeface="Arial"/>
                <a:sym typeface="Arial"/>
              </a:rPr>
              <a:t>modello</a:t>
            </a:r>
            <a:r>
              <a:rPr lang="en-US" sz="3600" dirty="0">
                <a:solidFill>
                  <a:schemeClr val="tx1"/>
                </a:solidFill>
                <a:latin typeface="Arial"/>
                <a:ea typeface="Arial"/>
                <a:cs typeface="Arial"/>
                <a:sym typeface="Arial"/>
              </a:rPr>
              <a:t> di </a:t>
            </a:r>
            <a:r>
              <a:rPr lang="en-US" sz="3600" dirty="0" err="1">
                <a:solidFill>
                  <a:schemeClr val="tx1"/>
                </a:solidFill>
                <a:latin typeface="Arial"/>
                <a:ea typeface="Arial"/>
                <a:cs typeface="Arial"/>
                <a:sym typeface="Arial"/>
              </a:rPr>
              <a:t>implementazione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delle</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conoscenze</a:t>
            </a:r>
            <a:r>
              <a:rPr lang="en-US" sz="3600" dirty="0">
                <a:solidFill>
                  <a:schemeClr val="tx1"/>
                </a:solidFill>
                <a:latin typeface="Arial"/>
                <a:ea typeface="Arial"/>
                <a:cs typeface="Arial"/>
                <a:sym typeface="Arial"/>
              </a:rPr>
              <a:t>.</a:t>
            </a:r>
            <a:endParaRPr sz="3600"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08"/>
          <p:cNvSpPr txBox="1">
            <a:spLocks noGrp="1"/>
          </p:cNvSpPr>
          <p:nvPr>
            <p:ph type="title" idx="4294967295"/>
          </p:nvPr>
        </p:nvSpPr>
        <p:spPr>
          <a:xfrm flipH="1">
            <a:off x="12733337" y="274637"/>
            <a:ext cx="358775"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endParaRPr sz="2800">
              <a:solidFill>
                <a:schemeClr val="tx1"/>
              </a:solidFill>
              <a:latin typeface="Arial"/>
              <a:ea typeface="Arial"/>
              <a:cs typeface="Arial"/>
              <a:sym typeface="Arial"/>
            </a:endParaRPr>
          </a:p>
        </p:txBody>
      </p:sp>
      <p:sp>
        <p:nvSpPr>
          <p:cNvPr id="1201" name="Google Shape;1201;p108"/>
          <p:cNvSpPr txBox="1">
            <a:spLocks noGrp="1"/>
          </p:cNvSpPr>
          <p:nvPr>
            <p:ph type="body" idx="4294967295"/>
          </p:nvPr>
        </p:nvSpPr>
        <p:spPr>
          <a:xfrm>
            <a:off x="1433945" y="914400"/>
            <a:ext cx="9549246" cy="5211762"/>
          </a:xfrm>
          <a:prstGeom prst="rect">
            <a:avLst/>
          </a:prstGeom>
          <a:noFill/>
          <a:ln>
            <a:noFill/>
          </a:ln>
        </p:spPr>
        <p:txBody>
          <a:bodyPr spcFirstLastPara="1" vert="horz" wrap="square" lIns="91425" tIns="45700" rIns="91425" bIns="45700" rtlCol="0" anchor="t" anchorCtr="0">
            <a:noAutofit/>
          </a:bodyPr>
          <a:lstStyle/>
          <a:p>
            <a:pPr indent="-342900" algn="just">
              <a:lnSpc>
                <a:spcPct val="90000"/>
              </a:lnSpc>
              <a:spcBef>
                <a:spcPts val="0"/>
              </a:spcBef>
              <a:spcAft>
                <a:spcPts val="0"/>
              </a:spcAft>
              <a:buClr>
                <a:schemeClr val="dk1"/>
              </a:buClr>
              <a:buSzPts val="2400"/>
              <a:buFont typeface="Arial"/>
              <a:buChar char="•"/>
            </a:pPr>
            <a:r>
              <a:rPr lang="en-US" sz="2800" dirty="0" err="1">
                <a:solidFill>
                  <a:schemeClr val="tx1"/>
                </a:solidFill>
                <a:latin typeface="Arial"/>
                <a:ea typeface="Arial"/>
                <a:cs typeface="Arial"/>
                <a:sym typeface="Arial"/>
              </a:rPr>
              <a:t>Infine</a:t>
            </a:r>
            <a:r>
              <a:rPr lang="en-US" sz="2800" dirty="0">
                <a:solidFill>
                  <a:schemeClr val="tx1"/>
                </a:solidFill>
                <a:latin typeface="Arial"/>
                <a:ea typeface="Arial"/>
                <a:cs typeface="Arial"/>
                <a:sym typeface="Arial"/>
              </a:rPr>
              <a:t> un </a:t>
            </a:r>
            <a:r>
              <a:rPr lang="en-US" sz="2800" dirty="0" err="1">
                <a:solidFill>
                  <a:schemeClr val="tx1"/>
                </a:solidFill>
                <a:latin typeface="Arial"/>
                <a:ea typeface="Arial"/>
                <a:cs typeface="Arial"/>
                <a:sym typeface="Arial"/>
              </a:rPr>
              <a:t>ambiente</a:t>
            </a:r>
            <a:r>
              <a:rPr lang="en-US" sz="2800" dirty="0">
                <a:solidFill>
                  <a:schemeClr val="tx1"/>
                </a:solidFill>
                <a:latin typeface="Arial"/>
                <a:ea typeface="Arial"/>
                <a:cs typeface="Arial"/>
                <a:sym typeface="Arial"/>
              </a:rPr>
              <a:t> di </a:t>
            </a:r>
            <a:r>
              <a:rPr lang="en-US" sz="2800" dirty="0" err="1">
                <a:solidFill>
                  <a:schemeClr val="tx1"/>
                </a:solidFill>
                <a:latin typeface="Arial"/>
                <a:ea typeface="Arial"/>
                <a:cs typeface="Arial"/>
                <a:sym typeface="Arial"/>
              </a:rPr>
              <a:t>apprendimento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inclusivo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promuove</a:t>
            </a:r>
            <a:r>
              <a:rPr lang="en-US" sz="2800" dirty="0">
                <a:solidFill>
                  <a:schemeClr val="tx1"/>
                </a:solidFill>
                <a:latin typeface="Arial"/>
                <a:ea typeface="Arial"/>
                <a:cs typeface="Arial"/>
                <a:sym typeface="Arial"/>
              </a:rPr>
              <a:t>:</a:t>
            </a:r>
            <a:endParaRPr sz="2800" dirty="0">
              <a:solidFill>
                <a:schemeClr val="tx1"/>
              </a:solidFill>
            </a:endParaRPr>
          </a:p>
          <a:p>
            <a:pPr indent="-342900" algn="just">
              <a:lnSpc>
                <a:spcPct val="90000"/>
              </a:lnSpc>
              <a:spcBef>
                <a:spcPts val="480"/>
              </a:spcBef>
              <a:spcAft>
                <a:spcPts val="0"/>
              </a:spcAft>
              <a:buClr>
                <a:schemeClr val="dk1"/>
              </a:buClr>
              <a:buSzPts val="2400"/>
              <a:buFont typeface="Arial"/>
              <a:buChar char="•"/>
            </a:pPr>
            <a:r>
              <a:rPr lang="en-US" sz="2800" dirty="0">
                <a:solidFill>
                  <a:schemeClr val="tx1"/>
                </a:solidFill>
                <a:latin typeface="Arial"/>
                <a:ea typeface="Arial"/>
                <a:cs typeface="Arial"/>
                <a:sym typeface="Arial"/>
              </a:rPr>
              <a:t>Il </a:t>
            </a:r>
            <a:r>
              <a:rPr lang="en-US" sz="2800" dirty="0" err="1">
                <a:solidFill>
                  <a:schemeClr val="tx1"/>
                </a:solidFill>
                <a:latin typeface="Arial"/>
                <a:ea typeface="Arial"/>
                <a:cs typeface="Arial"/>
                <a:sym typeface="Arial"/>
              </a:rPr>
              <a:t>sostegno</a:t>
            </a:r>
            <a:r>
              <a:rPr lang="en-US" sz="2800" dirty="0">
                <a:solidFill>
                  <a:schemeClr val="tx1"/>
                </a:solidFill>
                <a:latin typeface="Arial"/>
                <a:ea typeface="Arial"/>
                <a:cs typeface="Arial"/>
                <a:sym typeface="Arial"/>
              </a:rPr>
              <a:t> e </a:t>
            </a:r>
            <a:r>
              <a:rPr lang="en-US" sz="2800" dirty="0" err="1">
                <a:solidFill>
                  <a:schemeClr val="tx1"/>
                </a:solidFill>
                <a:latin typeface="Arial"/>
                <a:ea typeface="Arial"/>
                <a:cs typeface="Arial"/>
                <a:sym typeface="Arial"/>
              </a:rPr>
              <a:t>l’aiuto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reciproco</a:t>
            </a:r>
            <a:endParaRPr sz="2800" dirty="0">
              <a:solidFill>
                <a:schemeClr val="tx1"/>
              </a:solidFill>
            </a:endParaRPr>
          </a:p>
          <a:p>
            <a:pPr indent="-342900" algn="just">
              <a:lnSpc>
                <a:spcPct val="90000"/>
              </a:lnSpc>
              <a:spcBef>
                <a:spcPts val="480"/>
              </a:spcBef>
              <a:spcAft>
                <a:spcPts val="0"/>
              </a:spcAft>
              <a:buClr>
                <a:schemeClr val="dk1"/>
              </a:buClr>
              <a:buSzPts val="2400"/>
              <a:buFont typeface="Arial"/>
              <a:buChar char="•"/>
            </a:pPr>
            <a:r>
              <a:rPr lang="en-US" sz="2800" dirty="0">
                <a:solidFill>
                  <a:schemeClr val="tx1"/>
                </a:solidFill>
                <a:latin typeface="Arial"/>
                <a:ea typeface="Arial"/>
                <a:cs typeface="Arial"/>
                <a:sym typeface="Arial"/>
              </a:rPr>
              <a:t>Il </a:t>
            </a:r>
            <a:r>
              <a:rPr lang="en-US" sz="2800" dirty="0" err="1">
                <a:solidFill>
                  <a:schemeClr val="tx1"/>
                </a:solidFill>
                <a:latin typeface="Arial"/>
                <a:ea typeface="Arial"/>
                <a:cs typeface="Arial"/>
                <a:sym typeface="Arial"/>
              </a:rPr>
              <a:t>confronto</a:t>
            </a:r>
            <a:r>
              <a:rPr lang="en-US" sz="2800" dirty="0">
                <a:solidFill>
                  <a:schemeClr val="tx1"/>
                </a:solidFill>
                <a:latin typeface="Arial"/>
                <a:ea typeface="Arial"/>
                <a:cs typeface="Arial"/>
                <a:sym typeface="Arial"/>
              </a:rPr>
              <a:t> e la </a:t>
            </a:r>
            <a:r>
              <a:rPr lang="en-US" sz="2800" dirty="0" err="1">
                <a:solidFill>
                  <a:schemeClr val="tx1"/>
                </a:solidFill>
                <a:latin typeface="Arial"/>
                <a:ea typeface="Arial"/>
                <a:cs typeface="Arial"/>
                <a:sym typeface="Arial"/>
              </a:rPr>
              <a:t>discussione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nel</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gruppo</a:t>
            </a:r>
            <a:endParaRPr sz="2800" dirty="0">
              <a:solidFill>
                <a:schemeClr val="tx1"/>
              </a:solidFill>
            </a:endParaRPr>
          </a:p>
          <a:p>
            <a:pPr indent="-342900" algn="just">
              <a:lnSpc>
                <a:spcPct val="90000"/>
              </a:lnSpc>
              <a:spcBef>
                <a:spcPts val="480"/>
              </a:spcBef>
              <a:spcAft>
                <a:spcPts val="0"/>
              </a:spcAft>
              <a:buClr>
                <a:schemeClr val="dk1"/>
              </a:buClr>
              <a:buSzPts val="2400"/>
              <a:buFont typeface="Arial"/>
              <a:buChar char="•"/>
            </a:pPr>
            <a:r>
              <a:rPr lang="en-US" sz="2800" dirty="0">
                <a:solidFill>
                  <a:schemeClr val="tx1"/>
                </a:solidFill>
                <a:latin typeface="Arial"/>
                <a:ea typeface="Arial"/>
                <a:cs typeface="Arial"/>
                <a:sym typeface="Arial"/>
              </a:rPr>
              <a:t>Lo </a:t>
            </a:r>
            <a:r>
              <a:rPr lang="en-US" sz="2800" dirty="0" err="1">
                <a:solidFill>
                  <a:schemeClr val="tx1"/>
                </a:solidFill>
                <a:latin typeface="Arial"/>
                <a:ea typeface="Arial"/>
                <a:cs typeface="Arial"/>
                <a:sym typeface="Arial"/>
              </a:rPr>
              <a:t>sviluppo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della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motivazione</a:t>
            </a:r>
            <a:r>
              <a:rPr lang="en-US" sz="2800" dirty="0">
                <a:solidFill>
                  <a:schemeClr val="tx1"/>
                </a:solidFill>
                <a:latin typeface="Arial"/>
                <a:ea typeface="Arial"/>
                <a:cs typeface="Arial"/>
                <a:sym typeface="Arial"/>
              </a:rPr>
              <a:t> ad </a:t>
            </a:r>
            <a:r>
              <a:rPr lang="en-US" sz="2800" dirty="0" err="1">
                <a:solidFill>
                  <a:schemeClr val="tx1"/>
                </a:solidFill>
                <a:latin typeface="Arial"/>
                <a:ea typeface="Arial"/>
                <a:cs typeface="Arial"/>
                <a:sym typeface="Arial"/>
              </a:rPr>
              <a:t>apprendere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insieme</a:t>
            </a:r>
            <a:endParaRPr sz="2800" dirty="0">
              <a:solidFill>
                <a:schemeClr val="tx1"/>
              </a:solidFill>
            </a:endParaRPr>
          </a:p>
          <a:p>
            <a:pPr indent="-342900" algn="just">
              <a:lnSpc>
                <a:spcPct val="90000"/>
              </a:lnSpc>
              <a:spcBef>
                <a:spcPts val="480"/>
              </a:spcBef>
              <a:spcAft>
                <a:spcPts val="0"/>
              </a:spcAft>
              <a:buClr>
                <a:schemeClr val="dk1"/>
              </a:buClr>
              <a:buSzPts val="2400"/>
              <a:buFont typeface="Arial"/>
              <a:buChar char="•"/>
            </a:pPr>
            <a:r>
              <a:rPr lang="en-US" sz="2800" dirty="0">
                <a:solidFill>
                  <a:schemeClr val="tx1"/>
                </a:solidFill>
                <a:latin typeface="Arial"/>
                <a:ea typeface="Arial"/>
                <a:cs typeface="Arial"/>
                <a:sym typeface="Arial"/>
              </a:rPr>
              <a:t>La </a:t>
            </a:r>
            <a:r>
              <a:rPr lang="en-US" sz="2800" dirty="0" err="1">
                <a:solidFill>
                  <a:schemeClr val="tx1"/>
                </a:solidFill>
                <a:latin typeface="Arial"/>
                <a:ea typeface="Arial"/>
                <a:cs typeface="Arial"/>
                <a:sym typeface="Arial"/>
              </a:rPr>
              <a:t>partecipazione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attiva</a:t>
            </a:r>
            <a:r>
              <a:rPr lang="en-US" sz="2800" dirty="0">
                <a:solidFill>
                  <a:schemeClr val="tx1"/>
                </a:solidFill>
                <a:latin typeface="Arial"/>
                <a:ea typeface="Arial"/>
                <a:cs typeface="Arial"/>
                <a:sym typeface="Arial"/>
              </a:rPr>
              <a:t> di tutti </a:t>
            </a:r>
            <a:r>
              <a:rPr lang="en-US" sz="2800" dirty="0" err="1">
                <a:solidFill>
                  <a:schemeClr val="tx1"/>
                </a:solidFill>
                <a:latin typeface="Arial"/>
                <a:ea typeface="Arial"/>
                <a:cs typeface="Arial"/>
                <a:sym typeface="Arial"/>
              </a:rPr>
              <a:t>gli</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attori</a:t>
            </a:r>
            <a:endParaRPr sz="2800" dirty="0">
              <a:solidFill>
                <a:schemeClr val="tx1"/>
              </a:solidFill>
            </a:endParaRPr>
          </a:p>
          <a:p>
            <a:pPr indent="-342900" algn="just">
              <a:lnSpc>
                <a:spcPct val="90000"/>
              </a:lnSpc>
              <a:spcBef>
                <a:spcPts val="480"/>
              </a:spcBef>
              <a:spcAft>
                <a:spcPts val="0"/>
              </a:spcAft>
              <a:buClr>
                <a:schemeClr val="dk1"/>
              </a:buClr>
              <a:buSzPts val="2400"/>
              <a:buFont typeface="Arial"/>
              <a:buChar char="•"/>
            </a:pPr>
            <a:r>
              <a:rPr lang="en-US" sz="2800" dirty="0">
                <a:solidFill>
                  <a:schemeClr val="tx1"/>
                </a:solidFill>
                <a:latin typeface="Arial"/>
                <a:ea typeface="Arial"/>
                <a:cs typeface="Arial"/>
                <a:sym typeface="Arial"/>
              </a:rPr>
              <a:t>Lo </a:t>
            </a:r>
            <a:r>
              <a:rPr lang="en-US" sz="2800" dirty="0" err="1">
                <a:solidFill>
                  <a:schemeClr val="tx1"/>
                </a:solidFill>
                <a:latin typeface="Arial"/>
                <a:ea typeface="Arial"/>
                <a:cs typeface="Arial"/>
                <a:sym typeface="Arial"/>
              </a:rPr>
              <a:t>sviluppo</a:t>
            </a:r>
            <a:r>
              <a:rPr lang="en-US" sz="2800" dirty="0">
                <a:solidFill>
                  <a:schemeClr val="tx1"/>
                </a:solidFill>
                <a:latin typeface="Arial"/>
                <a:ea typeface="Arial"/>
                <a:cs typeface="Arial"/>
                <a:sym typeface="Arial"/>
              </a:rPr>
              <a:t> di </a:t>
            </a:r>
            <a:r>
              <a:rPr lang="en-US" sz="2800" dirty="0" err="1">
                <a:solidFill>
                  <a:schemeClr val="tx1"/>
                </a:solidFill>
                <a:latin typeface="Arial"/>
                <a:ea typeface="Arial"/>
                <a:cs typeface="Arial"/>
                <a:sym typeface="Arial"/>
              </a:rPr>
              <a:t>competenze</a:t>
            </a:r>
            <a:r>
              <a:rPr lang="en-US" sz="2800" dirty="0">
                <a:solidFill>
                  <a:schemeClr val="tx1"/>
                </a:solidFill>
                <a:latin typeface="Arial"/>
                <a:ea typeface="Arial"/>
                <a:cs typeface="Arial"/>
                <a:sym typeface="Arial"/>
              </a:rPr>
              <a:t> in </a:t>
            </a:r>
            <a:r>
              <a:rPr lang="en-US" sz="2800" dirty="0" err="1">
                <a:solidFill>
                  <a:schemeClr val="tx1"/>
                </a:solidFill>
                <a:latin typeface="Arial"/>
                <a:ea typeface="Arial"/>
                <a:cs typeface="Arial"/>
                <a:sym typeface="Arial"/>
              </a:rPr>
              <a:t>contesti</a:t>
            </a:r>
            <a:r>
              <a:rPr lang="en-US" sz="2800" dirty="0">
                <a:solidFill>
                  <a:schemeClr val="tx1"/>
                </a:solidFill>
                <a:latin typeface="Arial"/>
                <a:ea typeface="Arial"/>
                <a:cs typeface="Arial"/>
                <a:sym typeface="Arial"/>
              </a:rPr>
              <a:t> di </a:t>
            </a:r>
            <a:r>
              <a:rPr lang="en-US" sz="2800" dirty="0" err="1">
                <a:solidFill>
                  <a:schemeClr val="tx1"/>
                </a:solidFill>
                <a:latin typeface="Arial"/>
                <a:ea typeface="Arial"/>
                <a:cs typeface="Arial"/>
                <a:sym typeface="Arial"/>
              </a:rPr>
              <a:t>compito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autentico</a:t>
            </a:r>
            <a:endParaRPr sz="2800" dirty="0">
              <a:solidFill>
                <a:schemeClr val="tx1"/>
              </a:solidFill>
            </a:endParaRPr>
          </a:p>
          <a:p>
            <a:pPr indent="-342900" algn="just">
              <a:lnSpc>
                <a:spcPct val="90000"/>
              </a:lnSpc>
              <a:spcBef>
                <a:spcPts val="480"/>
              </a:spcBef>
              <a:spcAft>
                <a:spcPts val="0"/>
              </a:spcAft>
              <a:buClr>
                <a:schemeClr val="dk1"/>
              </a:buClr>
              <a:buSzPts val="2400"/>
              <a:buFont typeface="Arial"/>
              <a:buChar char="•"/>
            </a:pPr>
            <a:r>
              <a:rPr lang="en-US" sz="2800" dirty="0" err="1">
                <a:solidFill>
                  <a:schemeClr val="tx1"/>
                </a:solidFill>
                <a:latin typeface="Arial"/>
                <a:ea typeface="Arial"/>
                <a:cs typeface="Arial"/>
                <a:sym typeface="Arial"/>
              </a:rPr>
              <a:t>L’allestimento</a:t>
            </a:r>
            <a:r>
              <a:rPr lang="en-US" sz="2800" dirty="0">
                <a:solidFill>
                  <a:schemeClr val="tx1"/>
                </a:solidFill>
                <a:latin typeface="Arial"/>
                <a:ea typeface="Arial"/>
                <a:cs typeface="Arial"/>
                <a:sym typeface="Arial"/>
              </a:rPr>
              <a:t> di un </a:t>
            </a:r>
            <a:r>
              <a:rPr lang="en-US" sz="2800" dirty="0" err="1">
                <a:solidFill>
                  <a:schemeClr val="tx1"/>
                </a:solidFill>
                <a:latin typeface="Arial"/>
                <a:ea typeface="Arial"/>
                <a:cs typeface="Arial"/>
                <a:sym typeface="Arial"/>
              </a:rPr>
              <a:t>ambiente</a:t>
            </a:r>
            <a:r>
              <a:rPr lang="en-US" sz="2800" dirty="0">
                <a:solidFill>
                  <a:schemeClr val="tx1"/>
                </a:solidFill>
                <a:latin typeface="Arial"/>
                <a:ea typeface="Arial"/>
                <a:cs typeface="Arial"/>
                <a:sym typeface="Arial"/>
              </a:rPr>
              <a:t> di </a:t>
            </a:r>
            <a:r>
              <a:rPr lang="en-US" sz="2800" dirty="0" err="1">
                <a:solidFill>
                  <a:schemeClr val="tx1"/>
                </a:solidFill>
                <a:latin typeface="Arial"/>
                <a:ea typeface="Arial"/>
                <a:cs typeface="Arial"/>
                <a:sym typeface="Arial"/>
              </a:rPr>
              <a:t>apprendimento</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che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valorizza</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intelligenze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canali</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cognitivi</a:t>
            </a:r>
            <a:r>
              <a:rPr lang="en-US" sz="2800" dirty="0">
                <a:solidFill>
                  <a:schemeClr val="tx1"/>
                </a:solidFill>
                <a:latin typeface="Arial"/>
                <a:ea typeface="Arial"/>
                <a:cs typeface="Arial"/>
                <a:sym typeface="Arial"/>
              </a:rPr>
              <a:t> e </a:t>
            </a:r>
            <a:r>
              <a:rPr lang="en-US" sz="2800" dirty="0" err="1">
                <a:solidFill>
                  <a:schemeClr val="tx1"/>
                </a:solidFill>
                <a:latin typeface="Arial"/>
                <a:ea typeface="Arial"/>
                <a:cs typeface="Arial"/>
                <a:sym typeface="Arial"/>
              </a:rPr>
              <a:t>affettivi</a:t>
            </a:r>
            <a:r>
              <a:rPr lang="en-US" sz="2800" dirty="0">
                <a:solidFill>
                  <a:schemeClr val="tx1"/>
                </a:solidFill>
                <a:latin typeface="Arial"/>
                <a:ea typeface="Arial"/>
                <a:cs typeface="Arial"/>
                <a:sym typeface="Arial"/>
              </a:rPr>
              <a:t> e </a:t>
            </a:r>
            <a:r>
              <a:rPr lang="en-US" sz="2800" dirty="0" err="1">
                <a:solidFill>
                  <a:schemeClr val="tx1"/>
                </a:solidFill>
                <a:latin typeface="Arial"/>
                <a:ea typeface="Arial"/>
                <a:cs typeface="Arial"/>
                <a:sym typeface="Arial"/>
              </a:rPr>
              <a:t>risorse</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personali</a:t>
            </a:r>
            <a:r>
              <a:rPr lang="en-US" sz="2800" dirty="0">
                <a:solidFill>
                  <a:schemeClr val="tx1"/>
                </a:solidFill>
                <a:latin typeface="Arial"/>
                <a:ea typeface="Arial"/>
                <a:cs typeface="Arial"/>
                <a:sym typeface="Arial"/>
              </a:rPr>
              <a:t> </a:t>
            </a:r>
            <a:r>
              <a:rPr lang="en-US" sz="2800" dirty="0" err="1">
                <a:solidFill>
                  <a:schemeClr val="tx1"/>
                </a:solidFill>
                <a:latin typeface="Arial"/>
                <a:ea typeface="Arial"/>
                <a:cs typeface="Arial"/>
                <a:sym typeface="Arial"/>
              </a:rPr>
              <a:t>differenti</a:t>
            </a:r>
            <a:endParaRPr sz="2800" dirty="0">
              <a:solidFill>
                <a:schemeClr val="tx1"/>
              </a:solidFill>
            </a:endParaRPr>
          </a:p>
          <a:p>
            <a:pPr indent="-190500" algn="just">
              <a:lnSpc>
                <a:spcPct val="90000"/>
              </a:lnSpc>
              <a:spcBef>
                <a:spcPts val="480"/>
              </a:spcBef>
              <a:spcAft>
                <a:spcPts val="0"/>
              </a:spcAft>
              <a:buClr>
                <a:schemeClr val="dk1"/>
              </a:buClr>
              <a:buSzPts val="2400"/>
              <a:buNone/>
            </a:pPr>
            <a:endParaRPr sz="2800" dirty="0">
              <a:solidFill>
                <a:schemeClr val="tx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09"/>
          <p:cNvSpPr txBox="1"/>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buSzPts val="1200"/>
            </a:pPr>
            <a:r>
              <a:rPr lang="en-US" sz="1200">
                <a:solidFill>
                  <a:srgbClr val="898989"/>
                </a:solidFill>
                <a:latin typeface="Calibri"/>
                <a:ea typeface="Calibri"/>
                <a:cs typeface="Calibri"/>
                <a:sym typeface="Calibri"/>
              </a:rPr>
              <a:t>*</a:t>
            </a:r>
            <a:endParaRPr/>
          </a:p>
        </p:txBody>
      </p:sp>
      <p:pic>
        <p:nvPicPr>
          <p:cNvPr id="1207" name="Google Shape;1207;p109"/>
          <p:cNvPicPr preferRelativeResize="0"/>
          <p:nvPr/>
        </p:nvPicPr>
        <p:blipFill rotWithShape="1">
          <a:blip r:embed="rId3">
            <a:alphaModFix/>
          </a:blip>
          <a:srcRect/>
          <a:stretch/>
        </p:blipFill>
        <p:spPr>
          <a:xfrm>
            <a:off x="13308012" y="6261101"/>
            <a:ext cx="749300" cy="511175"/>
          </a:xfrm>
          <a:prstGeom prst="rect">
            <a:avLst/>
          </a:prstGeom>
          <a:noFill/>
          <a:ln>
            <a:noFill/>
          </a:ln>
        </p:spPr>
      </p:pic>
      <p:sp>
        <p:nvSpPr>
          <p:cNvPr id="1208" name="Google Shape;1208;p109"/>
          <p:cNvSpPr txBox="1"/>
          <p:nvPr/>
        </p:nvSpPr>
        <p:spPr>
          <a:xfrm>
            <a:off x="4564063" y="2368550"/>
            <a:ext cx="5132387"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1209" name="Google Shape;1209;p109"/>
          <p:cNvSpPr txBox="1"/>
          <p:nvPr/>
        </p:nvSpPr>
        <p:spPr>
          <a:xfrm>
            <a:off x="2927350" y="1989138"/>
            <a:ext cx="6553200" cy="369291"/>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1210" name="Google Shape;1210;p109"/>
          <p:cNvSpPr txBox="1"/>
          <p:nvPr/>
        </p:nvSpPr>
        <p:spPr>
          <a:xfrm>
            <a:off x="-1825625" y="1773237"/>
            <a:ext cx="8208962"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1211" name="Google Shape;1211;p109"/>
          <p:cNvSpPr/>
          <p:nvPr/>
        </p:nvSpPr>
        <p:spPr>
          <a:xfrm>
            <a:off x="1703387" y="6669087"/>
            <a:ext cx="8856662" cy="188912"/>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chemeClr val="dk1"/>
              </a:solidFill>
              <a:latin typeface="Arial"/>
              <a:ea typeface="Arial"/>
              <a:cs typeface="Arial"/>
              <a:sym typeface="Arial"/>
            </a:endParaRPr>
          </a:p>
        </p:txBody>
      </p:sp>
      <p:sp>
        <p:nvSpPr>
          <p:cNvPr id="1212" name="Google Shape;1212;p109"/>
          <p:cNvSpPr txBox="1"/>
          <p:nvPr/>
        </p:nvSpPr>
        <p:spPr>
          <a:xfrm>
            <a:off x="3143251" y="981075"/>
            <a:ext cx="7164387" cy="1538842"/>
          </a:xfrm>
          <a:prstGeom prst="rect">
            <a:avLst/>
          </a:prstGeom>
          <a:noFill/>
          <a:ln>
            <a:noFill/>
          </a:ln>
        </p:spPr>
        <p:txBody>
          <a:bodyPr spcFirstLastPara="1" wrap="square" lIns="91425" tIns="45700" rIns="91425" bIns="45700" anchor="t" anchorCtr="0">
            <a:spAutoFit/>
          </a:bodyPr>
          <a:lstStyle/>
          <a:p>
            <a:pPr marL="342900" indent="-342900" algn="just">
              <a:buClr>
                <a:schemeClr val="dk1"/>
              </a:buClr>
              <a:buSzPts val="2000"/>
            </a:pPr>
            <a:endParaRPr sz="2000">
              <a:solidFill>
                <a:schemeClr val="dk1"/>
              </a:solidFill>
              <a:latin typeface="Arial"/>
              <a:ea typeface="Arial"/>
              <a:cs typeface="Arial"/>
              <a:sym typeface="Arial"/>
            </a:endParaRPr>
          </a:p>
          <a:p>
            <a:pPr marL="342900" indent="-342900">
              <a:buClr>
                <a:schemeClr val="dk1"/>
              </a:buClr>
              <a:buSzPts val="2000"/>
            </a:pPr>
            <a:endParaRPr sz="2000">
              <a:solidFill>
                <a:schemeClr val="dk1"/>
              </a:solidFill>
              <a:latin typeface="Arial"/>
              <a:ea typeface="Arial"/>
              <a:cs typeface="Arial"/>
              <a:sym typeface="Arial"/>
            </a:endParaRPr>
          </a:p>
          <a:p>
            <a:pPr marL="342900" indent="-342900">
              <a:buClr>
                <a:schemeClr val="dk1"/>
              </a:buClr>
              <a:buSzPts val="1800"/>
            </a:pPr>
            <a:endParaRPr>
              <a:solidFill>
                <a:schemeClr val="dk1"/>
              </a:solidFill>
              <a:latin typeface="Arial"/>
              <a:ea typeface="Arial"/>
              <a:cs typeface="Arial"/>
              <a:sym typeface="Arial"/>
            </a:endParaRPr>
          </a:p>
          <a:p>
            <a:pPr marL="342900" indent="-342900">
              <a:buClr>
                <a:schemeClr val="dk1"/>
              </a:buClr>
              <a:buSzPts val="1800"/>
            </a:pPr>
            <a:endParaRPr>
              <a:solidFill>
                <a:schemeClr val="dk1"/>
              </a:solidFill>
              <a:latin typeface="Arial"/>
              <a:ea typeface="Arial"/>
              <a:cs typeface="Arial"/>
              <a:sym typeface="Arial"/>
            </a:endParaRPr>
          </a:p>
          <a:p>
            <a:pPr marL="342900" indent="-342900">
              <a:buClr>
                <a:schemeClr val="dk1"/>
              </a:buClr>
              <a:buSzPts val="1800"/>
            </a:pPr>
            <a:endParaRPr>
              <a:solidFill>
                <a:schemeClr val="dk1"/>
              </a:solidFill>
              <a:latin typeface="Arial"/>
              <a:ea typeface="Arial"/>
              <a:cs typeface="Arial"/>
              <a:sym typeface="Arial"/>
            </a:endParaRPr>
          </a:p>
        </p:txBody>
      </p:sp>
      <p:sp>
        <p:nvSpPr>
          <p:cNvPr id="1213" name="Google Shape;1213;p109"/>
          <p:cNvSpPr/>
          <p:nvPr/>
        </p:nvSpPr>
        <p:spPr>
          <a:xfrm>
            <a:off x="4367212" y="4292600"/>
            <a:ext cx="3308350" cy="366712"/>
          </a:xfrm>
          <a:prstGeom prst="rect">
            <a:avLst/>
          </a:prstGeom>
          <a:solidFill>
            <a:schemeClr val="hlink"/>
          </a:solidFill>
          <a:ln>
            <a:noFill/>
          </a:ln>
        </p:spPr>
        <p:txBody>
          <a:bodyPr spcFirstLastPara="1" wrap="square" lIns="91425" tIns="45700" rIns="91425" bIns="45700" anchor="t" anchorCtr="0">
            <a:noAutofit/>
          </a:bodyPr>
          <a:lstStyle/>
          <a:p>
            <a:pPr>
              <a:buClr>
                <a:schemeClr val="dk1"/>
              </a:buClr>
              <a:buSzPts val="1800"/>
            </a:pPr>
            <a:r>
              <a:rPr lang="en-US" b="1">
                <a:solidFill>
                  <a:schemeClr val="dk1"/>
                </a:solidFill>
                <a:latin typeface="Arial"/>
                <a:ea typeface="Arial"/>
                <a:cs typeface="Arial"/>
                <a:sym typeface="Arial"/>
              </a:rPr>
              <a:t>GRAZIE PER L’ATTENZIONE</a:t>
            </a:r>
            <a:endParaRPr/>
          </a:p>
        </p:txBody>
      </p:sp>
      <p:sp>
        <p:nvSpPr>
          <p:cNvPr id="1214" name="Google Shape;1214;p109"/>
          <p:cNvSpPr txBox="1"/>
          <p:nvPr/>
        </p:nvSpPr>
        <p:spPr>
          <a:xfrm flipH="1">
            <a:off x="16197943" y="6010275"/>
            <a:ext cx="315686" cy="6740266"/>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a:solidFill>
                  <a:schemeClr val="dk1"/>
                </a:solidFill>
                <a:latin typeface="Arial"/>
                <a:ea typeface="Arial"/>
                <a:cs typeface="Arial"/>
                <a:sym typeface="Arial"/>
              </a:rPr>
              <a:t>bonistalli.rossella@libero.it</a:t>
            </a:r>
            <a:endParaRPr/>
          </a:p>
        </p:txBody>
      </p:sp>
      <p:sp>
        <p:nvSpPr>
          <p:cNvPr id="1215" name="Google Shape;1215;p109"/>
          <p:cNvSpPr/>
          <p:nvPr/>
        </p:nvSpPr>
        <p:spPr>
          <a:xfrm flipH="1">
            <a:off x="12660312" y="1916112"/>
            <a:ext cx="2736850" cy="792162"/>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chemeClr val="dk1"/>
              </a:solidFill>
              <a:latin typeface="Arial"/>
              <a:ea typeface="Arial"/>
              <a:cs typeface="Arial"/>
              <a:sym typeface="Arial"/>
            </a:endParaRPr>
          </a:p>
        </p:txBody>
      </p:sp>
      <p:sp>
        <p:nvSpPr>
          <p:cNvPr id="1216" name="Google Shape;1216;p109"/>
          <p:cNvSpPr txBox="1"/>
          <p:nvPr/>
        </p:nvSpPr>
        <p:spPr>
          <a:xfrm>
            <a:off x="3575051" y="2781300"/>
            <a:ext cx="7489825"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sp>
        <p:nvSpPr>
          <p:cNvPr id="1217" name="Google Shape;1217;p109"/>
          <p:cNvSpPr txBox="1"/>
          <p:nvPr/>
        </p:nvSpPr>
        <p:spPr>
          <a:xfrm flipH="1">
            <a:off x="13884275" y="2205037"/>
            <a:ext cx="792162" cy="366712"/>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a:solidFill>
                <a:schemeClr val="dk1"/>
              </a:solidFill>
              <a:latin typeface="Arial"/>
              <a:ea typeface="Arial"/>
              <a:cs typeface="Arial"/>
              <a:sym typeface="Arial"/>
            </a:endParaRPr>
          </a:p>
        </p:txBody>
      </p:sp>
      <p:pic>
        <p:nvPicPr>
          <p:cNvPr id="1218" name="Google Shape;1218;p109"/>
          <p:cNvPicPr preferRelativeResize="0"/>
          <p:nvPr/>
        </p:nvPicPr>
        <p:blipFill rotWithShape="1">
          <a:blip r:embed="rId4">
            <a:alphaModFix/>
          </a:blip>
          <a:srcRect/>
          <a:stretch/>
        </p:blipFill>
        <p:spPr>
          <a:xfrm>
            <a:off x="13884275" y="971550"/>
            <a:ext cx="1554162" cy="2857500"/>
          </a:xfrm>
          <a:prstGeom prst="rect">
            <a:avLst/>
          </a:prstGeom>
          <a:noFill/>
          <a:ln>
            <a:noFill/>
          </a:ln>
        </p:spPr>
      </p:pic>
      <p:sp>
        <p:nvSpPr>
          <p:cNvPr id="1219" name="Google Shape;1219;p109"/>
          <p:cNvSpPr/>
          <p:nvPr/>
        </p:nvSpPr>
        <p:spPr>
          <a:xfrm>
            <a:off x="3735387" y="3156356"/>
            <a:ext cx="4572000" cy="647700"/>
          </a:xfrm>
          <a:prstGeom prst="rect">
            <a:avLst/>
          </a:prstGeom>
          <a:noFill/>
          <a:ln>
            <a:noFill/>
          </a:ln>
        </p:spPr>
        <p:txBody>
          <a:bodyPr spcFirstLastPara="1" wrap="square" lIns="91425" tIns="45700" rIns="91425" bIns="45700" anchor="t" anchorCtr="0">
            <a:noAutofit/>
          </a:bodyPr>
          <a:lstStyle/>
          <a:p>
            <a:pPr>
              <a:buClr>
                <a:srgbClr val="1C1E21"/>
              </a:buClr>
              <a:buSzPts val="1800"/>
            </a:pPr>
            <a:r>
              <a:rPr lang="en-US" dirty="0">
                <a:latin typeface="Helvetica Neue"/>
                <a:ea typeface="Helvetica Neue"/>
                <a:cs typeface="Helvetica Neue"/>
                <a:sym typeface="Helvetica Neue"/>
              </a:rPr>
              <a:t>Se non </a:t>
            </a:r>
            <a:r>
              <a:rPr lang="en-US" dirty="0" err="1">
                <a:latin typeface="Helvetica Neue"/>
                <a:ea typeface="Helvetica Neue"/>
                <a:cs typeface="Helvetica Neue"/>
                <a:sym typeface="Helvetica Neue"/>
              </a:rPr>
              <a:t>imparo</a:t>
            </a:r>
            <a:r>
              <a:rPr lang="en-US" dirty="0">
                <a:latin typeface="Helvetica Neue"/>
                <a:ea typeface="Helvetica Neue"/>
                <a:cs typeface="Helvetica Neue"/>
                <a:sym typeface="Helvetica Neue"/>
              </a:rPr>
              <a:t> </a:t>
            </a:r>
            <a:r>
              <a:rPr lang="en-US" dirty="0" err="1">
                <a:latin typeface="Helvetica Neue"/>
                <a:ea typeface="Helvetica Neue"/>
                <a:cs typeface="Helvetica Neue"/>
                <a:sym typeface="Helvetica Neue"/>
              </a:rPr>
              <a:t>nel</a:t>
            </a:r>
            <a:r>
              <a:rPr lang="en-US" dirty="0">
                <a:latin typeface="Helvetica Neue"/>
                <a:ea typeface="Helvetica Neue"/>
                <a:cs typeface="Helvetica Neue"/>
                <a:sym typeface="Helvetica Neue"/>
              </a:rPr>
              <a:t> modo in cui </a:t>
            </a:r>
            <a:r>
              <a:rPr lang="en-US" dirty="0" err="1">
                <a:latin typeface="Helvetica Neue"/>
                <a:ea typeface="Helvetica Neue"/>
                <a:cs typeface="Helvetica Neue"/>
                <a:sym typeface="Helvetica Neue"/>
              </a:rPr>
              <a:t>tu</a:t>
            </a:r>
            <a:r>
              <a:rPr lang="en-US" dirty="0">
                <a:latin typeface="Helvetica Neue"/>
                <a:ea typeface="Helvetica Neue"/>
                <a:cs typeface="Helvetica Neue"/>
                <a:sym typeface="Helvetica Neue"/>
              </a:rPr>
              <a:t> </a:t>
            </a:r>
            <a:r>
              <a:rPr lang="en-US" dirty="0" err="1">
                <a:latin typeface="Helvetica Neue"/>
                <a:ea typeface="Helvetica Neue"/>
                <a:cs typeface="Helvetica Neue"/>
                <a:sym typeface="Helvetica Neue"/>
              </a:rPr>
              <a:t>insegni</a:t>
            </a:r>
            <a:r>
              <a:rPr lang="en-US" dirty="0">
                <a:latin typeface="Helvetica Neue"/>
                <a:ea typeface="Helvetica Neue"/>
                <a:cs typeface="Helvetica Neue"/>
                <a:sym typeface="Helvetica Neue"/>
              </a:rPr>
              <a:t>, </a:t>
            </a:r>
            <a:r>
              <a:rPr lang="en-US" dirty="0" err="1">
                <a:latin typeface="Helvetica Neue"/>
                <a:ea typeface="Helvetica Neue"/>
                <a:cs typeface="Helvetica Neue"/>
                <a:sym typeface="Helvetica Neue"/>
              </a:rPr>
              <a:t>insegnami</a:t>
            </a:r>
            <a:r>
              <a:rPr lang="en-US" dirty="0">
                <a:latin typeface="Helvetica Neue"/>
                <a:ea typeface="Helvetica Neue"/>
                <a:cs typeface="Helvetica Neue"/>
                <a:sym typeface="Helvetica Neue"/>
              </a:rPr>
              <a:t> </a:t>
            </a:r>
            <a:r>
              <a:rPr lang="en-US" dirty="0" err="1">
                <a:latin typeface="Helvetica Neue"/>
                <a:ea typeface="Helvetica Neue"/>
                <a:cs typeface="Helvetica Neue"/>
                <a:sym typeface="Helvetica Neue"/>
              </a:rPr>
              <a:t>nel</a:t>
            </a:r>
            <a:r>
              <a:rPr lang="en-US" dirty="0">
                <a:latin typeface="Helvetica Neue"/>
                <a:ea typeface="Helvetica Neue"/>
                <a:cs typeface="Helvetica Neue"/>
                <a:sym typeface="Helvetica Neue"/>
              </a:rPr>
              <a:t> modo in cui </a:t>
            </a:r>
            <a:r>
              <a:rPr lang="en-US" dirty="0" err="1">
                <a:latin typeface="Helvetica Neue"/>
                <a:ea typeface="Helvetica Neue"/>
                <a:cs typeface="Helvetica Neue"/>
                <a:sym typeface="Helvetica Neue"/>
              </a:rPr>
              <a:t>imparo</a:t>
            </a:r>
            <a:r>
              <a:rPr lang="en-US" dirty="0">
                <a:latin typeface="Helvetica Neue"/>
                <a:ea typeface="Helvetica Neue"/>
                <a:cs typeface="Helvetica Neue"/>
                <a:sym typeface="Helvetica Neue"/>
              </a:rPr>
              <a:t>.</a:t>
            </a:r>
            <a:endParaRPr dirty="0"/>
          </a:p>
        </p:txBody>
      </p:sp>
      <p:pic>
        <p:nvPicPr>
          <p:cNvPr id="1220" name="Google Shape;1220;p109"/>
          <p:cNvPicPr preferRelativeResize="0"/>
          <p:nvPr/>
        </p:nvPicPr>
        <p:blipFill rotWithShape="1">
          <a:blip r:embed="rId5">
            <a:alphaModFix/>
          </a:blip>
          <a:srcRect/>
          <a:stretch/>
        </p:blipFill>
        <p:spPr>
          <a:xfrm>
            <a:off x="3143251" y="260351"/>
            <a:ext cx="5292725" cy="2708275"/>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flipH="1">
            <a:off x="15355455" y="804519"/>
            <a:ext cx="62643"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endParaRPr/>
          </a:p>
        </p:txBody>
      </p:sp>
      <p:sp>
        <p:nvSpPr>
          <p:cNvPr id="167" name="Google Shape;167;p22"/>
          <p:cNvSpPr txBox="1">
            <a:spLocks noGrp="1"/>
          </p:cNvSpPr>
          <p:nvPr>
            <p:ph type="body" idx="1"/>
          </p:nvPr>
        </p:nvSpPr>
        <p:spPr>
          <a:xfrm>
            <a:off x="1451579" y="1379125"/>
            <a:ext cx="9603275" cy="408722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it-IT"/>
              <a:t>Complessità nella gestione del rapporto scuola – famiglia</a:t>
            </a:r>
            <a:endParaRPr/>
          </a:p>
          <a:p>
            <a:pPr marL="228600" lvl="0" indent="-228600" algn="l" rtl="0">
              <a:lnSpc>
                <a:spcPct val="120000"/>
              </a:lnSpc>
              <a:spcBef>
                <a:spcPts val="1000"/>
              </a:spcBef>
              <a:spcAft>
                <a:spcPts val="0"/>
              </a:spcAft>
              <a:buSzPts val="2000"/>
              <a:buChar char="•"/>
            </a:pPr>
            <a:br>
              <a:rPr lang="it-IT"/>
            </a:br>
            <a:endParaRPr/>
          </a:p>
          <a:p>
            <a:pPr marL="228600" lvl="0" indent="-228600" algn="l" rtl="0">
              <a:lnSpc>
                <a:spcPct val="120000"/>
              </a:lnSpc>
              <a:spcBef>
                <a:spcPts val="1000"/>
              </a:spcBef>
              <a:spcAft>
                <a:spcPts val="0"/>
              </a:spcAft>
              <a:buSzPts val="2000"/>
              <a:buChar char="•"/>
            </a:pPr>
            <a:r>
              <a:rPr lang="it-IT"/>
              <a:t>Aspettative della famiglia nei confronti della scuola</a:t>
            </a:r>
            <a:endParaRPr/>
          </a:p>
          <a:p>
            <a:pPr marL="228600" lvl="0" indent="-228600" algn="l" rtl="0">
              <a:lnSpc>
                <a:spcPct val="120000"/>
              </a:lnSpc>
              <a:spcBef>
                <a:spcPts val="1000"/>
              </a:spcBef>
              <a:spcAft>
                <a:spcPts val="0"/>
              </a:spcAft>
              <a:buSzPts val="2000"/>
              <a:buChar char="•"/>
            </a:pPr>
            <a:br>
              <a:rPr lang="it-IT"/>
            </a:br>
            <a:endParaRPr/>
          </a:p>
          <a:p>
            <a:pPr marL="228600" lvl="0" indent="-228600" algn="l" rtl="0">
              <a:lnSpc>
                <a:spcPct val="120000"/>
              </a:lnSpc>
              <a:spcBef>
                <a:spcPts val="1000"/>
              </a:spcBef>
              <a:spcAft>
                <a:spcPts val="0"/>
              </a:spcAft>
              <a:buSzPts val="2000"/>
              <a:buChar char="•"/>
            </a:pPr>
            <a:r>
              <a:rPr lang="it-IT"/>
              <a:t>Aspettative della scuola nei confronti della famiglia</a:t>
            </a:r>
            <a:endParaRPr/>
          </a:p>
          <a:p>
            <a:pPr marL="228600" lvl="0" indent="-101600" algn="l" rtl="0">
              <a:lnSpc>
                <a:spcPct val="120000"/>
              </a:lnSpc>
              <a:spcBef>
                <a:spcPts val="1000"/>
              </a:spcBef>
              <a:spcAft>
                <a:spcPts val="0"/>
              </a:spcAft>
              <a:buSzPts val="2000"/>
              <a:buNone/>
            </a:pPr>
            <a:endParaRPr/>
          </a:p>
        </p:txBody>
      </p:sp>
      <p:pic>
        <p:nvPicPr>
          <p:cNvPr id="168" name="Google Shape;168;p22" descr="Immagine che contiene testo&#10;&#10;Descrizione generata automaticamente"/>
          <p:cNvPicPr preferRelativeResize="0"/>
          <p:nvPr/>
        </p:nvPicPr>
        <p:blipFill rotWithShape="1">
          <a:blip r:embed="rId3">
            <a:alphaModFix/>
          </a:blip>
          <a:srcRect/>
          <a:stretch/>
        </p:blipFill>
        <p:spPr>
          <a:xfrm>
            <a:off x="14567770" y="2069262"/>
            <a:ext cx="2816268" cy="1644325"/>
          </a:xfrm>
          <a:prstGeom prst="rect">
            <a:avLst/>
          </a:prstGeom>
          <a:noFill/>
          <a:ln>
            <a:noFill/>
          </a:ln>
        </p:spPr>
      </p:pic>
      <p:sp>
        <p:nvSpPr>
          <p:cNvPr id="169" name="Google Shape;169;p22"/>
          <p:cNvSpPr txBox="1"/>
          <p:nvPr/>
        </p:nvSpPr>
        <p:spPr>
          <a:xfrm>
            <a:off x="8127304" y="4194175"/>
            <a:ext cx="2816268" cy="317500"/>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spcBef>
                <a:spcPts val="0"/>
              </a:spcBef>
              <a:spcAft>
                <a:spcPts val="0"/>
              </a:spcAft>
              <a:buNone/>
            </a:pPr>
            <a:r>
              <a:rPr lang="it-IT" sz="1800" b="0" i="0" u="sng" strike="noStrike" cap="none">
                <a:solidFill>
                  <a:schemeClr val="hlink"/>
                </a:solidFill>
                <a:latin typeface="Gill Sans"/>
                <a:ea typeface="Gill Sans"/>
                <a:cs typeface="Gill Sans"/>
                <a:sym typeface="Gill Sans"/>
                <a:hlinkClick r:id="rId4"/>
              </a:rPr>
              <a:t>Questa foto</a:t>
            </a:r>
            <a:r>
              <a:rPr lang="it-IT" sz="1800" b="0" i="0" u="none" strike="noStrike" cap="none">
                <a:solidFill>
                  <a:schemeClr val="dk1"/>
                </a:solidFill>
                <a:latin typeface="Gill Sans"/>
                <a:ea typeface="Gill Sans"/>
                <a:cs typeface="Gill Sans"/>
                <a:sym typeface="Gill Sans"/>
              </a:rPr>
              <a:t> di Autore sconosciuto è concessa in licenza secondo </a:t>
            </a:r>
            <a:r>
              <a:rPr lang="it-IT" sz="1800" b="0" i="0" u="sng" strike="noStrike" cap="none">
                <a:solidFill>
                  <a:schemeClr val="hlink"/>
                </a:solidFill>
                <a:latin typeface="Gill Sans"/>
                <a:ea typeface="Gill Sans"/>
                <a:cs typeface="Gill Sans"/>
                <a:sym typeface="Gill Sans"/>
                <a:hlinkClick r:id="rId5"/>
              </a:rPr>
              <a:t>CC BY-SA-NC</a:t>
            </a:r>
            <a:r>
              <a:rPr lang="it-IT" sz="1800" b="0" i="0" u="none" strike="noStrike" cap="none">
                <a:solidFill>
                  <a:schemeClr val="dk1"/>
                </a:solidFill>
                <a:latin typeface="Gill Sans"/>
                <a:ea typeface="Gill Sans"/>
                <a:cs typeface="Gill Sans"/>
                <a:sym typeface="Gill Sans"/>
              </a:rPr>
              <a:t>.</a:t>
            </a:r>
            <a:endParaRPr/>
          </a:p>
        </p:txBody>
      </p:sp>
      <p:pic>
        <p:nvPicPr>
          <p:cNvPr id="170" name="Google Shape;170;p22" descr="Immagine che contiene interni, pavimento, parete, persona&#10;&#10;Descrizione generata automaticamente"/>
          <p:cNvPicPr preferRelativeResize="0"/>
          <p:nvPr/>
        </p:nvPicPr>
        <p:blipFill rotWithShape="1">
          <a:blip r:embed="rId6">
            <a:alphaModFix/>
          </a:blip>
          <a:srcRect/>
          <a:stretch/>
        </p:blipFill>
        <p:spPr>
          <a:xfrm>
            <a:off x="7908099" y="1983673"/>
            <a:ext cx="3359062" cy="2431366"/>
          </a:xfrm>
          <a:prstGeom prst="rect">
            <a:avLst/>
          </a:prstGeom>
          <a:noFill/>
          <a:ln>
            <a:noFill/>
          </a:ln>
        </p:spPr>
      </p:pic>
      <p:sp>
        <p:nvSpPr>
          <p:cNvPr id="171" name="Google Shape;171;p22"/>
          <p:cNvSpPr txBox="1"/>
          <p:nvPr/>
        </p:nvSpPr>
        <p:spPr>
          <a:xfrm flipH="1">
            <a:off x="13833675" y="3907763"/>
            <a:ext cx="1442978" cy="211399"/>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7"/>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8"/>
              </a:rPr>
              <a:t>CC BY-SA</a:t>
            </a:r>
            <a:r>
              <a:rPr lang="it-IT" sz="1800">
                <a:solidFill>
                  <a:schemeClr val="dk1"/>
                </a:solidFill>
                <a:latin typeface="Gill Sans"/>
                <a:ea typeface="Gill Sans"/>
                <a:cs typeface="Gill Sans"/>
                <a:sym typeface="Gill Sans"/>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14718730" y="804519"/>
            <a:ext cx="14612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endParaRPr/>
          </a:p>
        </p:txBody>
      </p:sp>
      <p:pic>
        <p:nvPicPr>
          <p:cNvPr id="185" name="Google Shape;185;p24" descr="Immagine che contiene persona, interni, parete, tavolo&#10;&#10;Descrizione generata automaticamente"/>
          <p:cNvPicPr preferRelativeResize="0">
            <a:picLocks noGrp="1"/>
          </p:cNvPicPr>
          <p:nvPr>
            <p:ph type="body" idx="1"/>
          </p:nvPr>
        </p:nvPicPr>
        <p:blipFill rotWithShape="1">
          <a:blip r:embed="rId3">
            <a:alphaModFix/>
          </a:blip>
          <a:srcRect/>
          <a:stretch/>
        </p:blipFill>
        <p:spPr>
          <a:xfrm>
            <a:off x="12383087" y="1995520"/>
            <a:ext cx="5715000" cy="3219450"/>
          </a:xfrm>
          <a:prstGeom prst="rect">
            <a:avLst/>
          </a:prstGeom>
          <a:noFill/>
          <a:ln>
            <a:noFill/>
          </a:ln>
        </p:spPr>
      </p:pic>
      <p:sp>
        <p:nvSpPr>
          <p:cNvPr id="186" name="Google Shape;186;p24"/>
          <p:cNvSpPr txBox="1"/>
          <p:nvPr/>
        </p:nvSpPr>
        <p:spPr>
          <a:xfrm>
            <a:off x="16474923" y="4798230"/>
            <a:ext cx="5715000" cy="3175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4"/>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5"/>
              </a:rPr>
              <a:t>CC BY-SA-NC</a:t>
            </a:r>
            <a:r>
              <a:rPr lang="it-IT" sz="1800">
                <a:solidFill>
                  <a:schemeClr val="dk1"/>
                </a:solidFill>
                <a:latin typeface="Gill Sans"/>
                <a:ea typeface="Gill Sans"/>
                <a:cs typeface="Gill Sans"/>
                <a:sym typeface="Gill Sans"/>
              </a:rPr>
              <a:t>.</a:t>
            </a:r>
            <a:endParaRPr/>
          </a:p>
        </p:txBody>
      </p:sp>
      <p:pic>
        <p:nvPicPr>
          <p:cNvPr id="187" name="Google Shape;187;p24" descr="Immagine che contiene testo&#10;&#10;Descrizione generata automaticamente"/>
          <p:cNvPicPr preferRelativeResize="0"/>
          <p:nvPr/>
        </p:nvPicPr>
        <p:blipFill rotWithShape="1">
          <a:blip r:embed="rId6">
            <a:alphaModFix/>
          </a:blip>
          <a:srcRect/>
          <a:stretch/>
        </p:blipFill>
        <p:spPr>
          <a:xfrm>
            <a:off x="2563662" y="1933730"/>
            <a:ext cx="7951937" cy="3366321"/>
          </a:xfrm>
          <a:prstGeom prst="rect">
            <a:avLst/>
          </a:prstGeom>
          <a:noFill/>
          <a:ln>
            <a:noFill/>
          </a:ln>
        </p:spPr>
      </p:pic>
      <p:sp>
        <p:nvSpPr>
          <p:cNvPr id="188" name="Google Shape;188;p24"/>
          <p:cNvSpPr txBox="1"/>
          <p:nvPr/>
        </p:nvSpPr>
        <p:spPr>
          <a:xfrm>
            <a:off x="16143963" y="4307975"/>
            <a:ext cx="2743200" cy="317500"/>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7"/>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8"/>
              </a:rPr>
              <a:t>CC BY-NC-ND</a:t>
            </a:r>
            <a:r>
              <a:rPr lang="it-IT" sz="1800">
                <a:solidFill>
                  <a:schemeClr val="dk1"/>
                </a:solidFill>
                <a:latin typeface="Gill Sans"/>
                <a:ea typeface="Gill Sans"/>
                <a:cs typeface="Gill Sans"/>
                <a:sym typeface="Gill Sans"/>
              </a:rPr>
              <a:t>.</a:t>
            </a:r>
            <a:endParaRPr/>
          </a:p>
        </p:txBody>
      </p:sp>
      <p:sp>
        <p:nvSpPr>
          <p:cNvPr id="189" name="Google Shape;189;p24"/>
          <p:cNvSpPr txBox="1"/>
          <p:nvPr/>
        </p:nvSpPr>
        <p:spPr>
          <a:xfrm>
            <a:off x="2148300" y="611425"/>
            <a:ext cx="7952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800">
                <a:latin typeface="Gill Sans"/>
                <a:ea typeface="Gill Sans"/>
                <a:cs typeface="Gill Sans"/>
                <a:sym typeface="Gill Sans"/>
              </a:rPr>
              <a:t>IL RAPPORTO CON I COLLEGHI</a:t>
            </a:r>
            <a:endParaRPr sz="2800">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flipH="1">
            <a:off x="15574662" y="804519"/>
            <a:ext cx="845519"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endParaRPr/>
          </a:p>
        </p:txBody>
      </p:sp>
      <p:pic>
        <p:nvPicPr>
          <p:cNvPr id="195" name="Google Shape;195;p25" descr="Immagine che contiene mappa&#10;&#10;Descrizione generata automaticamente"/>
          <p:cNvPicPr preferRelativeResize="0">
            <a:picLocks noGrp="1"/>
          </p:cNvPicPr>
          <p:nvPr>
            <p:ph type="body" idx="1"/>
          </p:nvPr>
        </p:nvPicPr>
        <p:blipFill rotWithShape="1">
          <a:blip r:embed="rId3">
            <a:alphaModFix/>
          </a:blip>
          <a:srcRect/>
          <a:stretch/>
        </p:blipFill>
        <p:spPr>
          <a:xfrm>
            <a:off x="2666302" y="1389824"/>
            <a:ext cx="6098570" cy="4075939"/>
          </a:xfrm>
          <a:prstGeom prst="rect">
            <a:avLst/>
          </a:prstGeom>
          <a:noFill/>
          <a:ln>
            <a:noFill/>
          </a:ln>
        </p:spPr>
      </p:pic>
      <p:sp>
        <p:nvSpPr>
          <p:cNvPr id="196" name="Google Shape;196;p25"/>
          <p:cNvSpPr txBox="1"/>
          <p:nvPr/>
        </p:nvSpPr>
        <p:spPr>
          <a:xfrm rot="10800000" flipH="1">
            <a:off x="16580763" y="4791620"/>
            <a:ext cx="54496" cy="621952"/>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spcBef>
                <a:spcPts val="0"/>
              </a:spcBef>
              <a:spcAft>
                <a:spcPts val="0"/>
              </a:spcAft>
              <a:buNone/>
            </a:pPr>
            <a:r>
              <a:rPr lang="it-IT" sz="1800" u="sng">
                <a:solidFill>
                  <a:schemeClr val="hlink"/>
                </a:solidFill>
                <a:latin typeface="Gill Sans"/>
                <a:ea typeface="Gill Sans"/>
                <a:cs typeface="Gill Sans"/>
                <a:sym typeface="Gill Sans"/>
                <a:hlinkClick r:id="rId4"/>
              </a:rPr>
              <a:t>Questa foto</a:t>
            </a:r>
            <a:r>
              <a:rPr lang="it-IT" sz="1800">
                <a:solidFill>
                  <a:schemeClr val="dk1"/>
                </a:solidFill>
                <a:latin typeface="Gill Sans"/>
                <a:ea typeface="Gill Sans"/>
                <a:cs typeface="Gill Sans"/>
                <a:sym typeface="Gill Sans"/>
              </a:rPr>
              <a:t> di Autore sconosciuto è concessa in licenza secondo </a:t>
            </a:r>
            <a:r>
              <a:rPr lang="it-IT" sz="1800" u="sng">
                <a:solidFill>
                  <a:schemeClr val="hlink"/>
                </a:solidFill>
                <a:latin typeface="Gill Sans"/>
                <a:ea typeface="Gill Sans"/>
                <a:cs typeface="Gill Sans"/>
                <a:sym typeface="Gill Sans"/>
                <a:hlinkClick r:id="rId5"/>
              </a:rPr>
              <a:t>CC BY-SA-NC</a:t>
            </a:r>
            <a:r>
              <a:rPr lang="it-IT" sz="1800">
                <a:solidFill>
                  <a:schemeClr val="dk1"/>
                </a:solidFill>
                <a:latin typeface="Gill Sans"/>
                <a:ea typeface="Gill Sans"/>
                <a:cs typeface="Gill Sans"/>
                <a:sym typeface="Gill Sans"/>
              </a:rPr>
              <a:t>.</a:t>
            </a:r>
            <a:endParaRPr/>
          </a:p>
        </p:txBody>
      </p:sp>
      <p:sp>
        <p:nvSpPr>
          <p:cNvPr id="197" name="Google Shape;197;p25"/>
          <p:cNvSpPr txBox="1"/>
          <p:nvPr/>
        </p:nvSpPr>
        <p:spPr>
          <a:xfrm>
            <a:off x="3057175" y="495750"/>
            <a:ext cx="6825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600">
                <a:latin typeface="Gill Sans"/>
                <a:ea typeface="Gill Sans"/>
                <a:cs typeface="Gill Sans"/>
                <a:sym typeface="Gill Sans"/>
              </a:rPr>
              <a:t>LE RELAZIONI ALL’INTERNO DELLA CLASSE</a:t>
            </a:r>
            <a:endParaRPr sz="2600">
              <a:latin typeface="Gill Sans"/>
              <a:ea typeface="Gill Sans"/>
              <a:cs typeface="Gill Sans"/>
              <a:sym typeface="Gill San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8866_TF12214701" id="{B73A1B18-B8E6-438B-871E-978ABF690FDE}" vid="{290171A7-FD28-4592-841F-4B2139457F9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{61463116-D4F1-44F4-94E7-8CC8FD330BBA}tf12214701_win32</Template>
  <TotalTime>64</TotalTime>
  <Words>3384</Words>
  <Application>Microsoft Office PowerPoint</Application>
  <PresentationFormat>Widescreen</PresentationFormat>
  <Paragraphs>258</Paragraphs>
  <Slides>64</Slides>
  <Notes>53</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64</vt:i4>
      </vt:variant>
    </vt:vector>
  </HeadingPairs>
  <TitlesOfParts>
    <vt:vector size="80" baseType="lpstr">
      <vt:lpstr>Arial</vt:lpstr>
      <vt:lpstr>Calibri</vt:lpstr>
      <vt:lpstr>Calibri Light</vt:lpstr>
      <vt:lpstr>Century Gothic</vt:lpstr>
      <vt:lpstr>Gill Sans</vt:lpstr>
      <vt:lpstr>Gill Sans MT</vt:lpstr>
      <vt:lpstr>Goudy Old Style</vt:lpstr>
      <vt:lpstr>Helvetica Neue</vt:lpstr>
      <vt:lpstr>Lato</vt:lpstr>
      <vt:lpstr>New time roman</vt:lpstr>
      <vt:lpstr>Open Sans</vt:lpstr>
      <vt:lpstr>Rockwell</vt:lpstr>
      <vt:lpstr>Roman</vt:lpstr>
      <vt:lpstr>Times New Roman</vt:lpstr>
      <vt:lpstr>Wingdings 2</vt:lpstr>
      <vt:lpstr>SlateVTI</vt:lpstr>
      <vt:lpstr>Formazione docenti a.s.2025/26</vt:lpstr>
      <vt:lpstr>INDICAZIONI PER IL CURRICOLO</vt:lpstr>
      <vt:lpstr>INDICAZIONE PER IL CURRICOLO  (SCUOLA INFANZIA)</vt:lpstr>
      <vt:lpstr>LEGGE 107/15 COMMA 16 ART.1</vt:lpstr>
      <vt:lpstr>PIANO NAZIONALE PER L'EDUCAZIONE AL RISPETTO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classe</vt:lpstr>
      <vt:lpstr>Presentazione standard di PowerPoint</vt:lpstr>
      <vt:lpstr>Presentazione standard di PowerPoint</vt:lpstr>
      <vt:lpstr>Presentazione standard di PowerPoint</vt:lpstr>
      <vt:lpstr>Presentazione standard di PowerPoint</vt:lpstr>
      <vt:lpstr>L’IMPORTANZA DELLO SPAZIO NELLA GESTIONE DELLE RELAZIONI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Alunni Bes</vt:lpstr>
      <vt:lpstr>dsap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adhd</vt:lpstr>
      <vt:lpstr>Alunni provenienti da paesi altri</vt:lpstr>
      <vt:lpstr>Alunni ad alto potenziale cognitivo</vt:lpstr>
      <vt:lpstr>LA LEZIONE INCLUSIVA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rossella bonistalli</dc:creator>
  <cp:lastModifiedBy>rossella bonistalli</cp:lastModifiedBy>
  <cp:revision>4</cp:revision>
  <dcterms:created xsi:type="dcterms:W3CDTF">2025-02-12T13:06:46Z</dcterms:created>
  <dcterms:modified xsi:type="dcterms:W3CDTF">2025-03-02T15:41:18Z</dcterms:modified>
</cp:coreProperties>
</file>