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73" r:id="rId5"/>
    <p:sldId id="259" r:id="rId6"/>
    <p:sldId id="281" r:id="rId7"/>
    <p:sldId id="276" r:id="rId8"/>
    <p:sldId id="283" r:id="rId9"/>
    <p:sldId id="282" r:id="rId10"/>
    <p:sldId id="284" r:id="rId11"/>
    <p:sldId id="280" r:id="rId12"/>
    <p:sldId id="261" r:id="rId13"/>
    <p:sldId id="262" r:id="rId14"/>
    <p:sldId id="268" r:id="rId15"/>
    <p:sldId id="274" r:id="rId16"/>
    <p:sldId id="275" r:id="rId17"/>
    <p:sldId id="264" r:id="rId18"/>
    <p:sldId id="263" r:id="rId19"/>
    <p:sldId id="265" r:id="rId20"/>
    <p:sldId id="266" r:id="rId21"/>
    <p:sldId id="267" r:id="rId22"/>
    <p:sldId id="269" r:id="rId23"/>
    <p:sldId id="271" r:id="rId24"/>
    <p:sldId id="277" r:id="rId25"/>
    <p:sldId id="278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CFACA-606E-492C-A96E-088E5AB04A0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19605517-349C-499C-8E58-4288DC800C3F}">
      <dgm:prSet custT="1"/>
      <dgm:spPr/>
      <dgm:t>
        <a:bodyPr/>
        <a:lstStyle/>
        <a:p>
          <a:r>
            <a:rPr lang="it-IT" sz="2000" dirty="0"/>
            <a:t>Son stati formati gli alunni della classe III A </a:t>
          </a:r>
          <a:r>
            <a:rPr lang="it-IT" sz="2000" dirty="0" err="1"/>
            <a:t>les</a:t>
          </a:r>
          <a:r>
            <a:rPr lang="it-IT" sz="2000" dirty="0"/>
            <a:t> attraverso una serie di lezione e attività che han permesso agli studenti di compiere un lavoro sulle competenze trasversali dello sviluppo, nell’ottica della prevenzione e il contrasto al bullismo e cyberbullismo.</a:t>
          </a:r>
          <a:endParaRPr lang="en-US" sz="2000" dirty="0"/>
        </a:p>
      </dgm:t>
    </dgm:pt>
    <dgm:pt modelId="{DA6D13B4-212B-4722-B3B1-6C7FD880CDF7}" type="parTrans" cxnId="{989F1A98-FCF2-4314-94B3-79C71A33F06A}">
      <dgm:prSet/>
      <dgm:spPr/>
      <dgm:t>
        <a:bodyPr/>
        <a:lstStyle/>
        <a:p>
          <a:endParaRPr lang="en-US"/>
        </a:p>
      </dgm:t>
    </dgm:pt>
    <dgm:pt modelId="{0A5D3F05-4180-4857-AC13-C5310A34BF6E}" type="sibTrans" cxnId="{989F1A98-FCF2-4314-94B3-79C71A33F06A}">
      <dgm:prSet/>
      <dgm:spPr/>
      <dgm:t>
        <a:bodyPr/>
        <a:lstStyle/>
        <a:p>
          <a:endParaRPr lang="en-US"/>
        </a:p>
      </dgm:t>
    </dgm:pt>
    <dgm:pt modelId="{5AE1D3C4-B788-4C26-80AC-F99AB6B15DE3}">
      <dgm:prSet/>
      <dgm:spPr/>
      <dgm:t>
        <a:bodyPr/>
        <a:lstStyle/>
        <a:p>
          <a:r>
            <a:rPr lang="it-IT" dirty="0"/>
            <a:t>Gli alunni che hanno acquisito maggiori competenze potranno svolgere, attività di </a:t>
          </a:r>
          <a:r>
            <a:rPr lang="it-IT" i="1" dirty="0"/>
            <a:t>peer </a:t>
          </a:r>
          <a:r>
            <a:rPr lang="it-IT" i="1" dirty="0" err="1"/>
            <a:t>education</a:t>
          </a:r>
          <a:r>
            <a:rPr lang="it-IT" i="1" dirty="0"/>
            <a:t>  </a:t>
          </a:r>
          <a:r>
            <a:rPr lang="it-IT" dirty="0"/>
            <a:t>per sviluppare o potenziare la "</a:t>
          </a:r>
          <a:r>
            <a:rPr lang="it-IT" b="1" dirty="0"/>
            <a:t>consapevolezza emotiva dei ragazzi</a:t>
          </a:r>
          <a:r>
            <a:rPr lang="it-IT" dirty="0"/>
            <a:t>" su questo tema</a:t>
          </a:r>
          <a:endParaRPr lang="en-US" dirty="0"/>
        </a:p>
      </dgm:t>
    </dgm:pt>
    <dgm:pt modelId="{9544771D-A83D-47EF-9268-C1E06279993C}" type="parTrans" cxnId="{D5335926-74ED-4E9E-9933-3A6D03657987}">
      <dgm:prSet/>
      <dgm:spPr/>
      <dgm:t>
        <a:bodyPr/>
        <a:lstStyle/>
        <a:p>
          <a:endParaRPr lang="en-US"/>
        </a:p>
      </dgm:t>
    </dgm:pt>
    <dgm:pt modelId="{93D51A9C-B21F-4594-9DA9-E590A29AD945}" type="sibTrans" cxnId="{D5335926-74ED-4E9E-9933-3A6D03657987}">
      <dgm:prSet/>
      <dgm:spPr/>
      <dgm:t>
        <a:bodyPr/>
        <a:lstStyle/>
        <a:p>
          <a:endParaRPr lang="en-US"/>
        </a:p>
      </dgm:t>
    </dgm:pt>
    <dgm:pt modelId="{30569372-D921-47FE-B06B-E2FFA04D3EC0}" type="pres">
      <dgm:prSet presAssocID="{3B1CFACA-606E-492C-A96E-088E5AB04A09}" presName="root" presStyleCnt="0">
        <dgm:presLayoutVars>
          <dgm:dir/>
          <dgm:resizeHandles val="exact"/>
        </dgm:presLayoutVars>
      </dgm:prSet>
      <dgm:spPr/>
    </dgm:pt>
    <dgm:pt modelId="{C5319C84-C239-4A91-AC7E-B61DF2C62691}" type="pres">
      <dgm:prSet presAssocID="{19605517-349C-499C-8E58-4288DC800C3F}" presName="compNode" presStyleCnt="0"/>
      <dgm:spPr/>
    </dgm:pt>
    <dgm:pt modelId="{3CF4BAA6-6CAB-4028-B74F-D2E3B9B85AFD}" type="pres">
      <dgm:prSet presAssocID="{19605517-349C-499C-8E58-4288DC800C3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"/>
        </a:ext>
      </dgm:extLst>
    </dgm:pt>
    <dgm:pt modelId="{041BC138-3B12-481A-893C-71665BB16EC8}" type="pres">
      <dgm:prSet presAssocID="{19605517-349C-499C-8E58-4288DC800C3F}" presName="spaceRect" presStyleCnt="0"/>
      <dgm:spPr/>
    </dgm:pt>
    <dgm:pt modelId="{DA102BAB-98B6-452E-B471-33FF7BFAE7C6}" type="pres">
      <dgm:prSet presAssocID="{19605517-349C-499C-8E58-4288DC800C3F}" presName="textRect" presStyleLbl="revTx" presStyleIdx="0" presStyleCnt="2" custScaleX="138847" custScaleY="120523">
        <dgm:presLayoutVars>
          <dgm:chMax val="1"/>
          <dgm:chPref val="1"/>
        </dgm:presLayoutVars>
      </dgm:prSet>
      <dgm:spPr/>
    </dgm:pt>
    <dgm:pt modelId="{B14A7B29-515F-45A0-B70B-0DC573A68110}" type="pres">
      <dgm:prSet presAssocID="{0A5D3F05-4180-4857-AC13-C5310A34BF6E}" presName="sibTrans" presStyleCnt="0"/>
      <dgm:spPr/>
    </dgm:pt>
    <dgm:pt modelId="{C032DDC8-B393-4C9F-B376-151F9406B5C8}" type="pres">
      <dgm:prSet presAssocID="{5AE1D3C4-B788-4C26-80AC-F99AB6B15DE3}" presName="compNode" presStyleCnt="0"/>
      <dgm:spPr/>
    </dgm:pt>
    <dgm:pt modelId="{21BEDE41-2751-4838-889E-ED285307DE29}" type="pres">
      <dgm:prSet presAssocID="{5AE1D3C4-B788-4C26-80AC-F99AB6B15DE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5D17913-CBBE-4C53-A130-8BBA7CD33140}" type="pres">
      <dgm:prSet presAssocID="{5AE1D3C4-B788-4C26-80AC-F99AB6B15DE3}" presName="spaceRect" presStyleCnt="0"/>
      <dgm:spPr/>
    </dgm:pt>
    <dgm:pt modelId="{4DC5F6D7-0889-44E2-B401-91626DA5951E}" type="pres">
      <dgm:prSet presAssocID="{5AE1D3C4-B788-4C26-80AC-F99AB6B15DE3}" presName="textRect" presStyleLbl="revTx" presStyleIdx="1" presStyleCnt="2" custScaleX="126839" custScaleY="142072">
        <dgm:presLayoutVars>
          <dgm:chMax val="1"/>
          <dgm:chPref val="1"/>
        </dgm:presLayoutVars>
      </dgm:prSet>
      <dgm:spPr/>
    </dgm:pt>
  </dgm:ptLst>
  <dgm:cxnLst>
    <dgm:cxn modelId="{C42CE510-2E29-4A2D-99B7-2539229CA43A}" type="presOf" srcId="{19605517-349C-499C-8E58-4288DC800C3F}" destId="{DA102BAB-98B6-452E-B471-33FF7BFAE7C6}" srcOrd="0" destOrd="0" presId="urn:microsoft.com/office/officeart/2018/2/layout/IconLabelList"/>
    <dgm:cxn modelId="{D5335926-74ED-4E9E-9933-3A6D03657987}" srcId="{3B1CFACA-606E-492C-A96E-088E5AB04A09}" destId="{5AE1D3C4-B788-4C26-80AC-F99AB6B15DE3}" srcOrd="1" destOrd="0" parTransId="{9544771D-A83D-47EF-9268-C1E06279993C}" sibTransId="{93D51A9C-B21F-4594-9DA9-E590A29AD945}"/>
    <dgm:cxn modelId="{989F1A98-FCF2-4314-94B3-79C71A33F06A}" srcId="{3B1CFACA-606E-492C-A96E-088E5AB04A09}" destId="{19605517-349C-499C-8E58-4288DC800C3F}" srcOrd="0" destOrd="0" parTransId="{DA6D13B4-212B-4722-B3B1-6C7FD880CDF7}" sibTransId="{0A5D3F05-4180-4857-AC13-C5310A34BF6E}"/>
    <dgm:cxn modelId="{578A70B6-FF0F-486F-AE80-788DC3667C89}" type="presOf" srcId="{5AE1D3C4-B788-4C26-80AC-F99AB6B15DE3}" destId="{4DC5F6D7-0889-44E2-B401-91626DA5951E}" srcOrd="0" destOrd="0" presId="urn:microsoft.com/office/officeart/2018/2/layout/IconLabelList"/>
    <dgm:cxn modelId="{AEA687C4-1385-47FD-B1CF-4931BC739330}" type="presOf" srcId="{3B1CFACA-606E-492C-A96E-088E5AB04A09}" destId="{30569372-D921-47FE-B06B-E2FFA04D3EC0}" srcOrd="0" destOrd="0" presId="urn:microsoft.com/office/officeart/2018/2/layout/IconLabelList"/>
    <dgm:cxn modelId="{A4EA1B79-D67B-4654-8BDF-F42A04D65846}" type="presParOf" srcId="{30569372-D921-47FE-B06B-E2FFA04D3EC0}" destId="{C5319C84-C239-4A91-AC7E-B61DF2C62691}" srcOrd="0" destOrd="0" presId="urn:microsoft.com/office/officeart/2018/2/layout/IconLabelList"/>
    <dgm:cxn modelId="{8E378DA7-3A9C-4218-9419-71E323884107}" type="presParOf" srcId="{C5319C84-C239-4A91-AC7E-B61DF2C62691}" destId="{3CF4BAA6-6CAB-4028-B74F-D2E3B9B85AFD}" srcOrd="0" destOrd="0" presId="urn:microsoft.com/office/officeart/2018/2/layout/IconLabelList"/>
    <dgm:cxn modelId="{F72DD923-4D18-4DB2-82F4-4F0F3BEAF27D}" type="presParOf" srcId="{C5319C84-C239-4A91-AC7E-B61DF2C62691}" destId="{041BC138-3B12-481A-893C-71665BB16EC8}" srcOrd="1" destOrd="0" presId="urn:microsoft.com/office/officeart/2018/2/layout/IconLabelList"/>
    <dgm:cxn modelId="{FD6F6172-774F-4379-8953-A2D49E066A09}" type="presParOf" srcId="{C5319C84-C239-4A91-AC7E-B61DF2C62691}" destId="{DA102BAB-98B6-452E-B471-33FF7BFAE7C6}" srcOrd="2" destOrd="0" presId="urn:microsoft.com/office/officeart/2018/2/layout/IconLabelList"/>
    <dgm:cxn modelId="{C9F60907-8457-44D0-B14D-BCCA8842D753}" type="presParOf" srcId="{30569372-D921-47FE-B06B-E2FFA04D3EC0}" destId="{B14A7B29-515F-45A0-B70B-0DC573A68110}" srcOrd="1" destOrd="0" presId="urn:microsoft.com/office/officeart/2018/2/layout/IconLabelList"/>
    <dgm:cxn modelId="{CF46FF22-4518-460B-BF2A-21C0044EC6B4}" type="presParOf" srcId="{30569372-D921-47FE-B06B-E2FFA04D3EC0}" destId="{C032DDC8-B393-4C9F-B376-151F9406B5C8}" srcOrd="2" destOrd="0" presId="urn:microsoft.com/office/officeart/2018/2/layout/IconLabelList"/>
    <dgm:cxn modelId="{F3C1A61A-FFBE-4563-9164-F6A0AF4704B8}" type="presParOf" srcId="{C032DDC8-B393-4C9F-B376-151F9406B5C8}" destId="{21BEDE41-2751-4838-889E-ED285307DE29}" srcOrd="0" destOrd="0" presId="urn:microsoft.com/office/officeart/2018/2/layout/IconLabelList"/>
    <dgm:cxn modelId="{33F9C0DA-D795-4BEE-9199-9FC687A51650}" type="presParOf" srcId="{C032DDC8-B393-4C9F-B376-151F9406B5C8}" destId="{B5D17913-CBBE-4C53-A130-8BBA7CD33140}" srcOrd="1" destOrd="0" presId="urn:microsoft.com/office/officeart/2018/2/layout/IconLabelList"/>
    <dgm:cxn modelId="{931EDEC6-87E1-4107-88F4-31CEAE0E4AA5}" type="presParOf" srcId="{C032DDC8-B393-4C9F-B376-151F9406B5C8}" destId="{4DC5F6D7-0889-44E2-B401-91626DA5951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4BAA6-6CAB-4028-B74F-D2E3B9B85AFD}">
      <dsp:nvSpPr>
        <dsp:cNvPr id="0" name=""/>
        <dsp:cNvSpPr/>
      </dsp:nvSpPr>
      <dsp:spPr>
        <a:xfrm>
          <a:off x="1825263" y="208787"/>
          <a:ext cx="1695937" cy="16794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02BAB-98B6-452E-B471-33FF7BFAE7C6}">
      <dsp:nvSpPr>
        <dsp:cNvPr id="0" name=""/>
        <dsp:cNvSpPr/>
      </dsp:nvSpPr>
      <dsp:spPr>
        <a:xfrm>
          <a:off x="56834" y="2304427"/>
          <a:ext cx="5232796" cy="2132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Son stati formati gli alunni della classe III A </a:t>
          </a:r>
          <a:r>
            <a:rPr lang="it-IT" sz="2000" kern="1200" dirty="0" err="1"/>
            <a:t>les</a:t>
          </a:r>
          <a:r>
            <a:rPr lang="it-IT" sz="2000" kern="1200" dirty="0"/>
            <a:t> attraverso una serie di lezione e attività che han permesso agli studenti di compiere un lavoro sulle competenze trasversali dello sviluppo, nell’ottica della prevenzione e il contrasto al bullismo e cyberbullismo.</a:t>
          </a:r>
          <a:endParaRPr lang="en-US" sz="2000" kern="1200" dirty="0"/>
        </a:p>
      </dsp:txBody>
      <dsp:txXfrm>
        <a:off x="56834" y="2304427"/>
        <a:ext cx="5232796" cy="2132357"/>
      </dsp:txXfrm>
    </dsp:sp>
    <dsp:sp modelId="{21BEDE41-2751-4838-889E-ED285307DE29}">
      <dsp:nvSpPr>
        <dsp:cNvPr id="0" name=""/>
        <dsp:cNvSpPr/>
      </dsp:nvSpPr>
      <dsp:spPr>
        <a:xfrm>
          <a:off x="7491315" y="102496"/>
          <a:ext cx="1695937" cy="16933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5F6D7-0889-44E2-B401-91626DA5951E}">
      <dsp:nvSpPr>
        <dsp:cNvPr id="0" name=""/>
        <dsp:cNvSpPr/>
      </dsp:nvSpPr>
      <dsp:spPr>
        <a:xfrm>
          <a:off x="5949161" y="2033282"/>
          <a:ext cx="4780244" cy="2509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Gli alunni che hanno acquisito maggiori competenze potranno svolgere, attività di </a:t>
          </a:r>
          <a:r>
            <a:rPr lang="it-IT" sz="2000" i="1" kern="1200" dirty="0"/>
            <a:t>peer </a:t>
          </a:r>
          <a:r>
            <a:rPr lang="it-IT" sz="2000" i="1" kern="1200" dirty="0" err="1"/>
            <a:t>education</a:t>
          </a:r>
          <a:r>
            <a:rPr lang="it-IT" sz="2000" i="1" kern="1200" dirty="0"/>
            <a:t>  </a:t>
          </a:r>
          <a:r>
            <a:rPr lang="it-IT" sz="2000" kern="1200" dirty="0"/>
            <a:t>per sviluppare o potenziare la "</a:t>
          </a:r>
          <a:r>
            <a:rPr lang="it-IT" sz="2000" b="1" kern="1200" dirty="0"/>
            <a:t>consapevolezza emotiva dei ragazzi</a:t>
          </a:r>
          <a:r>
            <a:rPr lang="it-IT" sz="2000" kern="1200" dirty="0"/>
            <a:t>" su questo tema</a:t>
          </a:r>
          <a:endParaRPr lang="en-US" sz="2000" kern="1200" dirty="0"/>
        </a:p>
      </dsp:txBody>
      <dsp:txXfrm>
        <a:off x="5949161" y="2033282"/>
        <a:ext cx="4780244" cy="2509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392EF-12DA-4E2E-BD47-6ABD9F1EE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A62F28F-42D7-45CC-BE37-588D5FB34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B64B37-F15C-4CEC-BAFB-75A0EE88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5043-5EFF-491B-807A-9B97629EE59A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CDD1F7-83EA-40F7-B400-832DEFEB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62F562-BF88-45DD-8DA3-B24D9C67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79AB-ACF4-4196-830E-CC993CBB9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02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1AAFEE-3B87-471E-8981-47A6EA65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722E51-DF38-44B6-BE46-500F65ECD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F6704D-E99B-47EC-8F83-C92D48AB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5043-5EFF-491B-807A-9B97629EE59A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E5A98A-A47F-47D0-892E-865D65EAB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786B5-994A-4D21-9A07-C776494C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79AB-ACF4-4196-830E-CC993CBB9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11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7BD5EF5-D26F-42DA-98DE-DB2518927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D8227F6-FD52-47F6-B40D-B94EC58A7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615352-5A81-4F02-9BC3-371EF8A14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5043-5EFF-491B-807A-9B97629EE59A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F9A350-CA13-4D96-899B-4A3E24CA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104D52-8706-4E0F-BC9A-15FF555D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79AB-ACF4-4196-830E-CC993CBB9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05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22B14-47D8-4BB3-B898-AEEDE552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C0793F-D1B5-489E-81F6-C6AA7A764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9DEA80-2167-480B-BE60-B9D8E7E3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5043-5EFF-491B-807A-9B97629EE59A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78C227-B950-4119-ACFF-B59E045D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97EB46-6E81-45A8-983A-B8EA93F4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79AB-ACF4-4196-830E-CC993CBB9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43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2E3A6F-E325-42F5-A352-871C0307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ACC235-9278-473D-AF4A-F77FD5547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D4B238-380D-44B2-B00D-245734BB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5043-5EFF-491B-807A-9B97629EE59A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ADB174-D84F-4453-B062-8BCC0153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14DE2F-CA8B-45BD-8F43-948286F5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79AB-ACF4-4196-830E-CC993CBB9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05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D9DA5-4145-4039-BD03-DDD7536B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0445AD-BFC6-4FFA-8270-052F8B6AE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DF6459-08FD-47AF-9E4A-E859F432B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43A952-95C2-4634-940B-0CFCB3FF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5043-5EFF-491B-807A-9B97629EE59A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A630B1-994D-4AD0-8B4D-DC044330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5CBCD1-9FA9-49FD-8019-F0BEA5036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79AB-ACF4-4196-830E-CC993CBB9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58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A8F629-E8ED-4722-9231-AE7A7BD6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BDE44F-2FEF-40D4-A292-E730F81FC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C02BF2-9393-4607-9CF1-0851344DD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D7F7AE-F4AB-47CC-957F-EEEBC8C7A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9E85E27-CEE3-48BD-A5F7-3C23165D7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BED47A0-EE61-4751-A22C-CCCEDF02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5043-5EFF-491B-807A-9B97629EE59A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F96A993-5552-4248-B69E-F5BA0D8D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371B2D-FD8D-42F0-9679-2DF365C6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79AB-ACF4-4196-830E-CC993CBB9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51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A5684F-3BFF-4E0C-AA4A-2F3FF01C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09C0E53-B60A-4AD4-9105-D37BE37D8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5043-5EFF-491B-807A-9B97629EE59A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6286665-7F28-463D-9C4F-2ABC8811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42409CF-286B-49F0-9D5A-98B8D714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79AB-ACF4-4196-830E-CC993CBB9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23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504E595-1DC9-404F-A742-34656D14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5043-5EFF-491B-807A-9B97629EE59A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414BDED-CACB-45A8-91B2-36C13434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0CCC65-5159-467D-A445-2DE4C8DD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79AB-ACF4-4196-830E-CC993CBB9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48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3CE728-8DD4-4CB6-AE5C-24529C68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6F1EBB-5545-40A9-95A5-8568BBA2C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72440D1-6D0A-4DE5-8AB6-01484BB5F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30D0AB-EFBC-4CEA-959E-64B11478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5043-5EFF-491B-807A-9B97629EE59A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0F62FAB-FE45-44EE-8867-1AE933C3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EA0B5D-7095-4CBE-B845-8A12B27A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79AB-ACF4-4196-830E-CC993CBB9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32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A90B83-FFD1-496E-9B5F-64FCA5956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581A340-B87C-436D-8017-18C86C99C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07DE65-32BC-40BC-8F2F-07E6F50FA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8E4438-618A-4338-8D9A-566DB647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5043-5EFF-491B-807A-9B97629EE59A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3C13A2-3BDC-4432-A2D2-C2693CB2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C0A8B9-D622-4C76-A81D-D751515B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79AB-ACF4-4196-830E-CC993CBB9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57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2FE37E4-217A-4768-8C94-6473E2C9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B953B4-E146-4889-B755-603EBFEE5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135A0-0542-4A0E-92C2-B6C339C3D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75043-5EFF-491B-807A-9B97629EE59A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BFECB4-C177-4252-ADAE-72909DB90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989E0C-529A-4FF7-9247-DFFD24BCB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279AB-ACF4-4196-830E-CC993CBB9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02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aranteprivacy.it/cyberbullismo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nticyberbullismo.it/segnala/" TargetMode="External"/><Relationship Id="rId2" Type="http://schemas.openxmlformats.org/officeDocument/2006/relationships/hyperlink" Target="https://azzurro.it/cyberbullism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www.stop-it.it/" TargetMode="External"/><Relationship Id="rId4" Type="http://schemas.openxmlformats.org/officeDocument/2006/relationships/hyperlink" Target="mailto:cyberbullismo@gpdp.i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rrara24ore.it/news/ferrara/0016495-bullismo-denunciate-tre-16enni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E317ED-7EA0-4C3F-AE5F-F167DBA8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it-IT" sz="3200" b="1" dirty="0">
                <a:latin typeface="+mn-lt"/>
              </a:rPr>
              <a:t>Vademecum anti-bullismo/cyberbullismo</a:t>
            </a:r>
            <a:br>
              <a:rPr lang="it-IT" sz="2600" b="1" dirty="0">
                <a:latin typeface="+mn-lt"/>
              </a:rPr>
            </a:br>
            <a:br>
              <a:rPr lang="it-IT" sz="2600" b="1" dirty="0"/>
            </a:br>
            <a:endParaRPr lang="it-IT" sz="26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C1886D-A6C7-463F-A943-D71175A20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r="5787" b="2"/>
          <a:stretch/>
        </p:blipFill>
        <p:spPr>
          <a:xfrm>
            <a:off x="635295" y="2524715"/>
            <a:ext cx="5150277" cy="3714244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A962CF-F5D9-4308-992D-4B66A0CB1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429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it-IT" sz="1900" b="1"/>
          </a:p>
          <a:p>
            <a:pPr marL="0" indent="0">
              <a:buNone/>
            </a:pPr>
            <a:endParaRPr lang="it-IT" sz="1900" b="1"/>
          </a:p>
          <a:p>
            <a:pPr marL="0" indent="0">
              <a:buNone/>
            </a:pPr>
            <a:endParaRPr lang="it-IT" sz="1900" b="1"/>
          </a:p>
          <a:p>
            <a:pPr marL="0" indent="0">
              <a:buNone/>
            </a:pPr>
            <a:endParaRPr lang="it-IT" sz="1900" b="1"/>
          </a:p>
          <a:p>
            <a:pPr marL="0" indent="0">
              <a:buNone/>
            </a:pPr>
            <a:endParaRPr lang="it-IT" sz="1900" b="1"/>
          </a:p>
          <a:p>
            <a:pPr marL="0" indent="0">
              <a:buNone/>
            </a:pPr>
            <a:endParaRPr lang="it-IT" sz="1900" b="1"/>
          </a:p>
          <a:p>
            <a:pPr marL="0" indent="0">
              <a:buNone/>
            </a:pPr>
            <a:endParaRPr lang="it-IT" sz="1900" b="1"/>
          </a:p>
          <a:p>
            <a:pPr marL="0" indent="0">
              <a:buNone/>
            </a:pPr>
            <a:endParaRPr lang="it-IT" sz="1900" b="1"/>
          </a:p>
          <a:p>
            <a:pPr marL="0" indent="0">
              <a:buNone/>
            </a:pPr>
            <a:r>
              <a:rPr lang="it-IT" sz="1900" b="1"/>
              <a:t>Liceo Coluccio Salutati, Montecatini Terme</a:t>
            </a:r>
            <a:endParaRPr lang="it-IT" sz="19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3563FA1-6C48-4DF2-861C-A18EB1572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16" r="28919"/>
          <a:stretch/>
        </p:blipFill>
        <p:spPr>
          <a:xfrm>
            <a:off x="858284" y="1165109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64D8F2-6A55-4598-A615-84EE435B9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483" y="798787"/>
            <a:ext cx="5978049" cy="54573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sz="1800" dirty="0"/>
              <a:t> INTERVENTO EDUCATIVO SULLA LA CLASSE</a:t>
            </a:r>
          </a:p>
          <a:p>
            <a:pPr marL="0" indent="0">
              <a:buNone/>
            </a:pPr>
            <a:r>
              <a:rPr lang="it-IT" sz="1800" dirty="0"/>
              <a:t>la scuola mette in atto un intervento preventivo con l'intera classe, con un approccio</a:t>
            </a:r>
          </a:p>
          <a:p>
            <a:pPr marL="0" indent="0">
              <a:buNone/>
            </a:pPr>
            <a:r>
              <a:rPr lang="it-IT" sz="1800" dirty="0"/>
              <a:t>educativo per responsabilizzare e sensibilizzare l'intero gruppo-classe per attivare strategie di gruppo, in grado di modificare le dinamiche relazionali. Potranno essere predisposti interventi del referente d’istituto per la prevenzione e il contrasto al bullismo e cyberbullismo, anche in collaborazione con le Forze di polizia, delle associazioni e dei centri di aggregazione giovanile. Verrà inoltre attivato uno sportello di ascolto psicologico. </a:t>
            </a:r>
          </a:p>
          <a:p>
            <a:pPr marL="0" indent="0">
              <a:buNone/>
            </a:pPr>
            <a:r>
              <a:rPr lang="it-IT" sz="1800" dirty="0"/>
              <a:t>Ciascun intervento sarà volto allo sviluppo delle abilità e delle competenze sociali, relazionali, emotive ed empatiche. Si lavorerà per mettere in luce i meccanismi di disimpegno morale, costruire percorsi di consapevolezza sul fenomeno e su quanto accaduto, in modo da responsabilizzare ed attivare “la maggioranza silenziosa” e far sviluppare un’attitudine a non tollerare episodi futuri. Saranno disincentivati nell’immediato i comportamenti che rinforzano la condotta dei bulli (es. non ridere per le sue azioni, dargli attenzione).</a:t>
            </a:r>
          </a:p>
          <a:p>
            <a:pPr marL="0" indent="0">
              <a:buNone/>
            </a:pPr>
            <a:r>
              <a:rPr lang="it-IT" sz="1800" dirty="0"/>
              <a:t> Monitoraggio del gruppo classe.</a:t>
            </a:r>
          </a:p>
        </p:txBody>
      </p:sp>
    </p:spTree>
    <p:extLst>
      <p:ext uri="{BB962C8B-B14F-4D97-AF65-F5344CB8AC3E}">
        <p14:creationId xmlns:p14="http://schemas.microsoft.com/office/powerpoint/2010/main" val="3046016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2C147C7-9920-48E0-9FE1-4D49EA2C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7" y="692458"/>
            <a:ext cx="10732363" cy="5484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dirty="0">
                <a:highlight>
                  <a:srgbClr val="C0C0C0"/>
                </a:highlight>
              </a:rPr>
              <a:t>4. FASE di MONITORAGGIO</a:t>
            </a:r>
          </a:p>
          <a:p>
            <a:pPr marL="0" indent="0">
              <a:buNone/>
            </a:pPr>
            <a:r>
              <a:rPr lang="it-IT" sz="2200" dirty="0"/>
              <a:t>Occorre seguire il cambiamento che c’è stato a seguito dell’intervento e valutare così</a:t>
            </a:r>
          </a:p>
          <a:p>
            <a:r>
              <a:rPr lang="it-IT" sz="2200" dirty="0"/>
              <a:t>l’efficacia dell’azione.</a:t>
            </a:r>
          </a:p>
          <a:p>
            <a:r>
              <a:rPr lang="it-IT" sz="2200" dirty="0"/>
              <a:t>Se si ripresentano episodi, se i protagonisti non sono motivati al cambiamento, se l’approccio adottato non ha avuto successo, verranno predisposti nuovi interventi, in ultimo coinvolgendo soggetti esterni e professionalità specifiche richiedendo il supporto di ASL, Servizi Sociali ed altre figure.</a:t>
            </a:r>
          </a:p>
          <a:p>
            <a:endParaRPr lang="it-IT" sz="2200" dirty="0"/>
          </a:p>
          <a:p>
            <a:pPr marL="0" indent="0">
              <a:buNone/>
            </a:pPr>
            <a:r>
              <a:rPr lang="it-IT" sz="2200" dirty="0"/>
              <a:t>tempi:</a:t>
            </a:r>
          </a:p>
          <a:p>
            <a:r>
              <a:rPr lang="it-IT" sz="2200" dirty="0"/>
              <a:t>- a breve: una settimana dall’intervento;</a:t>
            </a:r>
          </a:p>
          <a:p>
            <a:r>
              <a:rPr lang="it-IT" sz="2200" dirty="0"/>
              <a:t>- a distanza di uno o due mesi per vedere se la situazione si mantiene nel tempo.</a:t>
            </a:r>
          </a:p>
        </p:txBody>
      </p:sp>
    </p:spTree>
    <p:extLst>
      <p:ext uri="{BB962C8B-B14F-4D97-AF65-F5344CB8AC3E}">
        <p14:creationId xmlns:p14="http://schemas.microsoft.com/office/powerpoint/2010/main" val="595157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47059E3C-F706-4E5A-BAFB-25EC53AD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it-IT" sz="5400" dirty="0"/>
              <a:t>AZIONI </a:t>
            </a:r>
            <a:r>
              <a:rPr lang="it-IT" sz="2400" dirty="0"/>
              <a:t>programmate per l’</a:t>
            </a:r>
            <a:r>
              <a:rPr lang="it-IT" sz="2400" dirty="0" err="1"/>
              <a:t>a.s</a:t>
            </a:r>
            <a:r>
              <a:rPr lang="it-IT" sz="2400" dirty="0"/>
              <a:t> 2020-21</a:t>
            </a:r>
            <a:br>
              <a:rPr lang="it-IT" sz="2400" dirty="0"/>
            </a:br>
            <a:r>
              <a:rPr lang="it-IT" sz="2400" dirty="0"/>
              <a:t>( da </a:t>
            </a:r>
            <a:r>
              <a:rPr lang="it-IT" sz="2400" u="sng" dirty="0">
                <a:highlight>
                  <a:srgbClr val="FFFF00"/>
                </a:highlight>
              </a:rPr>
              <a:t>inserire nella programmazione dei </a:t>
            </a:r>
            <a:r>
              <a:rPr lang="it-IT" sz="2400" u="sng" dirty="0" err="1">
                <a:highlight>
                  <a:srgbClr val="FFFF00"/>
                </a:highlight>
              </a:rPr>
              <a:t>cdc</a:t>
            </a:r>
            <a:r>
              <a:rPr lang="it-IT" sz="2400" u="sng" dirty="0">
                <a:highlight>
                  <a:srgbClr val="FFFF00"/>
                </a:highlight>
              </a:rPr>
              <a:t> </a:t>
            </a:r>
            <a:r>
              <a:rPr lang="it-IT" sz="2400" dirty="0"/>
              <a:t>)</a:t>
            </a:r>
            <a:endParaRPr lang="it-IT" sz="2400" dirty="0">
              <a:highlight>
                <a:srgbClr val="FFFF00"/>
              </a:highlight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363AA13-16AE-4315-B498-C059E34E9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19" y="2485749"/>
            <a:ext cx="10440409" cy="3549292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sz="2000" b="1" u="sng" dirty="0"/>
              <a:t>LEZIONI </a:t>
            </a:r>
            <a:r>
              <a:rPr lang="it-IT" sz="2000" dirty="0"/>
              <a:t>rivolte alle classi del prime dal titolo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b="1" dirty="0"/>
              <a:t>“</a:t>
            </a:r>
            <a:r>
              <a:rPr lang="it-IT" sz="2000" b="1" i="1" dirty="0"/>
              <a:t>Il cyberbullismo dopo la Legge n. 71/2017: come attuare le nuove disposizioni di legge ed intervenire a tutela dei minori</a:t>
            </a:r>
            <a:r>
              <a:rPr lang="it-IT" sz="2000" dirty="0"/>
              <a:t>”. </a:t>
            </a:r>
          </a:p>
          <a:p>
            <a:pPr marL="0" indent="0">
              <a:buNone/>
            </a:pPr>
            <a:r>
              <a:rPr lang="it-IT" sz="2000" dirty="0"/>
              <a:t>L’obiettivo:</a:t>
            </a:r>
          </a:p>
          <a:p>
            <a:r>
              <a:rPr lang="it-IT" sz="2000" dirty="0"/>
              <a:t> </a:t>
            </a:r>
            <a:r>
              <a:rPr lang="it-IT" sz="2000" u="sng" dirty="0"/>
              <a:t>illustrare i comportamenti e le condotte devianti</a:t>
            </a:r>
            <a:r>
              <a:rPr lang="it-IT" sz="2000" dirty="0"/>
              <a:t>, le forme di prevenzione e contrasto al bullismo e cyberbullismo, i riferimenti legislativi concernenti le condotte illecite </a:t>
            </a:r>
            <a:r>
              <a:rPr lang="it-IT" sz="2000" u="sng" dirty="0"/>
              <a:t>e gli effetti giuridici che ne derivano</a:t>
            </a:r>
          </a:p>
          <a:p>
            <a:r>
              <a:rPr lang="it-IT" sz="2000" dirty="0"/>
              <a:t>di </a:t>
            </a:r>
            <a:r>
              <a:rPr lang="it-IT" sz="2000" u="sng" dirty="0"/>
              <a:t>far conoscere agli alunni i contenuti della L. 71/2017</a:t>
            </a:r>
            <a:r>
              <a:rPr lang="it-IT" sz="2000" dirty="0"/>
              <a:t>, un provvedimento legislativo che nasce per tutelare i minori, pensato non solo per le vittime, ma anche per quei ragazzi che, spesso inconsapevolmente, danneggiano i propri coetanei attraverso le piattaforme digitali.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b="1" dirty="0">
                <a:latin typeface="+mn-lt"/>
              </a:rPr>
              <a:t>PROGETTO “FORME DI SOFFERENZA SILENZIOSA IN ADOLESCENZA </a:t>
            </a:r>
            <a:r>
              <a:rPr lang="it-IT" sz="2000" dirty="0">
                <a:latin typeface="+mn-lt"/>
              </a:rPr>
              <a:t>per le classi seconde</a:t>
            </a:r>
            <a:endParaRPr lang="it-IT" sz="2000" dirty="0"/>
          </a:p>
          <a:p>
            <a:pPr>
              <a:buFont typeface="Wingdings" panose="05000000000000000000" pitchFamily="2" charset="2"/>
              <a:buChar char="q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6180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7F40CE5-C5F4-4CF0-A460-30ABD9BF4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3" r="-1" b="3330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09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379025F-C75F-49BC-A344-65FA9E315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5239512" cy="1344975"/>
          </a:xfrm>
        </p:spPr>
        <p:txBody>
          <a:bodyPr>
            <a:normAutofit/>
          </a:bodyPr>
          <a:lstStyle/>
          <a:p>
            <a:pPr algn="ctr"/>
            <a:r>
              <a:rPr lang="it-IT" sz="2500" b="1" dirty="0">
                <a:latin typeface="+mn-lt"/>
              </a:rPr>
              <a:t>PROGETTO “FORME DI SOFFERENZA SILENZIOSA IN ADOLESCENZA</a:t>
            </a:r>
            <a:br>
              <a:rPr lang="it-IT" sz="2500" dirty="0"/>
            </a:br>
            <a:endParaRPr lang="it-IT" sz="25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571253-4989-4BD9-870F-97D051C25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88" y="1765738"/>
            <a:ext cx="5376206" cy="4434596"/>
          </a:xfrm>
        </p:spPr>
        <p:txBody>
          <a:bodyPr>
            <a:normAutofit fontScale="92500" lnSpcReduction="20000"/>
          </a:bodyPr>
          <a:lstStyle/>
          <a:p>
            <a:endParaRPr lang="it-IT" sz="1300" dirty="0"/>
          </a:p>
          <a:p>
            <a:pPr marL="0" indent="0">
              <a:buNone/>
            </a:pPr>
            <a:r>
              <a:rPr lang="it-IT" sz="2000" dirty="0"/>
              <a:t>Progetto di ricerca nell’ambito delle azioni per la prevenzione ed il contrasto al bullismo e cyberbullismo, sostenuto dal </a:t>
            </a:r>
            <a:r>
              <a:rPr lang="it-IT" sz="2000" dirty="0">
                <a:highlight>
                  <a:srgbClr val="FFFF00"/>
                </a:highlight>
              </a:rPr>
              <a:t>Laboratorio di Studi Longitudinali in Psicologia dello Sviluppo dell’Università di Firenze</a:t>
            </a:r>
            <a:r>
              <a:rPr lang="it-IT" sz="2000" dirty="0"/>
              <a:t>, che  studia i fenomeni del disagio, del bullismo e della vittimizzazione tra pari nel contesto scolastico. </a:t>
            </a:r>
          </a:p>
          <a:p>
            <a:pPr marL="0" indent="0">
              <a:buNone/>
            </a:pPr>
            <a:r>
              <a:rPr lang="it-IT" sz="2000" dirty="0"/>
              <a:t>Il progetto è volto ad analizzare i comportamenti a rischio di ragazzi e ragazze con particolare attenzione alle condizioni di isolamento, ansia, depressione e autolesionismo. Lo studio intende analizzare i primi segnali di questa sofferenza e capirne le cause personali e scolastiche affinché insegnanti e genitori possano attivarsi con interventi precoci. </a:t>
            </a:r>
          </a:p>
          <a:p>
            <a:pPr marL="0" indent="0">
              <a:buNone/>
            </a:pPr>
            <a:r>
              <a:rPr lang="it-IT" sz="2000" dirty="0"/>
              <a:t>Il progetto è rivolto a tutte </a:t>
            </a:r>
            <a:r>
              <a:rPr lang="it-IT" sz="2000" u="sng" dirty="0"/>
              <a:t>le classi seconde che lo scorso anno han effettuato la prima rilevazione </a:t>
            </a:r>
            <a:endParaRPr lang="it-IT" sz="2000" dirty="0"/>
          </a:p>
          <a:p>
            <a:pPr marL="0" indent="0">
              <a:buNone/>
            </a:pPr>
            <a:r>
              <a:rPr lang="it-IT" sz="2000" dirty="0"/>
              <a:t>.</a:t>
            </a:r>
          </a:p>
          <a:p>
            <a:endParaRPr lang="it-IT" sz="1300" dirty="0"/>
          </a:p>
        </p:txBody>
      </p:sp>
      <p:pic>
        <p:nvPicPr>
          <p:cNvPr id="1026" name="Picture 2" descr="Registro .it on Twitter: &quot;#tuttionline con la @LudotecaIt del ...">
            <a:extLst>
              <a:ext uri="{FF2B5EF4-FFF2-40B4-BE49-F238E27FC236}">
                <a16:creationId xmlns:a16="http://schemas.microsoft.com/office/drawing/2014/main" id="{052BB179-65CC-4556-8025-83AC1F6F5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846" y="1985238"/>
            <a:ext cx="5126736" cy="274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CE962798-7F28-4ECA-8002-AAA980FC9D98}"/>
              </a:ext>
            </a:extLst>
          </p:cNvPr>
          <p:cNvSpPr/>
          <p:nvPr/>
        </p:nvSpPr>
        <p:spPr>
          <a:xfrm>
            <a:off x="7537142" y="4740044"/>
            <a:ext cx="4318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 Prof.ssa Ersilia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Menesini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responsabile del progetto,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2334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A0585E-902F-4241-8E35-3682C318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6" y="386930"/>
            <a:ext cx="9877172" cy="1309708"/>
          </a:xfrm>
        </p:spPr>
        <p:txBody>
          <a:bodyPr anchor="b">
            <a:normAutofit/>
          </a:bodyPr>
          <a:lstStyle/>
          <a:p>
            <a:r>
              <a:rPr lang="it-IT" sz="2800" b="1" dirty="0"/>
              <a:t>Azioni da poter programmare per questo </a:t>
            </a:r>
            <a:r>
              <a:rPr lang="it-IT" sz="2800" b="1" dirty="0" err="1"/>
              <a:t>a.s</a:t>
            </a:r>
            <a:r>
              <a:rPr lang="it-IT" sz="2800" b="1" dirty="0"/>
              <a:t> </a:t>
            </a:r>
            <a:br>
              <a:rPr lang="it-IT" sz="1800" b="1" dirty="0"/>
            </a:br>
            <a:r>
              <a:rPr lang="it-IT" sz="1800" dirty="0"/>
              <a:t>da svolgere compatibilmente con l’emergenza sanitaria</a:t>
            </a:r>
            <a:br>
              <a:rPr lang="it-IT" sz="1800" dirty="0"/>
            </a:br>
            <a:r>
              <a:rPr lang="it-IT" sz="1800" dirty="0"/>
              <a:t>( da </a:t>
            </a:r>
            <a:r>
              <a:rPr lang="it-IT" sz="1800" u="sng" dirty="0">
                <a:highlight>
                  <a:srgbClr val="FFFF00"/>
                </a:highlight>
              </a:rPr>
              <a:t>inserire come eventuali nella programmazione dei </a:t>
            </a:r>
            <a:r>
              <a:rPr lang="it-IT" sz="1800" u="sng" dirty="0" err="1">
                <a:highlight>
                  <a:srgbClr val="FFFF00"/>
                </a:highlight>
              </a:rPr>
              <a:t>cdc</a:t>
            </a:r>
            <a:r>
              <a:rPr lang="it-IT" sz="1800" u="sng" dirty="0">
                <a:highlight>
                  <a:srgbClr val="FFFF00"/>
                </a:highlight>
              </a:rPr>
              <a:t> </a:t>
            </a:r>
            <a:r>
              <a:rPr lang="it-IT" sz="1800" dirty="0"/>
              <a:t>)</a:t>
            </a:r>
            <a:br>
              <a:rPr lang="it-IT" sz="1800" dirty="0"/>
            </a:br>
            <a:r>
              <a:rPr lang="it-IT" sz="1800" dirty="0"/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E733E6-1CC0-4578-9E82-96E71E3B5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it-IT" sz="2400"/>
              <a:t>INCONTRI di sensibilizzazione con esperti, forze dell’ordine, ASL, associazioni che saranno proposti al nostro Liceo sulle tematiche del bullismo e cyberbullismo per il biennio dell’Istituto</a:t>
            </a:r>
          </a:p>
          <a:p>
            <a:r>
              <a:rPr lang="it-IT" sz="2400"/>
              <a:t>INCONTRI con la Polizia Ferroviaria per le classi prime</a:t>
            </a:r>
          </a:p>
          <a:p>
            <a:r>
              <a:rPr lang="it-IT" sz="2400"/>
              <a:t>Educazione ai rischi in rete e promozione della competenza digitale nel biennio </a:t>
            </a:r>
          </a:p>
          <a:p>
            <a:r>
              <a:rPr lang="it-IT" sz="2400"/>
              <a:t>Educazione socio-affettiva, psico-sessuale e alla legalità.</a:t>
            </a:r>
          </a:p>
          <a:p>
            <a:r>
              <a:rPr lang="it-IT" sz="2400"/>
              <a:t>Formazione dei docenti e dei collaboratori scolastici</a:t>
            </a:r>
          </a:p>
          <a:p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3586740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411AC5-69A3-412B-AC72-34B244F1C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AZIONI SVOLTE nel precedente anno scolastico</a:t>
            </a:r>
          </a:p>
        </p:txBody>
      </p:sp>
    </p:spTree>
    <p:extLst>
      <p:ext uri="{BB962C8B-B14F-4D97-AF65-F5344CB8AC3E}">
        <p14:creationId xmlns:p14="http://schemas.microsoft.com/office/powerpoint/2010/main" val="4054865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ersona, interni, tavolo, gruppo&#10;&#10;Descrizione generata automaticamente">
            <a:extLst>
              <a:ext uri="{FF2B5EF4-FFF2-40B4-BE49-F238E27FC236}">
                <a16:creationId xmlns:a16="http://schemas.microsoft.com/office/drawing/2014/main" id="{817771AB-7B39-45AF-8ECB-F25796AE4B1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1" r="-3" b="13636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6" name="Immagine 5" descr="Immagine che contiene persona, interni, soffitto, persone&#10;&#10;Descrizione generata automaticamente">
            <a:extLst>
              <a:ext uri="{FF2B5EF4-FFF2-40B4-BE49-F238E27FC236}">
                <a16:creationId xmlns:a16="http://schemas.microsoft.com/office/drawing/2014/main" id="{C415911F-A80B-4080-8452-CD8E8E8025B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2" b="12538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4" name="Segnaposto contenuto 3" descr="Immagine che contiene persona, posando, inpiedi, fotografia&#10;&#10;Descrizione generata automaticamente">
            <a:extLst>
              <a:ext uri="{FF2B5EF4-FFF2-40B4-BE49-F238E27FC236}">
                <a16:creationId xmlns:a16="http://schemas.microsoft.com/office/drawing/2014/main" id="{BE8039A2-E3AD-4260-B1B1-F964717D73C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6" r="10535" b="-2"/>
          <a:stretch/>
        </p:blipFill>
        <p:spPr>
          <a:xfrm>
            <a:off x="0" y="0"/>
            <a:ext cx="7503091" cy="6920144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20A098D-D354-4FC8-B2FF-6E28A7B59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4" y="177553"/>
            <a:ext cx="6782540" cy="2050742"/>
          </a:xfrm>
        </p:spPr>
        <p:txBody>
          <a:bodyPr>
            <a:normAutofit fontScale="90000"/>
          </a:bodyPr>
          <a:lstStyle/>
          <a:p>
            <a:br>
              <a:rPr lang="it-IT" sz="2700" b="1" dirty="0"/>
            </a:br>
            <a:br>
              <a:rPr lang="it-IT" sz="2700" b="1" dirty="0"/>
            </a:br>
            <a:r>
              <a:rPr lang="it-IT" sz="2700" b="1" dirty="0">
                <a:latin typeface="+mn-lt"/>
              </a:rPr>
              <a:t>Lunedì 3 febbraio</a:t>
            </a:r>
            <a:r>
              <a:rPr lang="it-IT" sz="2200" b="1" dirty="0">
                <a:latin typeface="+mn-lt"/>
              </a:rPr>
              <a:t>2020</a:t>
            </a:r>
            <a:r>
              <a:rPr lang="it-IT" sz="2700" b="1" dirty="0"/>
              <a:t> </a:t>
            </a:r>
            <a:br>
              <a:rPr lang="it-IT" sz="2700" b="1" dirty="0"/>
            </a:br>
            <a:r>
              <a:rPr lang="it-IT" sz="2700" b="1" dirty="0"/>
              <a:t>INCONTRO FORMATIVO </a:t>
            </a:r>
            <a:br>
              <a:rPr lang="it-IT" sz="2700" b="1" dirty="0"/>
            </a:br>
            <a:r>
              <a:rPr lang="it-IT" sz="2700" b="1" dirty="0"/>
              <a:t>E DI SENSIBILIZZAZIONE</a:t>
            </a:r>
            <a:br>
              <a:rPr lang="it-IT" sz="2700" b="1" dirty="0"/>
            </a:br>
            <a:r>
              <a:rPr lang="it-IT" sz="2700" dirty="0">
                <a:latin typeface="+mn-lt"/>
              </a:rPr>
              <a:t>con il </a:t>
            </a:r>
            <a:r>
              <a:rPr lang="it-IT" sz="2700" b="1" dirty="0">
                <a:latin typeface="+mn-lt"/>
              </a:rPr>
              <a:t>dott. Paolo Picchio</a:t>
            </a:r>
            <a:r>
              <a:rPr lang="it-IT" sz="2700" dirty="0">
                <a:latin typeface="+mn-lt"/>
              </a:rPr>
              <a:t>, padre di Carolina, prima vittima riconosciuta di cyberbullismo in Italia</a:t>
            </a:r>
            <a:br>
              <a:rPr lang="it-IT" sz="4400" dirty="0">
                <a:latin typeface="+mn-lt"/>
              </a:rPr>
            </a:br>
            <a:br>
              <a:rPr lang="en-US" sz="4400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6356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persona, donna, ragazza, telefono&#10;&#10;Descrizione generata automaticamente">
            <a:extLst>
              <a:ext uri="{FF2B5EF4-FFF2-40B4-BE49-F238E27FC236}">
                <a16:creationId xmlns:a16="http://schemas.microsoft.com/office/drawing/2014/main" id="{F4A7C348-0C43-47A3-948B-01377E37E4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4" r="10034"/>
          <a:stretch/>
        </p:blipFill>
        <p:spPr>
          <a:xfrm>
            <a:off x="6086856" y="10"/>
            <a:ext cx="6105143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61" name="Freeform: Shape 6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3" name="Freeform: Shape 6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0A39A60-4004-49CE-8CCC-6FBE75B9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243840"/>
            <a:ext cx="5578856" cy="1856232"/>
          </a:xfrm>
        </p:spPr>
        <p:txBody>
          <a:bodyPr anchor="ctr">
            <a:normAutofit/>
          </a:bodyPr>
          <a:lstStyle/>
          <a:p>
            <a:r>
              <a:rPr lang="it-IT" sz="2600" b="1" i="1" dirty="0">
                <a:latin typeface="+mn-lt"/>
              </a:rPr>
              <a:t>Io clicco positivo con Papà Picchio:</a:t>
            </a:r>
            <a:br>
              <a:rPr lang="it-IT" sz="2600" b="1" i="1" dirty="0">
                <a:latin typeface="+mn-lt"/>
              </a:rPr>
            </a:br>
            <a:r>
              <a:rPr lang="it-IT" sz="2600" b="1" i="1" dirty="0">
                <a:latin typeface="+mn-lt"/>
              </a:rPr>
              <a:t> “Le parole fanno più male delle botte”</a:t>
            </a:r>
            <a:endParaRPr lang="it-IT" sz="2600" dirty="0"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C9492E-BACE-4653-BC6B-9A46528E7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" y="2100073"/>
            <a:ext cx="6817656" cy="4853192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endParaRPr lang="it-IT" sz="1800" b="1" dirty="0"/>
          </a:p>
          <a:p>
            <a:pPr marL="0" indent="0">
              <a:buNone/>
            </a:pPr>
            <a:r>
              <a:rPr lang="it-IT" sz="1800" dirty="0"/>
              <a:t>L’episodio che colpì Carolina nel 2013 spinse Paolo Picchio ad impegnarsi per raccogliere il messaggio lanciato dalla giovane figlia nel suo messaggio di addio: “</a:t>
            </a:r>
            <a:r>
              <a:rPr lang="it-IT" sz="1800" i="1" dirty="0"/>
              <a:t>Le parole fanno più male delle botte</a:t>
            </a:r>
            <a:r>
              <a:rPr lang="it-IT" sz="1800" dirty="0"/>
              <a:t>”. Paolo Picchio ha creato la Fondazione Carolina onlus</a:t>
            </a:r>
            <a:r>
              <a:rPr lang="it-IT" sz="1800" i="1" dirty="0"/>
              <a:t> </a:t>
            </a:r>
            <a:r>
              <a:rPr lang="it-IT" sz="1800" dirty="0"/>
              <a:t>e da allora ha incontrato migliaia di studenti in 16 regioni italiane. Si è fortemente battuto per l’approvazione della legge 71/2017 sul cyberbullismo, dedicata a sua figlia. </a:t>
            </a:r>
          </a:p>
          <a:p>
            <a:pPr marL="0" indent="0">
              <a:buNone/>
            </a:pPr>
            <a:r>
              <a:rPr lang="it-IT" sz="1800" dirty="0"/>
              <a:t>L’intervento di testimonianza del dottor Picchio è stato accompagnato da un intervento di sensibilizzazione e formazione tenuto da un formatore Dott. Zanardi, esperto nei processi educativi</a:t>
            </a:r>
            <a:endParaRPr lang="it-IT" sz="1800" b="1" dirty="0"/>
          </a:p>
          <a:p>
            <a:pPr marL="0" indent="0">
              <a:buNone/>
            </a:pPr>
            <a:r>
              <a:rPr lang="it-IT" sz="1800" b="1" dirty="0"/>
              <a:t>Obiettivo</a:t>
            </a:r>
            <a:r>
              <a:rPr lang="it-IT" sz="1800" dirty="0"/>
              <a:t> dell’incontro è stato quello di accogliere la testimonianza di un padre che ha vissuto le conseguenze tragiche di un atto di cyberbullismo, allo scopo di sensibilizzare i ragazzi e la comunità educante rispetto alle tragiche conseguenze a cui possono portare la mancanza di responsabilità e la leggerezza con cui si vivono le relazioni nell’ambiente digitale.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519872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D44074-0B69-4F0C-A7B3-5645CE40D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233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1423433-1192-476E-87F0-27E000B2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399" y="640081"/>
            <a:ext cx="3395133" cy="557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una </a:t>
            </a:r>
            <a:r>
              <a:rPr lang="en-US"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VISITA GUIDATA ALLA QUESTURA DI PISTOIA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con lo scopo di far conoscere agli alunni le Istituzioni cittadine e la realtà locale. Il Dott. Gorrone, Dirigente della sezione anticrimine, ha illustrato com’è strutturata la polizia di Stato e quali sono le sue funzioni, evidenziando tra le altre la prevenzione al cyberbullismo.</a:t>
            </a:r>
          </a:p>
        </p:txBody>
      </p:sp>
      <p:pic>
        <p:nvPicPr>
          <p:cNvPr id="4" name="Segnaposto contenuto 3" descr="Immagine che contiene interni, soffitto, persona, persone&#10;&#10;Descrizione generata automaticamente">
            <a:extLst>
              <a:ext uri="{FF2B5EF4-FFF2-40B4-BE49-F238E27FC236}">
                <a16:creationId xmlns:a16="http://schemas.microsoft.com/office/drawing/2014/main" id="{60F9126D-AF78-4835-BE35-BBD33035227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338" y="3817938"/>
            <a:ext cx="3167063" cy="2355850"/>
          </a:xfrm>
          <a:prstGeom prst="rect">
            <a:avLst/>
          </a:prstGeom>
        </p:spPr>
      </p:pic>
      <p:pic>
        <p:nvPicPr>
          <p:cNvPr id="5" name="Immagine 4" descr="Immagine che contiene automobile, interni, soffitto, persona&#10;&#10;Descrizione generata automaticamente">
            <a:extLst>
              <a:ext uri="{FF2B5EF4-FFF2-40B4-BE49-F238E27FC236}">
                <a16:creationId xmlns:a16="http://schemas.microsoft.com/office/drawing/2014/main" id="{65558420-F571-4AEF-A351-F427834286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817938"/>
            <a:ext cx="3170238" cy="2355850"/>
          </a:xfrm>
          <a:prstGeom prst="rect">
            <a:avLst/>
          </a:prstGeom>
        </p:spPr>
      </p:pic>
      <p:pic>
        <p:nvPicPr>
          <p:cNvPr id="6" name="Immagine 5" descr="Immagine che contiene esterni, strada, edificio, persona&#10;&#10;Descrizione generata automaticamente">
            <a:extLst>
              <a:ext uri="{FF2B5EF4-FFF2-40B4-BE49-F238E27FC236}">
                <a16:creationId xmlns:a16="http://schemas.microsoft.com/office/drawing/2014/main" id="{D093E3FB-40AC-4D89-AB51-775D07110E9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681038"/>
            <a:ext cx="6419850" cy="30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1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641ECA4-6164-4F64-8E0C-8058A5FC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LE FIGURE DI RIFERIMENTO</a:t>
            </a:r>
            <a:b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ex. L 71/2017 e 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Linee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orientamento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400" dirty="0"/>
              <a:t>per la prevenzione e il contrasto del cyberbullismo Ottobre 2017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415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B92038-D149-4B19-8740-362D5FF0A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830317"/>
            <a:ext cx="4824248" cy="578069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it-IT" b="1" dirty="0"/>
              <a:t>PROGETTO “CIACK …UN PROCESSO SIMULATO PER EVITARE UN VERO PROCESSO”</a:t>
            </a:r>
            <a:r>
              <a:rPr lang="it-IT" dirty="0"/>
              <a:t> II Edizione Toscana </a:t>
            </a:r>
            <a:r>
              <a:rPr lang="it-IT" dirty="0" err="1"/>
              <a:t>a.s.</a:t>
            </a:r>
            <a:r>
              <a:rPr lang="it-IT" dirty="0"/>
              <a:t> 2019-2020. </a:t>
            </a:r>
          </a:p>
          <a:p>
            <a:pPr marL="0" indent="0">
              <a:buNone/>
            </a:pPr>
            <a:r>
              <a:rPr lang="it-IT" sz="1700" dirty="0"/>
              <a:t> </a:t>
            </a:r>
            <a:r>
              <a:rPr lang="it-IT" sz="2000" dirty="0"/>
              <a:t>promosso dall’ Associazione “Ciak…Formazione e Legalità“ in collaborazione con il Tribunale per i Minorenni di Firenze e con l’U.S.R per la Toscana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b="1" dirty="0"/>
              <a:t>obiettivo </a:t>
            </a:r>
            <a:r>
              <a:rPr lang="it-IT" sz="2000" dirty="0"/>
              <a:t>Il percorso formativo promuove un raccordo tra Scuola e Giustizia e apre le porte dei Tribunali agli studenti, permettendo loro di conoscere e familiarizzare con il mondo della giustizia minorile e con gli operatori che vi operano.</a:t>
            </a:r>
          </a:p>
          <a:p>
            <a:endParaRPr lang="it-IT" sz="1700" dirty="0"/>
          </a:p>
        </p:txBody>
      </p:sp>
      <p:pic>
        <p:nvPicPr>
          <p:cNvPr id="4" name="Immagine 3" descr="Immagine che contiene interni, tavolo, persona, persone&#10;&#10;Descrizione generata automaticamente">
            <a:extLst>
              <a:ext uri="{FF2B5EF4-FFF2-40B4-BE49-F238E27FC236}">
                <a16:creationId xmlns:a16="http://schemas.microsoft.com/office/drawing/2014/main" id="{40313FB2-ED66-45F2-AF97-8E5707FB434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2" r="12994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927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F1F3A0-6D66-494D-879B-8B979975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Simulazione processo per bullismo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classe 2C les a.s 2018/19</a:t>
            </a:r>
          </a:p>
        </p:txBody>
      </p:sp>
      <p:pic>
        <p:nvPicPr>
          <p:cNvPr id="6" name="Immagine 5" descr="Immagine che contiene persona, gruppo, posando, persone&#10;&#10;Descrizione generata automaticamente">
            <a:extLst>
              <a:ext uri="{FF2B5EF4-FFF2-40B4-BE49-F238E27FC236}">
                <a16:creationId xmlns:a16="http://schemas.microsoft.com/office/drawing/2014/main" id="{D99B8EAC-3CC3-411E-87DC-4497BB3B15B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8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5" name="Immagine 4" descr="Immagine che contiene tavolo, interni, persona, gruppo&#10;&#10;Descrizione generata automaticamente">
            <a:extLst>
              <a:ext uri="{FF2B5EF4-FFF2-40B4-BE49-F238E27FC236}">
                <a16:creationId xmlns:a16="http://schemas.microsoft.com/office/drawing/2014/main" id="{A0208459-12F8-4067-9DAE-3C346E77EA3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7" r="2" b="19519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egnaposto contenuto 3" descr="Immagine che contiene persona, interni, tavolo, donna&#10;&#10;Descrizione generata automaticamente">
            <a:extLst>
              <a:ext uri="{FF2B5EF4-FFF2-40B4-BE49-F238E27FC236}">
                <a16:creationId xmlns:a16="http://schemas.microsoft.com/office/drawing/2014/main" id="{D2934F45-F966-4FFA-B548-2077538E83F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95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71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0B1B5C-7093-499D-8ABC-02AA2958D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it-IT" sz="5200"/>
              <a:t>Atttraverso il progetto Pon bullismo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7A0D0589-7983-4E96-8BB6-C2B1FA2A2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241722"/>
              </p:ext>
            </p:extLst>
          </p:nvPr>
        </p:nvGraphicFramePr>
        <p:xfrm>
          <a:off x="838199" y="1828800"/>
          <a:ext cx="10786241" cy="4645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5840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A0F284-A9CF-4DB4-9EC4-90CD3549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4642583"/>
            <a:ext cx="10696903" cy="18945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Iscrizione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alla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piattaforma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Elisa</a:t>
            </a:r>
            <a:b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Le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risorse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saranno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presentata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ai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docenti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il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prossimo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anno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scolastico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384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26">
            <a:extLst>
              <a:ext uri="{FF2B5EF4-FFF2-40B4-BE49-F238E27FC236}">
                <a16:creationId xmlns:a16="http://schemas.microsoft.com/office/drawing/2014/main" id="{B7511254-A05E-4E15-ABEE-9CE80348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843"/>
            <a:ext cx="11548872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iattaforma ELISA - Posts | Facebook">
            <a:extLst>
              <a:ext uri="{FF2B5EF4-FFF2-40B4-BE49-F238E27FC236}">
                <a16:creationId xmlns:a16="http://schemas.microsoft.com/office/drawing/2014/main" id="{B1F7A2A8-EFFF-469D-9192-32D874EF4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r="-1" b="-1"/>
          <a:stretch/>
        </p:blipFill>
        <p:spPr bwMode="auto">
          <a:xfrm>
            <a:off x="641604" y="640080"/>
            <a:ext cx="5276732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iattaforma ELISA">
            <a:extLst>
              <a:ext uri="{FF2B5EF4-FFF2-40B4-BE49-F238E27FC236}">
                <a16:creationId xmlns:a16="http://schemas.microsoft.com/office/drawing/2014/main" id="{9638CD2D-0944-4710-B133-DBB00B512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r="20676"/>
          <a:stretch/>
        </p:blipFill>
        <p:spPr bwMode="auto">
          <a:xfrm>
            <a:off x="6273664" y="640080"/>
            <a:ext cx="5276732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83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69D7E8-F782-4E10-9191-B237CBC6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it-IT" sz="3700"/>
              <a:t>Come segnalare Cyberbullismo ai sensi della L. 71/2017</a:t>
            </a:r>
            <a:endParaRPr lang="it-IT" sz="37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1F6A21-FFBA-4E92-A28C-BD49BCFBA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226548" cy="4419600"/>
          </a:xfrm>
        </p:spPr>
        <p:txBody>
          <a:bodyPr>
            <a:normAutofit/>
          </a:bodyPr>
          <a:lstStyle/>
          <a:p>
            <a:r>
              <a:rPr lang="it-IT" sz="2000" dirty="0"/>
              <a:t>ciascun minore ultraquattordicenne può inoltrare al </a:t>
            </a:r>
            <a:r>
              <a:rPr lang="it-IT" sz="2000" u="sng" dirty="0"/>
              <a:t>titolare del trattamento o al gestore del sito internet e del social media </a:t>
            </a:r>
            <a:r>
              <a:rPr lang="it-IT" sz="2000" dirty="0"/>
              <a:t>un’istanza per l’oscuramento, la rimozione o il blocco di qualsiasi altro dato personale del minore, diffuso nella rete internet ( previa conservazione dei dati originali)</a:t>
            </a:r>
          </a:p>
          <a:p>
            <a:r>
              <a:rPr lang="it-IT" sz="2000" dirty="0"/>
              <a:t>Qualora la richiesta non sia soddisfatta, ci si può rivolgere al </a:t>
            </a:r>
            <a:r>
              <a:rPr lang="it-IT" sz="2000" u="sng" dirty="0"/>
              <a:t>Garante per la protezione dei dati personali</a:t>
            </a:r>
            <a:r>
              <a:rPr lang="it-IT" sz="2000" dirty="0"/>
              <a:t>, che entro 48 ore provvede in merito alla segnalazione. </a:t>
            </a:r>
          </a:p>
          <a:p>
            <a:pPr marL="0" indent="0">
              <a:buNone/>
            </a:pPr>
            <a:r>
              <a:rPr lang="it-IT" sz="2000" dirty="0"/>
              <a:t> Il modulo per la segnalazione è scaricabile al link </a:t>
            </a:r>
            <a:r>
              <a:rPr lang="it-IT" sz="2000" dirty="0">
                <a:hlinkClick r:id="rId2"/>
              </a:rPr>
              <a:t>http://www.garanteprivacy.it/cyberbullismo</a:t>
            </a:r>
            <a:endParaRPr lang="it-IT" sz="2000" dirty="0"/>
          </a:p>
          <a:p>
            <a:pPr marL="0" indent="0">
              <a:buNone/>
            </a:pPr>
            <a:r>
              <a:rPr lang="it-IT" sz="2000" dirty="0"/>
              <a:t> e deve essere inviato a: cyberbullismo@gpdp.it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27F54-FE22-4721-99E3-F75B8BD77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24" r="18580"/>
          <a:stretch/>
        </p:blipFill>
        <p:spPr>
          <a:xfrm>
            <a:off x="21" y="10"/>
            <a:ext cx="4635572" cy="6857990"/>
          </a:xfrm>
          <a:prstGeom prst="rect">
            <a:avLst/>
          </a:prstGeom>
          <a:effectLst/>
        </p:spPr>
      </p:pic>
      <p:cxnSp>
        <p:nvCxnSpPr>
          <p:cNvPr id="31" name="Straight Connector 1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8B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819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1F6A21-FFBA-4E92-A28C-BD49BCFBA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676" y="136634"/>
            <a:ext cx="7074379" cy="64683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400" dirty="0"/>
              <a:t>Puoi segnalare episodi di bullismo e cyberbullismo a</a:t>
            </a:r>
          </a:p>
          <a:p>
            <a:pPr marL="0" indent="0">
              <a:buNone/>
            </a:pPr>
            <a:r>
              <a:rPr lang="it-IT" sz="2400" dirty="0"/>
              <a:t>Polizia Postale sez. di Pistoia Via Pratese 49 </a:t>
            </a:r>
            <a:r>
              <a:rPr lang="it-IT" sz="2400" dirty="0" err="1"/>
              <a:t>tel</a:t>
            </a:r>
            <a:r>
              <a:rPr lang="it-IT" sz="2400" dirty="0"/>
              <a:t>: 0573 970726</a:t>
            </a:r>
          </a:p>
          <a:p>
            <a:pPr marL="0" indent="0">
              <a:buNone/>
            </a:pPr>
            <a:r>
              <a:rPr lang="it-IT" sz="2400" dirty="0"/>
              <a:t> Telefono azzurro, anche attraverso una chat –line che tutela  l’anonimato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>
                <a:hlinkClick r:id="rId2"/>
              </a:rPr>
              <a:t>https://azzurro.it/cyberbullismo/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Oppure al centro nazionale cyberbullismo</a:t>
            </a:r>
          </a:p>
          <a:p>
            <a:pPr marL="0" indent="0">
              <a:buNone/>
            </a:pPr>
            <a:r>
              <a:rPr lang="it-IT" sz="2400" dirty="0">
                <a:hlinkClick r:id="rId3"/>
              </a:rPr>
              <a:t>https://anticyberbullismo.it/segnala/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O al garante per la privacy</a:t>
            </a:r>
          </a:p>
          <a:p>
            <a:pPr marL="0" indent="0">
              <a:buNone/>
            </a:pPr>
            <a:r>
              <a:rPr lang="it-IT" sz="2400" b="0" i="0" dirty="0">
                <a:effectLst/>
                <a:hlinkClick r:id="rId4"/>
              </a:rPr>
              <a:t>cyberbullismo@gpdp.it.</a:t>
            </a:r>
            <a:endParaRPr lang="it-IT" sz="2400" b="0" i="0" dirty="0">
              <a:effectLst/>
            </a:endParaRPr>
          </a:p>
          <a:p>
            <a:pPr marL="0" indent="0">
              <a:buNone/>
            </a:pPr>
            <a:r>
              <a:rPr lang="it-IT" sz="2000" dirty="0"/>
              <a:t>Per segnalare materiale pedopornografico online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>
                <a:hlinkClick r:id="rId5"/>
              </a:rPr>
              <a:t>http://www.stop-it.it/</a:t>
            </a:r>
            <a:endParaRPr lang="it-IT" sz="2400" dirty="0"/>
          </a:p>
          <a:p>
            <a:pPr marL="0" indent="0">
              <a:buNone/>
            </a:pPr>
            <a:r>
              <a:rPr lang="it-IT" sz="2400" b="0" u="sng" dirty="0">
                <a:solidFill>
                  <a:schemeClr val="accent1"/>
                </a:solidFill>
                <a:effectLst/>
              </a:rPr>
              <a:t>43002</a:t>
            </a:r>
            <a:r>
              <a:rPr lang="it-IT" sz="2400" b="0" dirty="0">
                <a:solidFill>
                  <a:schemeClr val="accent1"/>
                </a:solidFill>
                <a:effectLst/>
              </a:rPr>
              <a:t> </a:t>
            </a:r>
            <a:r>
              <a:rPr lang="it-IT" sz="2400" b="0" dirty="0">
                <a:effectLst/>
              </a:rPr>
              <a:t>per segnalare via sms episodi di bullismo o legati alla droga. Il servizio è in corso di attivazione in tutte le questure italiane, con il coordinamento delle prefetture</a:t>
            </a:r>
          </a:p>
          <a:p>
            <a:pPr marL="0" indent="0">
              <a:buNone/>
            </a:pPr>
            <a:r>
              <a:rPr lang="it-IT" sz="2400" dirty="0"/>
              <a:t>Attraverso l’app </a:t>
            </a:r>
            <a:r>
              <a:rPr lang="it-IT" sz="2400" u="sng" dirty="0" err="1">
                <a:solidFill>
                  <a:schemeClr val="accent1"/>
                </a:solidFill>
              </a:rPr>
              <a:t>Youpol</a:t>
            </a:r>
            <a:endParaRPr lang="it-IT" sz="2400" u="sng" dirty="0">
              <a:solidFill>
                <a:schemeClr val="accent1"/>
              </a:solidFill>
            </a:endParaRPr>
          </a:p>
          <a:p>
            <a:endParaRPr lang="it-IT" sz="17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BC8150B-F01F-4F72-BE95-1E34734394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724" r="18580"/>
          <a:stretch/>
        </p:blipFill>
        <p:spPr>
          <a:xfrm>
            <a:off x="21" y="10"/>
            <a:ext cx="4635572" cy="6857990"/>
          </a:xfrm>
          <a:prstGeom prst="rect">
            <a:avLst/>
          </a:prstGeom>
          <a:effectLst/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8B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4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641ECA4-6164-4F64-8E0C-8058A5FC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FFFF"/>
                </a:solidFill>
              </a:rPr>
              <a:t>REFERENTE DI ISTITUTO</a:t>
            </a:r>
            <a:br>
              <a:rPr lang="it-IT" sz="2500" dirty="0">
                <a:solidFill>
                  <a:srgbClr val="FFFFFF"/>
                </a:solidFill>
              </a:rPr>
            </a:br>
            <a:r>
              <a:rPr lang="it-IT" sz="1800" dirty="0">
                <a:solidFill>
                  <a:srgbClr val="FFFFFF"/>
                </a:solidFill>
              </a:rPr>
              <a:t>ex art. 4 co.3 L 71/2017</a:t>
            </a:r>
            <a:br>
              <a:rPr lang="it-IT" sz="2500" dirty="0">
                <a:solidFill>
                  <a:srgbClr val="FFFFFF"/>
                </a:solidFill>
              </a:rPr>
            </a:br>
            <a:r>
              <a:rPr lang="it-IT" sz="2500" dirty="0">
                <a:solidFill>
                  <a:srgbClr val="FFFFFF"/>
                </a:solidFill>
              </a:rPr>
              <a:t>Prof.ssa Bonvicini Valentina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AA8C50-1D37-4E32-9196-396D5642F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it-IT" sz="2400" dirty="0"/>
              <a:t>“</a:t>
            </a:r>
            <a:r>
              <a:rPr lang="it-IT" sz="2400" i="1" dirty="0"/>
              <a:t>Ogni istituto scolastico, nell’ambito della propria autonomia, individua fra i docenti un referente con il compito di coordinare le iniziative di prevenzione e di contrasto del cyberbullismo …”</a:t>
            </a:r>
          </a:p>
          <a:p>
            <a:pPr marL="0" indent="0" fontAlgn="base">
              <a:buNone/>
            </a:pPr>
            <a:r>
              <a:rPr lang="it-IT" sz="2400" dirty="0"/>
              <a:t>La legge prevede la figura di un referente per ogni scuola con il </a:t>
            </a:r>
            <a:r>
              <a:rPr lang="it-IT" sz="2400" dirty="0">
                <a:highlight>
                  <a:srgbClr val="FFFF00"/>
                </a:highlight>
              </a:rPr>
              <a:t>compito di coordinare le iniziative di prevenzione e contrasto del cyberbullismo</a:t>
            </a:r>
            <a:r>
              <a:rPr lang="it-IT" sz="2400" dirty="0"/>
              <a:t>. A tal fine, può avvalersi della collaborazione delle Forze di polizia e delle associazioni e dei centri di aggregazione giovanile del territorio. </a:t>
            </a:r>
          </a:p>
        </p:txBody>
      </p:sp>
    </p:spTree>
    <p:extLst>
      <p:ext uri="{BB962C8B-B14F-4D97-AF65-F5344CB8AC3E}">
        <p14:creationId xmlns:p14="http://schemas.microsoft.com/office/powerpoint/2010/main" val="9577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641ECA4-6164-4F64-8E0C-8058A5FC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FFFF"/>
                </a:solidFill>
              </a:rPr>
              <a:t>IL DIRIGENTE SCOLASTICO</a:t>
            </a:r>
            <a:endParaRPr lang="it-IT" sz="4000" dirty="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AA8C50-1D37-4E32-9196-396D5642F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fontAlgn="base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it-IT" sz="1700"/>
              <a:t>Coordina le attività che andranno a favorire la tutela dei propri studenti aggiornando il PTFOF, il Regolamento d’Istituto ed il patto educativo di corresponsabilità con specifici riferimenti a bullismo, cyberbullismo e relative sanzioni</a:t>
            </a:r>
            <a:endParaRPr lang="it-IT" sz="1700" i="1"/>
          </a:p>
          <a:p>
            <a:pPr marL="0" indent="0" fontAlgn="base">
              <a:buNone/>
            </a:pPr>
            <a:r>
              <a:rPr lang="it-IT" sz="1700"/>
              <a:t>❑ Collabora con il referente al fine di garantire una scuola accogliente e sicura. </a:t>
            </a:r>
          </a:p>
          <a:p>
            <a:pPr marL="0" indent="0" fontAlgn="base">
              <a:buNone/>
            </a:pPr>
            <a:r>
              <a:rPr lang="it-IT" sz="1700"/>
              <a:t> ❑assicurare la massima informazione alle famiglie di tutte le attività e iniziative intraprese, anche attraverso una sezione dedicata sul sito web della scuola</a:t>
            </a:r>
          </a:p>
          <a:p>
            <a:pPr marL="0" indent="0" fontAlgn="base">
              <a:buNone/>
            </a:pPr>
            <a:r>
              <a:rPr lang="it-IT" sz="1700"/>
              <a:t> ❑ «</a:t>
            </a:r>
            <a:r>
              <a:rPr lang="it-IT" sz="1700" i="1"/>
              <a:t>salvo che il fatto costituisca reato, </a:t>
            </a:r>
            <a:r>
              <a:rPr lang="it-IT" sz="1700" i="1">
                <a:highlight>
                  <a:srgbClr val="FFFF00"/>
                </a:highlight>
              </a:rPr>
              <a:t>il dirigente scolastico che venga a conoscenza di atti di cyberbullismo ne informa tempestivamente i soggetti esercenti la responsabilità genitoriale </a:t>
            </a:r>
            <a:r>
              <a:rPr lang="it-IT" sz="1700" i="1"/>
              <a:t>ovvero i tutori dei minori coinvolti e </a:t>
            </a:r>
            <a:r>
              <a:rPr lang="it-IT" sz="1700" i="1">
                <a:highlight>
                  <a:srgbClr val="FFFF00"/>
                </a:highlight>
              </a:rPr>
              <a:t>attiva adeguate azioni di carattere educativo</a:t>
            </a:r>
            <a:r>
              <a:rPr lang="it-IT" sz="1700" i="1"/>
              <a:t>»</a:t>
            </a:r>
            <a:r>
              <a:rPr lang="it-IT" sz="1700"/>
              <a:t> art. 5 co. 1 L. 71/2017</a:t>
            </a:r>
          </a:p>
          <a:p>
            <a:pPr marL="0" indent="0" fontAlgn="base">
              <a:buNone/>
            </a:pPr>
            <a:r>
              <a:rPr lang="it-IT" sz="1700"/>
              <a:t> ❑ Attiva specifiche intese con i servizi territoriali (servizi della salute, servizi sociali, forze dell’ordine, servizi minorili dell’amministrazione della Giustizia) in grado di fornire supporto specializzato e continuativo ai minori coinvolti ove la scuola non disponga di adeguate risorse.</a:t>
            </a:r>
          </a:p>
          <a:p>
            <a:pPr marL="0" indent="0" fontAlgn="base">
              <a:buNone/>
            </a:pPr>
            <a:endParaRPr lang="it-IT" sz="1700" i="1"/>
          </a:p>
        </p:txBody>
      </p:sp>
    </p:spTree>
    <p:extLst>
      <p:ext uri="{BB962C8B-B14F-4D97-AF65-F5344CB8AC3E}">
        <p14:creationId xmlns:p14="http://schemas.microsoft.com/office/powerpoint/2010/main" val="292250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2D44074-0B69-4F0C-A7B3-5645CE40D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B31BC0F-AAC9-4B5D-A33D-A8EFAA0B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37" y="417250"/>
            <a:ext cx="3611895" cy="57972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REFERENTE D’ISTITUTO </a:t>
            </a:r>
            <a:br>
              <a:rPr lang="en-US" sz="28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 LA PREVENZIONE E IL CONTRASTO AL BULLISMO E AL CYBERBULLISMO, 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opera in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più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direzioni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con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l’obiettivo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contrastare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il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fenomeno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tutte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le sue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manifestazioni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E638689-931A-49A5-9245-B1CF4C5A6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287" y="346841"/>
            <a:ext cx="7385643" cy="6294064"/>
          </a:xfrm>
        </p:spPr>
        <p:txBody>
          <a:bodyPr wrap="square" anchor="t">
            <a:normAutofit lnSpcReduction="10000"/>
          </a:bodyPr>
          <a:lstStyle/>
          <a:p>
            <a:pPr marL="0" indent="0">
              <a:buNone/>
            </a:pPr>
            <a:r>
              <a:rPr lang="it-IT" sz="2600" dirty="0"/>
              <a:t>con </a:t>
            </a:r>
            <a:r>
              <a:rPr lang="it-IT" sz="2600" b="1" dirty="0">
                <a:highlight>
                  <a:srgbClr val="FFFF00"/>
                </a:highlight>
              </a:rPr>
              <a:t>AZIONI A CARATTERE PREVENTIVO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/>
              <a:t>Coordina le iniziative di prevenzione e di contrasto del bullismo e cyberbullismo, anche avvalendosi della collaborazione delle Forze di polizia nonché delle associazioni e dei centri di aggregazione giovanile presenti sul territorio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/>
              <a:t>Svolge e promuove attività di formazione (online e in presenza) informazione e sensibilizzazione sul fenomeno del bullismo, cyberbullismo, sicurezza in rete, educazione alla comunicazione non ostile e ai diritti e ai doveri legati all’utilizzo delle tecnologie informatiche</a:t>
            </a:r>
          </a:p>
          <a:p>
            <a:pPr marL="0" indent="0">
              <a:buNone/>
            </a:pPr>
            <a:r>
              <a:rPr lang="it-IT" sz="1400" dirty="0"/>
              <a:t>(</a:t>
            </a:r>
            <a:r>
              <a:rPr lang="it-IT" sz="1400" dirty="0">
                <a:effectLst/>
                <a:ea typeface="Carlito"/>
                <a:cs typeface="Carlito"/>
              </a:rPr>
              <a:t>La Legge 107 del 2015 ha introdotto, tra gli obiettivi formativi prioritari, lo sviluppo delle competenze digitali degli studenti, finalizzato anche a un utilizzo critico e consapevole dei social network e dei media, e declinato dal Piano Nazionale Scuola Digitale)</a:t>
            </a:r>
            <a:endParaRPr lang="it-IT" sz="1400" dirty="0"/>
          </a:p>
          <a:p>
            <a:endParaRPr lang="it-IT" sz="22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B2CAB8-1B3E-4530-AAE5-5110E8559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1737" y="4279036"/>
            <a:ext cx="6978870" cy="2310950"/>
          </a:xfrm>
        </p:spPr>
        <p:txBody>
          <a:bodyPr wrap="square" anchor="t"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con </a:t>
            </a:r>
            <a:r>
              <a:rPr lang="it-IT" b="1" dirty="0"/>
              <a:t>una </a:t>
            </a:r>
            <a:r>
              <a:rPr lang="it-IT" b="1" dirty="0">
                <a:highlight>
                  <a:srgbClr val="FFFF00"/>
                </a:highlight>
              </a:rPr>
              <a:t>STRATEGIA DI AZIONE</a:t>
            </a:r>
          </a:p>
          <a:p>
            <a:pPr marL="0" indent="0">
              <a:buNone/>
            </a:pPr>
            <a:r>
              <a:rPr lang="it-IT" sz="2100" dirty="0"/>
              <a:t>Interviene, secondo un protocollo di intervento, che  si attiene alla procedura, studiata e proposta dall’Università di Firenze, contenuto nel </a:t>
            </a:r>
            <a:r>
              <a:rPr lang="it-IT" sz="2100" b="1" dirty="0"/>
              <a:t>Piano di azione </a:t>
            </a:r>
          </a:p>
          <a:p>
            <a:pPr marL="0" indent="0">
              <a:buNone/>
            </a:pPr>
            <a:r>
              <a:rPr lang="it-IT" sz="2100" dirty="0"/>
              <a:t>Scopo: garantire il benessere a scuola, dando supporto a studenti, docenti e genitori, anche avvalendosi di professionalità specifiche. </a:t>
            </a:r>
            <a:endParaRPr lang="it-IT" sz="2100" b="1" dirty="0"/>
          </a:p>
          <a:p>
            <a:pPr marL="0" indent="0">
              <a:buNone/>
            </a:pPr>
            <a:endParaRPr lang="it-IT" sz="2100" dirty="0">
              <a:highlight>
                <a:srgbClr val="FFFF00"/>
              </a:highlight>
            </a:endParaRP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27175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77C8C8-0B5F-40A4-8AE7-665FECB46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813FAB4-E18A-4CFA-B75B-92090037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412C0C28-5850-4F97-8E19-24B1DD749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2DEA91D-B9DF-4E4D-988B-E00F3C93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t-IT" sz="4000" b="1" dirty="0">
                <a:latin typeface="+mn-lt"/>
              </a:rPr>
              <a:t>Piano azione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1F5582ED-06A1-4FE2-A44B-45FC4D3EC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7" y="1782981"/>
            <a:ext cx="3483864" cy="1581940"/>
          </a:xfrm>
          <a:prstGeom prst="rect">
            <a:avLst/>
          </a:prstGeo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2C147C7-9920-48E0-9FE1-4D49EA2C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7" y="972865"/>
            <a:ext cx="6842935" cy="520409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900" b="1" dirty="0"/>
              <a:t>PROTOCOLLO DI PRONTO INTERVENTO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900" dirty="0"/>
              <a:t>Secondo la procedura proposta e studiata dall’Università di Firenze</a:t>
            </a:r>
          </a:p>
          <a:p>
            <a:pPr marL="0" indent="0">
              <a:spcBef>
                <a:spcPts val="0"/>
              </a:spcBef>
              <a:buNone/>
            </a:pPr>
            <a:endParaRPr lang="it-IT" sz="1900" dirty="0"/>
          </a:p>
          <a:p>
            <a:pPr marL="0" indent="0">
              <a:buNone/>
            </a:pPr>
            <a:r>
              <a:rPr lang="it-IT" sz="1900" dirty="0"/>
              <a:t>In caso di: CONSTATAZIONE/SOSPETTO / SEGNALAZIONE DI EPISODI DI BULLISMO E/O</a:t>
            </a:r>
          </a:p>
          <a:p>
            <a:pPr marL="0" indent="0">
              <a:buNone/>
            </a:pPr>
            <a:r>
              <a:rPr lang="it-IT" sz="1900" dirty="0"/>
              <a:t>CYBERBULLISMO </a:t>
            </a:r>
          </a:p>
          <a:p>
            <a:pPr marL="0" indent="0">
              <a:buNone/>
            </a:pPr>
            <a:r>
              <a:rPr lang="it-IT" sz="1900" dirty="0"/>
              <a:t> sono previste 4 fasi</a:t>
            </a:r>
          </a:p>
          <a:p>
            <a:pPr marL="0" indent="0">
              <a:buNone/>
            </a:pPr>
            <a:endParaRPr lang="it-IT" sz="1900" dirty="0"/>
          </a:p>
          <a:p>
            <a:pPr>
              <a:buFont typeface="+mj-lt"/>
              <a:buAutoNum type="arabicPeriod"/>
            </a:pPr>
            <a:r>
              <a:rPr lang="it-IT" sz="1900" dirty="0">
                <a:highlight>
                  <a:srgbClr val="FFFF00"/>
                </a:highlight>
              </a:rPr>
              <a:t>1. FASE di PRIMA SEGNALAZIONE</a:t>
            </a:r>
            <a:r>
              <a:rPr lang="it-IT" sz="1900" dirty="0"/>
              <a:t>: </a:t>
            </a:r>
          </a:p>
          <a:p>
            <a:pPr>
              <a:buFont typeface="+mj-lt"/>
              <a:buAutoNum type="arabicPeriod"/>
            </a:pPr>
            <a:r>
              <a:rPr lang="it-IT" sz="1900" dirty="0">
                <a:highlight>
                  <a:srgbClr val="FF00FF"/>
                </a:highlight>
              </a:rPr>
              <a:t>FASE di VALUTAZIONE APPROFONDITA</a:t>
            </a:r>
          </a:p>
          <a:p>
            <a:pPr>
              <a:buFont typeface="+mj-lt"/>
              <a:buAutoNum type="arabicPeriod"/>
            </a:pPr>
            <a:r>
              <a:rPr lang="it-IT" sz="1900" dirty="0">
                <a:highlight>
                  <a:srgbClr val="00FF00"/>
                </a:highlight>
              </a:rPr>
              <a:t>Fase della SCELTA DELL’INTERVENTO E GESTIONE DEL CASO</a:t>
            </a:r>
          </a:p>
          <a:p>
            <a:pPr>
              <a:buFont typeface="+mj-lt"/>
              <a:buAutoNum type="arabicPeriod"/>
            </a:pPr>
            <a:r>
              <a:rPr lang="it-IT" sz="1900" dirty="0">
                <a:highlight>
                  <a:srgbClr val="C0C0C0"/>
                </a:highlight>
              </a:rPr>
              <a:t>FASE di MONITORAGGIO</a:t>
            </a:r>
          </a:p>
          <a:p>
            <a:pPr marL="0" indent="0">
              <a:buNone/>
            </a:pPr>
            <a:endParaRPr lang="it-IT" sz="1900" dirty="0"/>
          </a:p>
          <a:p>
            <a:pPr marL="0" indent="0">
              <a:buNone/>
            </a:pPr>
            <a:endParaRPr lang="it-IT" sz="1900" dirty="0"/>
          </a:p>
          <a:p>
            <a:pPr marL="0" indent="0">
              <a:buNone/>
            </a:pPr>
            <a:endParaRPr lang="it-IT" sz="1900" dirty="0"/>
          </a:p>
          <a:p>
            <a:pPr marL="0" indent="0">
              <a:buNone/>
            </a:pPr>
            <a:endParaRPr lang="it-IT" sz="19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700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5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2C147C7-9920-48E0-9FE1-4D49EA2C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6" y="462454"/>
            <a:ext cx="11449552" cy="6249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b="1" dirty="0">
                <a:highlight>
                  <a:srgbClr val="FFFF00"/>
                </a:highlight>
              </a:rPr>
              <a:t>1.  LA SEGNALAZIONE</a:t>
            </a:r>
            <a:r>
              <a:rPr lang="it-IT" sz="2000" dirty="0"/>
              <a:t>: </a:t>
            </a:r>
          </a:p>
          <a:p>
            <a:pPr marL="0" indent="0">
              <a:buNone/>
            </a:pPr>
            <a:r>
              <a:rPr lang="it-IT" sz="2000" dirty="0"/>
              <a:t>chiunque può fare la segnalazione: docenti, personale Ata, famiglie, compagni, vittime. </a:t>
            </a:r>
          </a:p>
          <a:p>
            <a:pPr marL="0" indent="0">
              <a:buNone/>
            </a:pPr>
            <a:r>
              <a:rPr lang="it-IT" sz="2000" dirty="0"/>
              <a:t>Se un docente o il personale Ata assiste a un episodio di bullismo o cyberbullismo o riceve</a:t>
            </a:r>
          </a:p>
          <a:p>
            <a:pPr marL="0" indent="0">
              <a:buNone/>
            </a:pPr>
            <a:r>
              <a:rPr lang="it-IT" sz="2000" dirty="0"/>
              <a:t>direttamente una segnalazione deve contattare il  Dirigente scolastico o il referente di Istituto, che riferirà al Dirigente ,</a:t>
            </a:r>
          </a:p>
          <a:p>
            <a:pPr marL="0" indent="0">
              <a:buNone/>
            </a:pPr>
            <a:r>
              <a:rPr lang="it-IT" sz="2000" dirty="0"/>
              <a:t> relazionando sull’accaduto.</a:t>
            </a:r>
          </a:p>
          <a:p>
            <a:pPr marL="0" indent="0">
              <a:buNone/>
            </a:pPr>
            <a:r>
              <a:rPr lang="it-IT" sz="2000" dirty="0" err="1"/>
              <a:t>n.b</a:t>
            </a:r>
            <a:r>
              <a:rPr lang="it-IT" sz="2000" dirty="0"/>
              <a:t>: Il personale scolastico non deve fare atti di indagine, audizioni, valutare l’attendibilità del minore, delle circostanze o delle responsabilità ma immediatamente fare la segnalazione.</a:t>
            </a:r>
          </a:p>
          <a:p>
            <a:pPr marL="0" indent="0">
              <a:buNone/>
            </a:pPr>
            <a:r>
              <a:rPr lang="it-IT" sz="2000" b="1" dirty="0">
                <a:highlight>
                  <a:srgbClr val="FF00FF"/>
                </a:highlight>
              </a:rPr>
              <a:t>2. LA VALUTAZIONE APPROFONDITA</a:t>
            </a:r>
          </a:p>
          <a:p>
            <a:r>
              <a:rPr lang="it-IT" sz="2000" dirty="0"/>
              <a:t>La segnalazione deve essere presa in carico nel più breve tempo possibile </a:t>
            </a:r>
          </a:p>
          <a:p>
            <a:r>
              <a:rPr lang="it-IT" sz="2000" dirty="0"/>
              <a:t> Il referente raccoglie informazioni sull’accaduto tramite colloqui con gli attori coinvolti per valutare a fondo la situazione, per capire se si tratta di un caso di bullismo o cyberbullismo e il livello di gravità e di rischio della situazione (livello di pericolosità del presunto bullo - livello della sofferenza della vittima - reazione della famiglia/classe/docenti).</a:t>
            </a:r>
          </a:p>
          <a:p>
            <a:r>
              <a:rPr lang="it-IT" sz="2000" dirty="0"/>
              <a:t>Il momento della valutazione è molto delicato per evitare di sottovalutare o enfatizzare la situazione e per scegliere il tipo di intervento più appropriato per gestire il caso</a:t>
            </a:r>
          </a:p>
          <a:p>
            <a:r>
              <a:rPr lang="it-IT" sz="2000" dirty="0"/>
              <a:t>Dopo aver effettuato i colloqui, valutato il contesto e la sofferenza per la vittima il team operativo e lo staff scolastico decidono quali interventi ritengono necessari e funzionali alla risoluzione del caso, in base a tre livelli: </a:t>
            </a:r>
          </a:p>
        </p:txBody>
      </p:sp>
      <p:sp>
        <p:nvSpPr>
          <p:cNvPr id="66" name="Rectangle 5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5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sosceles Triangle 5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5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olo 13">
            <a:extLst>
              <a:ext uri="{FF2B5EF4-FFF2-40B4-BE49-F238E27FC236}">
                <a16:creationId xmlns:a16="http://schemas.microsoft.com/office/drawing/2014/main" id="{DA0BA53B-C7AE-492A-ABE8-09B072E33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t-IT" sz="3600" b="1" dirty="0">
                <a:latin typeface="+mn-lt"/>
              </a:rPr>
              <a:t>LIVELLO DI PRIORITÀ DI INTERVENTO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2C147C7-9920-48E0-9FE1-4D49EA2C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7F7D832E-612F-4913-9E58-117CEDCBEE30}"/>
              </a:ext>
            </a:extLst>
          </p:cNvPr>
          <p:cNvSpPr/>
          <p:nvPr/>
        </p:nvSpPr>
        <p:spPr>
          <a:xfrm>
            <a:off x="589625" y="177571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4BC7A6-0725-45DE-9FA8-6152A0C1E1CB}"/>
              </a:ext>
            </a:extLst>
          </p:cNvPr>
          <p:cNvSpPr txBox="1"/>
          <p:nvPr/>
        </p:nvSpPr>
        <p:spPr>
          <a:xfrm>
            <a:off x="1884151" y="1775716"/>
            <a:ext cx="7290921" cy="127727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/>
              <a:t>situazione di emergenza ad alta priorità di intervento</a:t>
            </a:r>
            <a:r>
              <a:rPr lang="it-IT" dirty="0"/>
              <a:t>: </a:t>
            </a:r>
          </a:p>
          <a:p>
            <a:pPr>
              <a:spcAft>
                <a:spcPts val="600"/>
              </a:spcAft>
            </a:pPr>
            <a:r>
              <a:rPr lang="it-IT" dirty="0"/>
              <a:t> È necessario un intervento urgente che la scuola non può gestire da sola. Deve essere richiesto il supporto della rete sul territorio anche con interventi specialistici e a lungo termine. 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0E4B09CB-5FE1-43D5-9B15-9F3ABFCEA03A}"/>
              </a:ext>
            </a:extLst>
          </p:cNvPr>
          <p:cNvSpPr/>
          <p:nvPr/>
        </p:nvSpPr>
        <p:spPr>
          <a:xfrm>
            <a:off x="553973" y="3286992"/>
            <a:ext cx="978408" cy="48463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4E139A7-7337-411B-AAD2-31DFA4BA010D}"/>
              </a:ext>
            </a:extLst>
          </p:cNvPr>
          <p:cNvSpPr txBox="1"/>
          <p:nvPr/>
        </p:nvSpPr>
        <p:spPr>
          <a:xfrm>
            <a:off x="1884151" y="3378499"/>
            <a:ext cx="7318363" cy="2062103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 </a:t>
            </a:r>
            <a:r>
              <a:rPr lang="it-IT" b="1" dirty="0"/>
              <a:t>Livello sistematico di bullismo e vittimizzazione ma non così grave</a:t>
            </a:r>
          </a:p>
          <a:p>
            <a:pPr>
              <a:spcAft>
                <a:spcPts val="600"/>
              </a:spcAft>
            </a:pPr>
            <a:r>
              <a:rPr lang="it-IT" b="1" dirty="0"/>
              <a:t> </a:t>
            </a:r>
            <a:r>
              <a:rPr lang="it-IT" dirty="0"/>
              <a:t>da richiedere interventi esterni. </a:t>
            </a:r>
          </a:p>
          <a:p>
            <a:pPr>
              <a:spcAft>
                <a:spcPts val="600"/>
              </a:spcAft>
            </a:pPr>
            <a:r>
              <a:rPr lang="it-IT" dirty="0"/>
              <a:t>La scuola attiva interventi indicati e strutturati per la gestione. </a:t>
            </a:r>
          </a:p>
          <a:p>
            <a:pPr>
              <a:spcAft>
                <a:spcPts val="600"/>
              </a:spcAft>
            </a:pPr>
            <a:r>
              <a:rPr lang="it-IT" dirty="0"/>
              <a:t>Nel caso in cui non ci siano risultati, si attiva prontamente la rete sul territorio. </a:t>
            </a:r>
          </a:p>
          <a:p>
            <a:pPr>
              <a:spcAft>
                <a:spcPts val="600"/>
              </a:spcAft>
            </a:pPr>
            <a:r>
              <a:rPr lang="it-IT" dirty="0"/>
              <a:t>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07FFD76-D1AB-430A-A986-BE38C6FB7196}"/>
              </a:ext>
            </a:extLst>
          </p:cNvPr>
          <p:cNvSpPr txBox="1"/>
          <p:nvPr/>
        </p:nvSpPr>
        <p:spPr>
          <a:xfrm>
            <a:off x="1884151" y="5530632"/>
            <a:ext cx="7321993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/>
              <a:t>Livello universale, non grave</a:t>
            </a:r>
            <a:r>
              <a:rPr lang="it-IT" dirty="0"/>
              <a:t>: situazione da monitorare, con interventi preventivi  e di sensibilizzazione in classe. </a:t>
            </a:r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868B916E-5C8F-4E3B-912C-33353060E34A}"/>
              </a:ext>
            </a:extLst>
          </p:cNvPr>
          <p:cNvSpPr/>
          <p:nvPr/>
        </p:nvSpPr>
        <p:spPr>
          <a:xfrm>
            <a:off x="643467" y="548686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A78C6AF-2C52-4FE4-887E-E4D45CC873D3}"/>
              </a:ext>
            </a:extLst>
          </p:cNvPr>
          <p:cNvSpPr txBox="1"/>
          <p:nvPr/>
        </p:nvSpPr>
        <p:spPr>
          <a:xfrm>
            <a:off x="9202514" y="6144872"/>
            <a:ext cx="2662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E. </a:t>
            </a:r>
            <a:r>
              <a:rPr lang="it-IT" sz="1400" dirty="0" err="1"/>
              <a:t>Menesini</a:t>
            </a:r>
            <a:r>
              <a:rPr lang="it-IT" sz="1400" dirty="0"/>
              <a:t>, A. Nocentini, 2017</a:t>
            </a:r>
          </a:p>
          <a:p>
            <a:r>
              <a:rPr lang="it-IT" sz="1400" dirty="0"/>
              <a:t>Università di Firenze</a:t>
            </a:r>
          </a:p>
        </p:txBody>
      </p:sp>
    </p:spTree>
    <p:extLst>
      <p:ext uri="{BB962C8B-B14F-4D97-AF65-F5344CB8AC3E}">
        <p14:creationId xmlns:p14="http://schemas.microsoft.com/office/powerpoint/2010/main" val="199735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 descr="Immagine che contiene sfocatura&#10;&#10;Descrizione generata automaticamente">
            <a:extLst>
              <a:ext uri="{FF2B5EF4-FFF2-40B4-BE49-F238E27FC236}">
                <a16:creationId xmlns:a16="http://schemas.microsoft.com/office/drawing/2014/main" id="{83344A43-5BD6-40EF-8315-01A3EFC3C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030" r="23709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3" name="Arc 102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2C147C7-9920-48E0-9FE1-4D49EA2C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703" y="609600"/>
            <a:ext cx="6261829" cy="56102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200" b="1" dirty="0">
                <a:highlight>
                  <a:srgbClr val="00FF00"/>
                </a:highlight>
              </a:rPr>
              <a:t>3. LA GESTIONE DEL CASO</a:t>
            </a:r>
            <a:r>
              <a:rPr lang="it-IT" sz="2200" dirty="0">
                <a:highlight>
                  <a:srgbClr val="00FF00"/>
                </a:highlight>
              </a:rPr>
              <a:t>:</a:t>
            </a:r>
          </a:p>
          <a:p>
            <a:pPr marL="0" indent="0">
              <a:buNone/>
            </a:pPr>
            <a:r>
              <a:rPr lang="it-IT" sz="1300" dirty="0">
                <a:highlight>
                  <a:srgbClr val="00FF00"/>
                </a:highlight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/>
              <a:t>INTERVENTO INDIVIDUALE con gli alunni coinvolti (vittima e bullo) </a:t>
            </a:r>
          </a:p>
          <a:p>
            <a:pPr marL="0" indent="0">
              <a:buNone/>
            </a:pPr>
            <a:r>
              <a:rPr lang="it-IT" sz="2000" b="1" dirty="0"/>
              <a:t>Con la vittima</a:t>
            </a:r>
          </a:p>
          <a:p>
            <a:pPr marL="0" indent="0">
              <a:buNone/>
            </a:pPr>
            <a:r>
              <a:rPr lang="it-IT" sz="2000" dirty="0"/>
              <a:t>Ascoltarla per capire se c’è  senso di colpa, vergogna, emarginazione, rassicurarla facendole capire che non è sola ma può contare sull’adulto.</a:t>
            </a:r>
          </a:p>
          <a:p>
            <a:pPr marL="0" indent="0">
              <a:buNone/>
            </a:pPr>
            <a:r>
              <a:rPr lang="it-IT" sz="2000" dirty="0"/>
              <a:t>allertare il Consiglio di classe ed il personale ATA affinché ponga maggiore attenzione ai comportamenti e ai segnali di disagio, sofferenza emarginazione</a:t>
            </a:r>
          </a:p>
          <a:p>
            <a:pPr marL="0" indent="0">
              <a:buNone/>
            </a:pPr>
            <a:r>
              <a:rPr lang="it-IT" sz="2000" dirty="0"/>
              <a:t>Collaborazione con la famiglia per monitorare la situazione.</a:t>
            </a:r>
          </a:p>
          <a:p>
            <a:pPr marL="0" indent="0">
              <a:buNone/>
            </a:pPr>
            <a:r>
              <a:rPr lang="it-IT" sz="2000" b="1" dirty="0"/>
              <a:t>Con il/la bullo/a</a:t>
            </a:r>
          </a:p>
          <a:p>
            <a:pPr marL="0" indent="0">
              <a:buNone/>
            </a:pPr>
            <a:r>
              <a:rPr lang="it-IT" sz="2000" dirty="0"/>
              <a:t>Responsabilizzare sulle conseguenze delle sue azioni e ristabilire regole di base per la convivenza, sollecitando collaborazione. </a:t>
            </a:r>
          </a:p>
          <a:p>
            <a:pPr marL="0" indent="0">
              <a:buNone/>
            </a:pPr>
            <a:r>
              <a:rPr lang="it-IT" sz="2000" dirty="0"/>
              <a:t>Allertare il Consiglio di classe </a:t>
            </a:r>
            <a:r>
              <a:rPr lang="it-IT" sz="2000" dirty="0" err="1"/>
              <a:t>affinchè</a:t>
            </a:r>
            <a:r>
              <a:rPr lang="it-IT" sz="2000" dirty="0"/>
              <a:t> tenga sotto controllo la situazione con un monitoraggio continuo e adotti  le sanzioni disciplinari secondo quanto previsto dal Regolamento di Istituto</a:t>
            </a:r>
          </a:p>
          <a:p>
            <a:pPr marL="0" indent="0">
              <a:buNone/>
            </a:pPr>
            <a:r>
              <a:rPr lang="it-IT" sz="2000" dirty="0"/>
              <a:t>La famiglia sarà tenuta al corrente del percorso in atto. </a:t>
            </a:r>
          </a:p>
          <a:p>
            <a:pPr marL="0" indent="0">
              <a:buNone/>
            </a:pPr>
            <a:endParaRPr lang="it-IT" sz="2000" b="1" dirty="0"/>
          </a:p>
          <a:p>
            <a:pPr marL="0" indent="0">
              <a:buNone/>
            </a:pPr>
            <a:endParaRPr lang="it-IT" sz="1300" dirty="0"/>
          </a:p>
        </p:txBody>
      </p:sp>
    </p:spTree>
    <p:extLst>
      <p:ext uri="{BB962C8B-B14F-4D97-AF65-F5344CB8AC3E}">
        <p14:creationId xmlns:p14="http://schemas.microsoft.com/office/powerpoint/2010/main" val="28456140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2456</Words>
  <Application>Microsoft Office PowerPoint</Application>
  <PresentationFormat>Widescreen</PresentationFormat>
  <Paragraphs>143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Tema di Office</vt:lpstr>
      <vt:lpstr>Vademecum anti-bullismo/cyberbullismo  </vt:lpstr>
      <vt:lpstr> LE FIGURE DI RIFERIMENTO ex. L 71/2017 e  Linee di orientamento per la prevenzione e il contrasto del cyberbullismo Ottobre 2017</vt:lpstr>
      <vt:lpstr>REFERENTE DI ISTITUTO ex art. 4 co.3 L 71/2017 Prof.ssa Bonvicini Valentina</vt:lpstr>
      <vt:lpstr>IL DIRIGENTE SCOLASTICO</vt:lpstr>
      <vt:lpstr>REFERENTE D’ISTITUTO  PER LA PREVENZIONE E IL CONTRASTO AL BULLISMO E AL CYBERBULLISMO,   opera in più direzioni con l’obiettivo di contrastare il fenomeno in tutte le sue manifestazioni </vt:lpstr>
      <vt:lpstr>Piano azione</vt:lpstr>
      <vt:lpstr>Presentazione standard di PowerPoint</vt:lpstr>
      <vt:lpstr>LIVELLO DI PRIORITÀ DI INTERVENTO</vt:lpstr>
      <vt:lpstr>Presentazione standard di PowerPoint</vt:lpstr>
      <vt:lpstr>Presentazione standard di PowerPoint</vt:lpstr>
      <vt:lpstr>Presentazione standard di PowerPoint</vt:lpstr>
      <vt:lpstr>AZIONI programmate per l’a.s 2020-21 ( da inserire nella programmazione dei cdc )</vt:lpstr>
      <vt:lpstr>Presentazione standard di PowerPoint</vt:lpstr>
      <vt:lpstr>PROGETTO “FORME DI SOFFERENZA SILENZIOSA IN ADOLESCENZA </vt:lpstr>
      <vt:lpstr>Azioni da poter programmare per questo a.s  da svolgere compatibilmente con l’emergenza sanitaria ( da inserire come eventuali nella programmazione dei cdc )  </vt:lpstr>
      <vt:lpstr>AZIONI SVOLTE nel precedente anno scolastico</vt:lpstr>
      <vt:lpstr>  Lunedì 3 febbraio2020  INCONTRO FORMATIVO  E DI SENSIBILIZZAZIONE con il dott. Paolo Picchio, padre di Carolina, prima vittima riconosciuta di cyberbullismo in Italia  </vt:lpstr>
      <vt:lpstr>Io clicco positivo con Papà Picchio:  “Le parole fanno più male delle botte”</vt:lpstr>
      <vt:lpstr>una VISITA GUIDATA ALLA QUESTURA DI PISTOIA, con lo scopo di far conoscere agli alunni le Istituzioni cittadine e la realtà locale. Il Dott. Gorrone, Dirigente della sezione anticrimine, ha illustrato com’è strutturata la polizia di Stato e quali sono le sue funzioni, evidenziando tra le altre la prevenzione al cyberbullismo.</vt:lpstr>
      <vt:lpstr>Presentazione standard di PowerPoint</vt:lpstr>
      <vt:lpstr>Simulazione processo per bullismo classe 2C les a.s 2018/19</vt:lpstr>
      <vt:lpstr>Atttraverso il progetto Pon bullismo</vt:lpstr>
      <vt:lpstr>Iscrizione alla piattaforma Elisa Le risorse saranno presentata ai docenti il prossimo anno scolastico </vt:lpstr>
      <vt:lpstr>Come segnalare Cyberbullismo ai sensi della L. 71/2017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Vademecum anti-bullismo/cyberbullismo  </dc:title>
  <dc:creator>Valentina Bonvicini</dc:creator>
  <cp:lastModifiedBy>Valentina Bonvicini</cp:lastModifiedBy>
  <cp:revision>3</cp:revision>
  <dcterms:created xsi:type="dcterms:W3CDTF">2020-11-10T23:01:15Z</dcterms:created>
  <dcterms:modified xsi:type="dcterms:W3CDTF">2020-11-10T23:09:52Z</dcterms:modified>
</cp:coreProperties>
</file>