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notesMasterIdLst>
    <p:notesMasterId r:id="rId42"/>
  </p:notesMasterIdLst>
  <p:sldIdLst>
    <p:sldId id="256" r:id="rId2"/>
    <p:sldId id="293" r:id="rId3"/>
    <p:sldId id="286" r:id="rId4"/>
    <p:sldId id="258" r:id="rId5"/>
    <p:sldId id="259" r:id="rId6"/>
    <p:sldId id="290" r:id="rId7"/>
    <p:sldId id="291" r:id="rId8"/>
    <p:sldId id="292" r:id="rId9"/>
    <p:sldId id="260" r:id="rId10"/>
    <p:sldId id="266" r:id="rId11"/>
    <p:sldId id="267" r:id="rId12"/>
    <p:sldId id="262" r:id="rId13"/>
    <p:sldId id="264" r:id="rId14"/>
    <p:sldId id="263" r:id="rId15"/>
    <p:sldId id="283" r:id="rId16"/>
    <p:sldId id="284" r:id="rId17"/>
    <p:sldId id="268" r:id="rId18"/>
    <p:sldId id="272" r:id="rId19"/>
    <p:sldId id="269" r:id="rId20"/>
    <p:sldId id="270" r:id="rId21"/>
    <p:sldId id="271" r:id="rId22"/>
    <p:sldId id="273" r:id="rId23"/>
    <p:sldId id="274" r:id="rId24"/>
    <p:sldId id="275" r:id="rId25"/>
    <p:sldId id="280" r:id="rId26"/>
    <p:sldId id="277" r:id="rId27"/>
    <p:sldId id="279" r:id="rId28"/>
    <p:sldId id="288" r:id="rId29"/>
    <p:sldId id="289" r:id="rId30"/>
    <p:sldId id="285" r:id="rId31"/>
    <p:sldId id="287" r:id="rId32"/>
    <p:sldId id="294" r:id="rId33"/>
    <p:sldId id="301" r:id="rId34"/>
    <p:sldId id="295" r:id="rId35"/>
    <p:sldId id="296" r:id="rId36"/>
    <p:sldId id="297" r:id="rId37"/>
    <p:sldId id="298" r:id="rId38"/>
    <p:sldId id="299" r:id="rId39"/>
    <p:sldId id="300" r:id="rId40"/>
    <p:sldId id="30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0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4" autoAdjust="0"/>
    <p:restoredTop sz="94660"/>
  </p:normalViewPr>
  <p:slideViewPr>
    <p:cSldViewPr snapToGrid="0">
      <p:cViewPr varScale="1">
        <p:scale>
          <a:sx n="87" d="100"/>
          <a:sy n="87" d="100"/>
        </p:scale>
        <p:origin x="10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35FB2-E2C3-49A6-9F95-5264010E87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D747EE96-949D-4CE7-B3D9-8B17357C11F9}">
      <dgm:prSet phldrT="[Testo]" custT="1"/>
      <dgm:spPr/>
      <dgm:t>
        <a:bodyPr/>
        <a:lstStyle/>
        <a:p>
          <a:r>
            <a:rPr lang="it-IT" sz="2800" b="1" dirty="0">
              <a:latin typeface="Calibri" panose="020F0502020204030204" pitchFamily="34" charset="0"/>
              <a:cs typeface="Calibri" panose="020F0502020204030204" pitchFamily="34" charset="0"/>
            </a:rPr>
            <a:t>I Genitori</a:t>
          </a:r>
        </a:p>
      </dgm:t>
    </dgm:pt>
    <dgm:pt modelId="{ABE8CF4D-7855-4CF6-A5EA-80B01AEA41D0}" type="parTrans" cxnId="{5C58E363-C1C1-40C6-B985-752A6D38142C}">
      <dgm:prSet/>
      <dgm:spPr/>
      <dgm:t>
        <a:bodyPr/>
        <a:lstStyle/>
        <a:p>
          <a:endParaRPr lang="it-IT"/>
        </a:p>
      </dgm:t>
    </dgm:pt>
    <dgm:pt modelId="{1E619891-DAAA-4B28-B0AF-28443AC8086C}" type="sibTrans" cxnId="{5C58E363-C1C1-40C6-B985-752A6D38142C}">
      <dgm:prSet/>
      <dgm:spPr/>
      <dgm:t>
        <a:bodyPr/>
        <a:lstStyle/>
        <a:p>
          <a:endParaRPr lang="it-IT"/>
        </a:p>
      </dgm:t>
    </dgm:pt>
    <dgm:pt modelId="{95CA1085-38B6-412B-9376-EEC1A36A8EDA}">
      <dgm:prSet phldrT="[Testo]" custT="1"/>
      <dgm:spPr/>
      <dgm:t>
        <a:bodyPr/>
        <a:lstStyle/>
        <a:p>
          <a:r>
            <a:rPr lang="it-IT" sz="2800" b="1" dirty="0">
              <a:latin typeface="Calibri" panose="020F0502020204030204" pitchFamily="34" charset="0"/>
              <a:cs typeface="Calibri" panose="020F0502020204030204" pitchFamily="34" charset="0"/>
            </a:rPr>
            <a:t>La scuola</a:t>
          </a:r>
        </a:p>
      </dgm:t>
    </dgm:pt>
    <dgm:pt modelId="{918ED407-331D-4971-B128-188E541F081A}" type="parTrans" cxnId="{46B1CBDC-B763-4C41-ABF6-2AA0B15C1284}">
      <dgm:prSet/>
      <dgm:spPr/>
      <dgm:t>
        <a:bodyPr/>
        <a:lstStyle/>
        <a:p>
          <a:endParaRPr lang="it-IT"/>
        </a:p>
      </dgm:t>
    </dgm:pt>
    <dgm:pt modelId="{D04B30FF-3754-4297-B837-A6EB87E9E6FA}" type="sibTrans" cxnId="{46B1CBDC-B763-4C41-ABF6-2AA0B15C1284}">
      <dgm:prSet/>
      <dgm:spPr/>
      <dgm:t>
        <a:bodyPr/>
        <a:lstStyle/>
        <a:p>
          <a:endParaRPr lang="it-IT"/>
        </a:p>
      </dgm:t>
    </dgm:pt>
    <dgm:pt modelId="{5614F83F-264E-4CB4-B7EF-05E2470166D5}">
      <dgm:prSet phldrT="[Testo]"/>
      <dgm:spPr/>
      <dgm:t>
        <a:bodyPr/>
        <a:lstStyle/>
        <a:p>
          <a:r>
            <a:rPr lang="it-IT" i="1" dirty="0">
              <a:latin typeface="Calibri" panose="020F0502020204030204" pitchFamily="34" charset="0"/>
              <a:cs typeface="Calibri" panose="020F0502020204030204" pitchFamily="34" charset="0"/>
            </a:rPr>
            <a:t>per culpa in vigilando </a:t>
          </a:r>
          <a:r>
            <a:rPr lang="it-IT" dirty="0">
              <a:latin typeface="Calibri" panose="020F0502020204030204" pitchFamily="34" charset="0"/>
              <a:cs typeface="Calibri" panose="020F0502020204030204" pitchFamily="34" charset="0"/>
            </a:rPr>
            <a:t>artt. 2048 e 2043 cc.  A titolo di responsabilità contrattuale  ed extracontrattuale</a:t>
          </a:r>
        </a:p>
      </dgm:t>
    </dgm:pt>
    <dgm:pt modelId="{9358793F-008F-42BA-80DC-6097E27E39C4}" type="parTrans" cxnId="{C1CA7FFF-5B77-4A18-96A8-7AEFCBF5ACA7}">
      <dgm:prSet/>
      <dgm:spPr/>
      <dgm:t>
        <a:bodyPr/>
        <a:lstStyle/>
        <a:p>
          <a:endParaRPr lang="it-IT"/>
        </a:p>
      </dgm:t>
    </dgm:pt>
    <dgm:pt modelId="{457A49AA-DDCE-4989-AD03-90E6E1C68CF0}" type="sibTrans" cxnId="{C1CA7FFF-5B77-4A18-96A8-7AEFCBF5ACA7}">
      <dgm:prSet/>
      <dgm:spPr/>
      <dgm:t>
        <a:bodyPr/>
        <a:lstStyle/>
        <a:p>
          <a:endParaRPr lang="it-IT"/>
        </a:p>
      </dgm:t>
    </dgm:pt>
    <dgm:pt modelId="{961AAA1B-8EFD-42AF-9901-EEA49DB68164}">
      <dgm:prSet phldrT="[Testo]"/>
      <dgm:spPr/>
      <dgm:t>
        <a:bodyPr/>
        <a:lstStyle/>
        <a:p>
          <a:pPr>
            <a:buFont typeface="Arial" panose="020B0604020202020204" pitchFamily="34" charset="0"/>
            <a:buChar char="•"/>
          </a:pPr>
          <a:r>
            <a:rPr lang="it-IT" dirty="0">
              <a:latin typeface="Calibri" panose="020F0502020204030204" pitchFamily="34" charset="0"/>
              <a:cs typeface="Calibri" panose="020F0502020204030204" pitchFamily="34" charset="0"/>
            </a:rPr>
            <a:t>Per </a:t>
          </a:r>
          <a:r>
            <a:rPr lang="it-IT" i="1" dirty="0">
              <a:latin typeface="Calibri" panose="020F0502020204030204" pitchFamily="34" charset="0"/>
              <a:cs typeface="Calibri" panose="020F0502020204030204" pitchFamily="34" charset="0"/>
            </a:rPr>
            <a:t>culpa in educando </a:t>
          </a:r>
          <a:r>
            <a:rPr lang="it-IT" dirty="0">
              <a:latin typeface="Calibri" panose="020F0502020204030204" pitchFamily="34" charset="0"/>
              <a:cs typeface="Calibri" panose="020F0502020204030204" pitchFamily="34" charset="0"/>
            </a:rPr>
            <a:t>ex art. 2048 c.c.</a:t>
          </a:r>
          <a:endParaRPr lang="it-IT" dirty="0"/>
        </a:p>
      </dgm:t>
    </dgm:pt>
    <dgm:pt modelId="{F5AEFC62-B23C-4690-A753-3F9A20BC07B3}" type="parTrans" cxnId="{5ACE542D-2416-4AFD-B99C-4F025337FCAF}">
      <dgm:prSet/>
      <dgm:spPr/>
      <dgm:t>
        <a:bodyPr/>
        <a:lstStyle/>
        <a:p>
          <a:endParaRPr lang="it-IT"/>
        </a:p>
      </dgm:t>
    </dgm:pt>
    <dgm:pt modelId="{F0653BA9-1A04-48EF-8E3B-969EE5B55BF7}" type="sibTrans" cxnId="{5ACE542D-2416-4AFD-B99C-4F025337FCAF}">
      <dgm:prSet/>
      <dgm:spPr/>
      <dgm:t>
        <a:bodyPr/>
        <a:lstStyle/>
        <a:p>
          <a:endParaRPr lang="it-IT"/>
        </a:p>
      </dgm:t>
    </dgm:pt>
    <dgm:pt modelId="{26A2FFFF-CA7C-4FEA-9E47-05802696DB5B}">
      <dgm:prSet/>
      <dgm:spPr/>
      <dgm:t>
        <a:bodyPr/>
        <a:lstStyle/>
        <a:p>
          <a:endParaRPr lang="it-IT" dirty="0"/>
        </a:p>
      </dgm:t>
    </dgm:pt>
    <dgm:pt modelId="{5BFC4858-EEEF-4893-951C-A7FB3C28B7B1}" type="parTrans" cxnId="{9618C210-3B4A-4AC9-ADBF-DC44A4EC6756}">
      <dgm:prSet/>
      <dgm:spPr/>
      <dgm:t>
        <a:bodyPr/>
        <a:lstStyle/>
        <a:p>
          <a:endParaRPr lang="it-IT"/>
        </a:p>
      </dgm:t>
    </dgm:pt>
    <dgm:pt modelId="{25F0BCBC-3015-4AA7-A9FB-512700996E58}" type="sibTrans" cxnId="{9618C210-3B4A-4AC9-ADBF-DC44A4EC6756}">
      <dgm:prSet/>
      <dgm:spPr/>
      <dgm:t>
        <a:bodyPr/>
        <a:lstStyle/>
        <a:p>
          <a:endParaRPr lang="it-IT"/>
        </a:p>
      </dgm:t>
    </dgm:pt>
    <dgm:pt modelId="{2E5C5929-EA86-49AB-8067-9B2C8D41CEB1}">
      <dgm:prSet phldrT="[Testo]"/>
      <dgm:spPr/>
      <dgm:t>
        <a:bodyPr/>
        <a:lstStyle/>
        <a:p>
          <a:pPr>
            <a:buNone/>
          </a:pPr>
          <a:r>
            <a:rPr lang="it-IT" dirty="0">
              <a:latin typeface="Calibri" panose="020F0502020204030204" pitchFamily="34" charset="0"/>
              <a:cs typeface="Calibri" panose="020F0502020204030204" pitchFamily="34" charset="0"/>
            </a:rPr>
            <a:t>Sui genitori grava l’onere di educare la prole ex art. 147 </a:t>
          </a:r>
          <a:r>
            <a:rPr lang="it-IT" dirty="0" err="1">
              <a:latin typeface="Calibri" panose="020F0502020204030204" pitchFamily="34" charset="0"/>
              <a:cs typeface="Calibri" panose="020F0502020204030204" pitchFamily="34" charset="0"/>
            </a:rPr>
            <a:t>c.c</a:t>
          </a:r>
          <a:endParaRPr lang="it-IT" dirty="0"/>
        </a:p>
      </dgm:t>
    </dgm:pt>
    <dgm:pt modelId="{947D7E81-9B59-4C08-906C-BFB34ABE4B7A}" type="parTrans" cxnId="{9EE24E5F-4AAE-413E-A137-B88F434F2B15}">
      <dgm:prSet/>
      <dgm:spPr/>
      <dgm:t>
        <a:bodyPr/>
        <a:lstStyle/>
        <a:p>
          <a:endParaRPr lang="it-IT"/>
        </a:p>
      </dgm:t>
    </dgm:pt>
    <dgm:pt modelId="{09D9D02F-CBDF-4E6B-8EC0-7CBA07914B80}" type="sibTrans" cxnId="{9EE24E5F-4AAE-413E-A137-B88F434F2B15}">
      <dgm:prSet/>
      <dgm:spPr/>
      <dgm:t>
        <a:bodyPr/>
        <a:lstStyle/>
        <a:p>
          <a:endParaRPr lang="it-IT"/>
        </a:p>
      </dgm:t>
    </dgm:pt>
    <dgm:pt modelId="{874AC10F-60AE-4AC0-A714-9C5553ED0134}" type="pres">
      <dgm:prSet presAssocID="{90535FB2-E2C3-49A6-9F95-5264010E87A8}" presName="linear" presStyleCnt="0">
        <dgm:presLayoutVars>
          <dgm:animLvl val="lvl"/>
          <dgm:resizeHandles val="exact"/>
        </dgm:presLayoutVars>
      </dgm:prSet>
      <dgm:spPr/>
    </dgm:pt>
    <dgm:pt modelId="{AACB2EA9-69B7-41C0-9D7D-5B0A7B04076F}" type="pres">
      <dgm:prSet presAssocID="{D747EE96-949D-4CE7-B3D9-8B17357C11F9}" presName="parentText" presStyleLbl="node1" presStyleIdx="0" presStyleCnt="2" custLinFactNeighborX="2762" custLinFactNeighborY="7909">
        <dgm:presLayoutVars>
          <dgm:chMax val="0"/>
          <dgm:bulletEnabled val="1"/>
        </dgm:presLayoutVars>
      </dgm:prSet>
      <dgm:spPr/>
    </dgm:pt>
    <dgm:pt modelId="{9AF631F6-A028-4725-8ED6-E5BD6DF4D537}" type="pres">
      <dgm:prSet presAssocID="{D747EE96-949D-4CE7-B3D9-8B17357C11F9}" presName="childText" presStyleLbl="revTx" presStyleIdx="0" presStyleCnt="2">
        <dgm:presLayoutVars>
          <dgm:bulletEnabled val="1"/>
        </dgm:presLayoutVars>
      </dgm:prSet>
      <dgm:spPr/>
    </dgm:pt>
    <dgm:pt modelId="{19C7A79B-A8C5-4F5A-86EB-06313412A73C}" type="pres">
      <dgm:prSet presAssocID="{95CA1085-38B6-412B-9376-EEC1A36A8EDA}" presName="parentText" presStyleLbl="node1" presStyleIdx="1" presStyleCnt="2">
        <dgm:presLayoutVars>
          <dgm:chMax val="0"/>
          <dgm:bulletEnabled val="1"/>
        </dgm:presLayoutVars>
      </dgm:prSet>
      <dgm:spPr/>
    </dgm:pt>
    <dgm:pt modelId="{C47EA925-16A6-4720-862C-0A1DFCBC6EC1}" type="pres">
      <dgm:prSet presAssocID="{95CA1085-38B6-412B-9376-EEC1A36A8EDA}" presName="childText" presStyleLbl="revTx" presStyleIdx="1" presStyleCnt="2">
        <dgm:presLayoutVars>
          <dgm:bulletEnabled val="1"/>
        </dgm:presLayoutVars>
      </dgm:prSet>
      <dgm:spPr/>
    </dgm:pt>
  </dgm:ptLst>
  <dgm:cxnLst>
    <dgm:cxn modelId="{B16D0600-1C44-4DED-A1D3-D8E83DFBEB76}" type="presOf" srcId="{D747EE96-949D-4CE7-B3D9-8B17357C11F9}" destId="{AACB2EA9-69B7-41C0-9D7D-5B0A7B04076F}" srcOrd="0" destOrd="0" presId="urn:microsoft.com/office/officeart/2005/8/layout/vList2"/>
    <dgm:cxn modelId="{9618C210-3B4A-4AC9-ADBF-DC44A4EC6756}" srcId="{95CA1085-38B6-412B-9376-EEC1A36A8EDA}" destId="{26A2FFFF-CA7C-4FEA-9E47-05802696DB5B}" srcOrd="1" destOrd="0" parTransId="{5BFC4858-EEEF-4893-951C-A7FB3C28B7B1}" sibTransId="{25F0BCBC-3015-4AA7-A9FB-512700996E58}"/>
    <dgm:cxn modelId="{5ACE542D-2416-4AFD-B99C-4F025337FCAF}" srcId="{D747EE96-949D-4CE7-B3D9-8B17357C11F9}" destId="{961AAA1B-8EFD-42AF-9901-EEA49DB68164}" srcOrd="0" destOrd="0" parTransId="{F5AEFC62-B23C-4690-A753-3F9A20BC07B3}" sibTransId="{F0653BA9-1A04-48EF-8E3B-969EE5B55BF7}"/>
    <dgm:cxn modelId="{2D7EAA3F-EED8-4BAC-B7DC-3A6D3A86D438}" type="presOf" srcId="{5614F83F-264E-4CB4-B7EF-05E2470166D5}" destId="{C47EA925-16A6-4720-862C-0A1DFCBC6EC1}" srcOrd="0" destOrd="0" presId="urn:microsoft.com/office/officeart/2005/8/layout/vList2"/>
    <dgm:cxn modelId="{9EE24E5F-4AAE-413E-A137-B88F434F2B15}" srcId="{D747EE96-949D-4CE7-B3D9-8B17357C11F9}" destId="{2E5C5929-EA86-49AB-8067-9B2C8D41CEB1}" srcOrd="1" destOrd="0" parTransId="{947D7E81-9B59-4C08-906C-BFB34ABE4B7A}" sibTransId="{09D9D02F-CBDF-4E6B-8EC0-7CBA07914B80}"/>
    <dgm:cxn modelId="{5C58E363-C1C1-40C6-B985-752A6D38142C}" srcId="{90535FB2-E2C3-49A6-9F95-5264010E87A8}" destId="{D747EE96-949D-4CE7-B3D9-8B17357C11F9}" srcOrd="0" destOrd="0" parTransId="{ABE8CF4D-7855-4CF6-A5EA-80B01AEA41D0}" sibTransId="{1E619891-DAAA-4B28-B0AF-28443AC8086C}"/>
    <dgm:cxn modelId="{E142F473-634A-4F58-AEB1-A16C3FF9947E}" type="presOf" srcId="{2E5C5929-EA86-49AB-8067-9B2C8D41CEB1}" destId="{9AF631F6-A028-4725-8ED6-E5BD6DF4D537}" srcOrd="0" destOrd="1" presId="urn:microsoft.com/office/officeart/2005/8/layout/vList2"/>
    <dgm:cxn modelId="{0DD1DEBC-7A64-4DAD-A3F6-3CE5535A43F1}" type="presOf" srcId="{90535FB2-E2C3-49A6-9F95-5264010E87A8}" destId="{874AC10F-60AE-4AC0-A714-9C5553ED0134}" srcOrd="0" destOrd="0" presId="urn:microsoft.com/office/officeart/2005/8/layout/vList2"/>
    <dgm:cxn modelId="{0EC058BF-2F38-4F38-A541-8B37F2660FB3}" type="presOf" srcId="{26A2FFFF-CA7C-4FEA-9E47-05802696DB5B}" destId="{C47EA925-16A6-4720-862C-0A1DFCBC6EC1}" srcOrd="0" destOrd="1" presId="urn:microsoft.com/office/officeart/2005/8/layout/vList2"/>
    <dgm:cxn modelId="{2CF8EAD3-04DB-43D5-865D-470FD304C27B}" type="presOf" srcId="{961AAA1B-8EFD-42AF-9901-EEA49DB68164}" destId="{9AF631F6-A028-4725-8ED6-E5BD6DF4D537}" srcOrd="0" destOrd="0" presId="urn:microsoft.com/office/officeart/2005/8/layout/vList2"/>
    <dgm:cxn modelId="{46B1CBDC-B763-4C41-ABF6-2AA0B15C1284}" srcId="{90535FB2-E2C3-49A6-9F95-5264010E87A8}" destId="{95CA1085-38B6-412B-9376-EEC1A36A8EDA}" srcOrd="1" destOrd="0" parTransId="{918ED407-331D-4971-B128-188E541F081A}" sibTransId="{D04B30FF-3754-4297-B837-A6EB87E9E6FA}"/>
    <dgm:cxn modelId="{D6C2BCF1-DF1E-41F4-BFEF-7D461C2A99F2}" type="presOf" srcId="{95CA1085-38B6-412B-9376-EEC1A36A8EDA}" destId="{19C7A79B-A8C5-4F5A-86EB-06313412A73C}" srcOrd="0" destOrd="0" presId="urn:microsoft.com/office/officeart/2005/8/layout/vList2"/>
    <dgm:cxn modelId="{C1CA7FFF-5B77-4A18-96A8-7AEFCBF5ACA7}" srcId="{95CA1085-38B6-412B-9376-EEC1A36A8EDA}" destId="{5614F83F-264E-4CB4-B7EF-05E2470166D5}" srcOrd="0" destOrd="0" parTransId="{9358793F-008F-42BA-80DC-6097E27E39C4}" sibTransId="{457A49AA-DDCE-4989-AD03-90E6E1C68CF0}"/>
    <dgm:cxn modelId="{CF33133E-C20E-4EAF-A7BE-115D40832530}" type="presParOf" srcId="{874AC10F-60AE-4AC0-A714-9C5553ED0134}" destId="{AACB2EA9-69B7-41C0-9D7D-5B0A7B04076F}" srcOrd="0" destOrd="0" presId="urn:microsoft.com/office/officeart/2005/8/layout/vList2"/>
    <dgm:cxn modelId="{095945EC-69FF-48C0-A49A-44C9981821D9}" type="presParOf" srcId="{874AC10F-60AE-4AC0-A714-9C5553ED0134}" destId="{9AF631F6-A028-4725-8ED6-E5BD6DF4D537}" srcOrd="1" destOrd="0" presId="urn:microsoft.com/office/officeart/2005/8/layout/vList2"/>
    <dgm:cxn modelId="{0556B5CA-CE00-4391-A3CA-9CE9343ACB15}" type="presParOf" srcId="{874AC10F-60AE-4AC0-A714-9C5553ED0134}" destId="{19C7A79B-A8C5-4F5A-86EB-06313412A73C}" srcOrd="2" destOrd="0" presId="urn:microsoft.com/office/officeart/2005/8/layout/vList2"/>
    <dgm:cxn modelId="{B8AB34B5-3D4B-4277-A63B-CD2D4530B0AF}" type="presParOf" srcId="{874AC10F-60AE-4AC0-A714-9C5553ED0134}" destId="{C47EA925-16A6-4720-862C-0A1DFCBC6EC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B2EA9-69B7-41C0-9D7D-5B0A7B04076F}">
      <dsp:nvSpPr>
        <dsp:cNvPr id="0" name=""/>
        <dsp:cNvSpPr/>
      </dsp:nvSpPr>
      <dsp:spPr>
        <a:xfrm>
          <a:off x="0" y="157915"/>
          <a:ext cx="8911687" cy="673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latin typeface="Calibri" panose="020F0502020204030204" pitchFamily="34" charset="0"/>
              <a:cs typeface="Calibri" panose="020F0502020204030204" pitchFamily="34" charset="0"/>
            </a:rPr>
            <a:t>I Genitori</a:t>
          </a:r>
        </a:p>
      </dsp:txBody>
      <dsp:txXfrm>
        <a:off x="32898" y="190813"/>
        <a:ext cx="8845891" cy="608124"/>
      </dsp:txXfrm>
    </dsp:sp>
    <dsp:sp modelId="{9AF631F6-A028-4725-8ED6-E5BD6DF4D537}">
      <dsp:nvSpPr>
        <dsp:cNvPr id="0" name=""/>
        <dsp:cNvSpPr/>
      </dsp:nvSpPr>
      <dsp:spPr>
        <a:xfrm>
          <a:off x="0" y="719853"/>
          <a:ext cx="8911687"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946" tIns="45720" rIns="256032" bIns="45720" numCol="1" spcCol="1270" anchor="t" anchorCtr="0">
          <a:noAutofit/>
        </a:bodyPr>
        <a:lstStyle/>
        <a:p>
          <a:pPr marL="285750" lvl="1" indent="-285750" algn="l" defTabSz="1244600">
            <a:lnSpc>
              <a:spcPct val="90000"/>
            </a:lnSpc>
            <a:spcBef>
              <a:spcPct val="0"/>
            </a:spcBef>
            <a:spcAft>
              <a:spcPct val="20000"/>
            </a:spcAft>
            <a:buFont typeface="Arial" panose="020B0604020202020204" pitchFamily="34" charset="0"/>
            <a:buChar char="•"/>
          </a:pPr>
          <a:r>
            <a:rPr lang="it-IT" sz="2800" kern="1200" dirty="0">
              <a:latin typeface="Calibri" panose="020F0502020204030204" pitchFamily="34" charset="0"/>
              <a:cs typeface="Calibri" panose="020F0502020204030204" pitchFamily="34" charset="0"/>
            </a:rPr>
            <a:t>Per </a:t>
          </a:r>
          <a:r>
            <a:rPr lang="it-IT" sz="2800" i="1" kern="1200" dirty="0">
              <a:latin typeface="Calibri" panose="020F0502020204030204" pitchFamily="34" charset="0"/>
              <a:cs typeface="Calibri" panose="020F0502020204030204" pitchFamily="34" charset="0"/>
            </a:rPr>
            <a:t>culpa in educando </a:t>
          </a:r>
          <a:r>
            <a:rPr lang="it-IT" sz="2800" kern="1200" dirty="0">
              <a:latin typeface="Calibri" panose="020F0502020204030204" pitchFamily="34" charset="0"/>
              <a:cs typeface="Calibri" panose="020F0502020204030204" pitchFamily="34" charset="0"/>
            </a:rPr>
            <a:t>ex art. 2048 c.c.</a:t>
          </a:r>
          <a:endParaRPr lang="it-IT" sz="2800" kern="1200" dirty="0"/>
        </a:p>
        <a:p>
          <a:pPr marL="285750" lvl="1" indent="-285750" algn="l" defTabSz="1244600">
            <a:lnSpc>
              <a:spcPct val="90000"/>
            </a:lnSpc>
            <a:spcBef>
              <a:spcPct val="0"/>
            </a:spcBef>
            <a:spcAft>
              <a:spcPct val="20000"/>
            </a:spcAft>
            <a:buNone/>
          </a:pPr>
          <a:r>
            <a:rPr lang="it-IT" sz="2800" kern="1200" dirty="0">
              <a:latin typeface="Calibri" panose="020F0502020204030204" pitchFamily="34" charset="0"/>
              <a:cs typeface="Calibri" panose="020F0502020204030204" pitchFamily="34" charset="0"/>
            </a:rPr>
            <a:t>Sui genitori grava l’onere di educare la prole ex art. 147 </a:t>
          </a:r>
          <a:r>
            <a:rPr lang="it-IT" sz="2800" kern="1200" dirty="0" err="1">
              <a:latin typeface="Calibri" panose="020F0502020204030204" pitchFamily="34" charset="0"/>
              <a:cs typeface="Calibri" panose="020F0502020204030204" pitchFamily="34" charset="0"/>
            </a:rPr>
            <a:t>c.c</a:t>
          </a:r>
          <a:endParaRPr lang="it-IT" sz="2800" kern="1200" dirty="0"/>
        </a:p>
      </dsp:txBody>
      <dsp:txXfrm>
        <a:off x="0" y="719853"/>
        <a:ext cx="8911687" cy="1415880"/>
      </dsp:txXfrm>
    </dsp:sp>
    <dsp:sp modelId="{19C7A79B-A8C5-4F5A-86EB-06313412A73C}">
      <dsp:nvSpPr>
        <dsp:cNvPr id="0" name=""/>
        <dsp:cNvSpPr/>
      </dsp:nvSpPr>
      <dsp:spPr>
        <a:xfrm>
          <a:off x="0" y="2135734"/>
          <a:ext cx="8911687" cy="673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latin typeface="Calibri" panose="020F0502020204030204" pitchFamily="34" charset="0"/>
              <a:cs typeface="Calibri" panose="020F0502020204030204" pitchFamily="34" charset="0"/>
            </a:rPr>
            <a:t>La scuola</a:t>
          </a:r>
        </a:p>
      </dsp:txBody>
      <dsp:txXfrm>
        <a:off x="32898" y="2168632"/>
        <a:ext cx="8845891" cy="608124"/>
      </dsp:txXfrm>
    </dsp:sp>
    <dsp:sp modelId="{C47EA925-16A6-4720-862C-0A1DFCBC6EC1}">
      <dsp:nvSpPr>
        <dsp:cNvPr id="0" name=""/>
        <dsp:cNvSpPr/>
      </dsp:nvSpPr>
      <dsp:spPr>
        <a:xfrm>
          <a:off x="0" y="2809654"/>
          <a:ext cx="8911687" cy="137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946"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it-IT" sz="2800" i="1" kern="1200" dirty="0">
              <a:latin typeface="Calibri" panose="020F0502020204030204" pitchFamily="34" charset="0"/>
              <a:cs typeface="Calibri" panose="020F0502020204030204" pitchFamily="34" charset="0"/>
            </a:rPr>
            <a:t>per culpa in vigilando </a:t>
          </a:r>
          <a:r>
            <a:rPr lang="it-IT" sz="2800" kern="1200" dirty="0">
              <a:latin typeface="Calibri" panose="020F0502020204030204" pitchFamily="34" charset="0"/>
              <a:cs typeface="Calibri" panose="020F0502020204030204" pitchFamily="34" charset="0"/>
            </a:rPr>
            <a:t>artt. 2048 e 2043 cc.  A titolo di responsabilità contrattuale  ed extracontrattuale</a:t>
          </a:r>
        </a:p>
        <a:p>
          <a:pPr marL="285750" lvl="1" indent="-285750" algn="l" defTabSz="1244600">
            <a:lnSpc>
              <a:spcPct val="90000"/>
            </a:lnSpc>
            <a:spcBef>
              <a:spcPct val="0"/>
            </a:spcBef>
            <a:spcAft>
              <a:spcPct val="20000"/>
            </a:spcAft>
            <a:buChar char="•"/>
          </a:pPr>
          <a:endParaRPr lang="it-IT" sz="2800" kern="1200" dirty="0"/>
        </a:p>
      </dsp:txBody>
      <dsp:txXfrm>
        <a:off x="0" y="2809654"/>
        <a:ext cx="8911687" cy="13786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ABAE1-C703-46BA-B3FF-EAC44F7B324F}" type="datetimeFigureOut">
              <a:rPr lang="it-IT" smtClean="0"/>
              <a:t>25/11/2018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9B342-AD7C-45F2-9875-F43B88C31873}" type="slidenum">
              <a:rPr lang="it-IT" smtClean="0"/>
              <a:t>‹N›</a:t>
            </a:fld>
            <a:endParaRPr lang="it-IT"/>
          </a:p>
        </p:txBody>
      </p:sp>
    </p:spTree>
    <p:extLst>
      <p:ext uri="{BB962C8B-B14F-4D97-AF65-F5344CB8AC3E}">
        <p14:creationId xmlns:p14="http://schemas.microsoft.com/office/powerpoint/2010/main" val="342917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BAD17DA-8153-4088-BB70-D84D6526B4CA}" type="datetime1">
              <a:rPr lang="en-US" smtClean="0"/>
              <a:t>11/25/2018</a:t>
            </a:fld>
            <a:endParaRPr lang="en-US" dirty="0"/>
          </a:p>
        </p:txBody>
      </p:sp>
      <p:sp>
        <p:nvSpPr>
          <p:cNvPr id="5" name="Footer Placeholder 4"/>
          <p:cNvSpPr>
            <a:spLocks noGrp="1"/>
          </p:cNvSpPr>
          <p:nvPr>
            <p:ph type="ftr" sz="quarter" idx="11"/>
          </p:nvPr>
        </p:nvSpPr>
        <p:spPr/>
        <p:txBody>
          <a:bodyPr/>
          <a:lstStyle/>
          <a:p>
            <a:r>
              <a:rPr lang="en-US"/>
              <a:t>Prof.ssa Valentina Bonvicini</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4584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277B417-E96C-4AF6-9144-73C0226B8E39}" type="datetime1">
              <a:rPr lang="en-US" smtClean="0"/>
              <a:t>11/25/2018</a:t>
            </a:fld>
            <a:endParaRPr lang="en-US" dirty="0"/>
          </a:p>
        </p:txBody>
      </p:sp>
      <p:sp>
        <p:nvSpPr>
          <p:cNvPr id="5" name="Footer Placeholder 4"/>
          <p:cNvSpPr>
            <a:spLocks noGrp="1"/>
          </p:cNvSpPr>
          <p:nvPr>
            <p:ph type="ftr" sz="quarter" idx="11"/>
          </p:nvPr>
        </p:nvSpPr>
        <p:spPr/>
        <p:txBody>
          <a:bodyPr/>
          <a:lstStyle/>
          <a:p>
            <a:r>
              <a:rPr lang="en-US"/>
              <a:t>Prof.ssa Valentina Bonvicini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0529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0508FAA0-5C7F-4FDE-9430-378882085AE5}" type="datetime1">
              <a:rPr lang="en-US" smtClean="0"/>
              <a:t>11/25/2018</a:t>
            </a:fld>
            <a:endParaRPr lang="en-US" dirty="0"/>
          </a:p>
        </p:txBody>
      </p:sp>
      <p:sp>
        <p:nvSpPr>
          <p:cNvPr id="5" name="Footer Placeholder 4"/>
          <p:cNvSpPr>
            <a:spLocks noGrp="1"/>
          </p:cNvSpPr>
          <p:nvPr>
            <p:ph type="ftr" sz="quarter" idx="11"/>
          </p:nvPr>
        </p:nvSpPr>
        <p:spPr/>
        <p:txBody>
          <a:bodyPr/>
          <a:lstStyle/>
          <a:p>
            <a:r>
              <a:rPr lang="en-US"/>
              <a:t>Prof.ssa Valentina Bonvicini</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542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6B6A8F97-5C46-4B8C-81E3-8EE92DA342C6}" type="datetime1">
              <a:rPr lang="en-US" smtClean="0"/>
              <a:t>11/25/2018</a:t>
            </a:fld>
            <a:endParaRPr lang="en-US" dirty="0"/>
          </a:p>
        </p:txBody>
      </p:sp>
      <p:sp>
        <p:nvSpPr>
          <p:cNvPr id="6" name="Footer Placeholder 5"/>
          <p:cNvSpPr>
            <a:spLocks noGrp="1"/>
          </p:cNvSpPr>
          <p:nvPr>
            <p:ph type="ftr" sz="quarter" idx="11"/>
          </p:nvPr>
        </p:nvSpPr>
        <p:spPr/>
        <p:txBody>
          <a:bodyPr/>
          <a:lstStyle/>
          <a:p>
            <a:r>
              <a:rPr lang="en-US"/>
              <a:t>Prof.ssa Valentina Bonvicini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4312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83E3573C-46DD-408C-9993-8CCD69A91D02}" type="datetime1">
              <a:rPr lang="en-US" smtClean="0"/>
              <a:t>11/25/2018</a:t>
            </a:fld>
            <a:endParaRPr lang="en-US" dirty="0"/>
          </a:p>
        </p:txBody>
      </p:sp>
      <p:sp>
        <p:nvSpPr>
          <p:cNvPr id="6" name="Footer Placeholder 5"/>
          <p:cNvSpPr>
            <a:spLocks noGrp="1"/>
          </p:cNvSpPr>
          <p:nvPr>
            <p:ph type="ftr" sz="quarter" idx="11"/>
          </p:nvPr>
        </p:nvSpPr>
        <p:spPr/>
        <p:txBody>
          <a:bodyPr/>
          <a:lstStyle/>
          <a:p>
            <a:r>
              <a:rPr lang="en-US"/>
              <a:t>Prof.ssa Valentina Bonvicini</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9138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D3791678-ECEB-46F7-8773-58DD1CB61641}" type="datetime1">
              <a:rPr lang="en-US" smtClean="0"/>
              <a:t>11/25/2018</a:t>
            </a:fld>
            <a:endParaRPr lang="en-US" dirty="0"/>
          </a:p>
        </p:txBody>
      </p:sp>
      <p:sp>
        <p:nvSpPr>
          <p:cNvPr id="6" name="Footer Placeholder 5"/>
          <p:cNvSpPr>
            <a:spLocks noGrp="1"/>
          </p:cNvSpPr>
          <p:nvPr>
            <p:ph type="ftr" sz="quarter" idx="11"/>
          </p:nvPr>
        </p:nvSpPr>
        <p:spPr/>
        <p:txBody>
          <a:bodyPr/>
          <a:lstStyle/>
          <a:p>
            <a:r>
              <a:rPr lang="en-US"/>
              <a:t>Prof.ssa Valentina Bonvicini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7346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E0E7905-F696-4C61-A30E-571AB977E131}" type="datetime1">
              <a:rPr lang="en-US" smtClean="0"/>
              <a:t>11/25/2018</a:t>
            </a:fld>
            <a:endParaRPr lang="en-US" dirty="0"/>
          </a:p>
        </p:txBody>
      </p:sp>
      <p:sp>
        <p:nvSpPr>
          <p:cNvPr id="5" name="Footer Placeholder 4"/>
          <p:cNvSpPr>
            <a:spLocks noGrp="1"/>
          </p:cNvSpPr>
          <p:nvPr>
            <p:ph type="ftr" sz="quarter" idx="11"/>
          </p:nvPr>
        </p:nvSpPr>
        <p:spPr/>
        <p:txBody>
          <a:bodyPr/>
          <a:lstStyle/>
          <a:p>
            <a:r>
              <a:rPr lang="en-US"/>
              <a:t>Prof.ssa Valentina Bonvicini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74423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ABD825E-D9FF-4D51-9DB7-1AA0545D2D3A}" type="datetime1">
              <a:rPr lang="en-US" smtClean="0"/>
              <a:t>11/25/2018</a:t>
            </a:fld>
            <a:endParaRPr lang="en-US" dirty="0"/>
          </a:p>
        </p:txBody>
      </p:sp>
      <p:sp>
        <p:nvSpPr>
          <p:cNvPr id="5" name="Footer Placeholder 4"/>
          <p:cNvSpPr>
            <a:spLocks noGrp="1"/>
          </p:cNvSpPr>
          <p:nvPr>
            <p:ph type="ftr" sz="quarter" idx="11"/>
          </p:nvPr>
        </p:nvSpPr>
        <p:spPr/>
        <p:txBody>
          <a:bodyPr/>
          <a:lstStyle/>
          <a:p>
            <a:r>
              <a:rPr lang="en-US"/>
              <a:t>Prof.ssa Valentina Bonvicini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20006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F940C56-D611-4B14-9144-F283B097C23B}" type="datetime1">
              <a:rPr lang="en-US" smtClean="0"/>
              <a:t>11/25/2018</a:t>
            </a:fld>
            <a:endParaRPr lang="en-US" dirty="0"/>
          </a:p>
        </p:txBody>
      </p:sp>
      <p:sp>
        <p:nvSpPr>
          <p:cNvPr id="5" name="Footer Placeholder 4"/>
          <p:cNvSpPr>
            <a:spLocks noGrp="1"/>
          </p:cNvSpPr>
          <p:nvPr>
            <p:ph type="ftr" sz="quarter" idx="11"/>
          </p:nvPr>
        </p:nvSpPr>
        <p:spPr/>
        <p:txBody>
          <a:bodyPr/>
          <a:lstStyle/>
          <a:p>
            <a:r>
              <a:rPr lang="en-US"/>
              <a:t>Prof.ssa Valentina Bonvicini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37203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E3376A1-1330-4912-9F72-763D6DE90AF8}" type="datetime1">
              <a:rPr lang="en-US" smtClean="0"/>
              <a:t>11/25/2018</a:t>
            </a:fld>
            <a:endParaRPr lang="en-US" dirty="0"/>
          </a:p>
        </p:txBody>
      </p:sp>
      <p:sp>
        <p:nvSpPr>
          <p:cNvPr id="5" name="Footer Placeholder 4"/>
          <p:cNvSpPr>
            <a:spLocks noGrp="1"/>
          </p:cNvSpPr>
          <p:nvPr>
            <p:ph type="ftr" sz="quarter" idx="11"/>
          </p:nvPr>
        </p:nvSpPr>
        <p:spPr/>
        <p:txBody>
          <a:bodyPr/>
          <a:lstStyle/>
          <a:p>
            <a:r>
              <a:rPr lang="en-US"/>
              <a:t>Prof.ssa Valentina Bonvicini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87075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6B4E0CC-ACEA-47DB-BFEC-53A50DFE01AD}" type="datetime1">
              <a:rPr lang="en-US" smtClean="0"/>
              <a:t>11/25/2018</a:t>
            </a:fld>
            <a:endParaRPr lang="en-US" dirty="0"/>
          </a:p>
        </p:txBody>
      </p:sp>
      <p:sp>
        <p:nvSpPr>
          <p:cNvPr id="6" name="Footer Placeholder 5"/>
          <p:cNvSpPr>
            <a:spLocks noGrp="1"/>
          </p:cNvSpPr>
          <p:nvPr>
            <p:ph type="ftr" sz="quarter" idx="11"/>
          </p:nvPr>
        </p:nvSpPr>
        <p:spPr/>
        <p:txBody>
          <a:bodyPr/>
          <a:lstStyle/>
          <a:p>
            <a:r>
              <a:rPr lang="en-US"/>
              <a:t>Prof.ssa Valentina Bonvicini</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28925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85CAF92-5998-45D8-8C59-52D2EEEDB496}" type="datetime1">
              <a:rPr lang="en-US" smtClean="0"/>
              <a:t>11/25/2018</a:t>
            </a:fld>
            <a:endParaRPr lang="en-US" dirty="0"/>
          </a:p>
        </p:txBody>
      </p:sp>
      <p:sp>
        <p:nvSpPr>
          <p:cNvPr id="8" name="Footer Placeholder 7"/>
          <p:cNvSpPr>
            <a:spLocks noGrp="1"/>
          </p:cNvSpPr>
          <p:nvPr>
            <p:ph type="ftr" sz="quarter" idx="11"/>
          </p:nvPr>
        </p:nvSpPr>
        <p:spPr/>
        <p:txBody>
          <a:bodyPr/>
          <a:lstStyle/>
          <a:p>
            <a:r>
              <a:rPr lang="en-US"/>
              <a:t>Prof.ssa Valentina Bonvicini</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27039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0D2E9A23-2EE6-4195-8A1A-7FE96C39693E}" type="datetime1">
              <a:rPr lang="en-US" smtClean="0"/>
              <a:t>11/25/2018</a:t>
            </a:fld>
            <a:endParaRPr lang="en-US" dirty="0"/>
          </a:p>
        </p:txBody>
      </p:sp>
      <p:sp>
        <p:nvSpPr>
          <p:cNvPr id="4" name="Footer Placeholder 3"/>
          <p:cNvSpPr>
            <a:spLocks noGrp="1"/>
          </p:cNvSpPr>
          <p:nvPr>
            <p:ph type="ftr" sz="quarter" idx="11"/>
          </p:nvPr>
        </p:nvSpPr>
        <p:spPr/>
        <p:txBody>
          <a:bodyPr/>
          <a:lstStyle/>
          <a:p>
            <a:r>
              <a:rPr lang="en-US"/>
              <a:t>Prof.ssa Valentina Bonvicini</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26846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0F89B-02AC-4DF0-8384-6476829B9D7D}" type="datetime1">
              <a:rPr lang="en-US" smtClean="0"/>
              <a:t>11/25/2018</a:t>
            </a:fld>
            <a:endParaRPr lang="en-US" dirty="0"/>
          </a:p>
        </p:txBody>
      </p:sp>
      <p:sp>
        <p:nvSpPr>
          <p:cNvPr id="3" name="Footer Placeholder 2"/>
          <p:cNvSpPr>
            <a:spLocks noGrp="1"/>
          </p:cNvSpPr>
          <p:nvPr>
            <p:ph type="ftr" sz="quarter" idx="11"/>
          </p:nvPr>
        </p:nvSpPr>
        <p:spPr/>
        <p:txBody>
          <a:bodyPr/>
          <a:lstStyle/>
          <a:p>
            <a:r>
              <a:rPr lang="en-US"/>
              <a:t>Prof.ssa Valentina Bonvicini</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88024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CFE8EBD-4967-4D83-8B42-0CE36636BB86}" type="datetime1">
              <a:rPr lang="en-US" smtClean="0"/>
              <a:t>11/25/2018</a:t>
            </a:fld>
            <a:endParaRPr lang="en-US" dirty="0"/>
          </a:p>
        </p:txBody>
      </p:sp>
      <p:sp>
        <p:nvSpPr>
          <p:cNvPr id="6" name="Footer Placeholder 5"/>
          <p:cNvSpPr>
            <a:spLocks noGrp="1"/>
          </p:cNvSpPr>
          <p:nvPr>
            <p:ph type="ftr" sz="quarter" idx="11"/>
          </p:nvPr>
        </p:nvSpPr>
        <p:spPr/>
        <p:txBody>
          <a:bodyPr/>
          <a:lstStyle/>
          <a:p>
            <a:r>
              <a:rPr lang="en-US"/>
              <a:t>Prof.ssa Valentina Bonvicini</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0509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8212033-116E-4163-B28C-15B3B290A3E9}" type="datetime1">
              <a:rPr lang="en-US" smtClean="0"/>
              <a:t>11/25/2018</a:t>
            </a:fld>
            <a:endParaRPr lang="en-US" dirty="0"/>
          </a:p>
        </p:txBody>
      </p:sp>
      <p:sp>
        <p:nvSpPr>
          <p:cNvPr id="6" name="Footer Placeholder 5"/>
          <p:cNvSpPr>
            <a:spLocks noGrp="1"/>
          </p:cNvSpPr>
          <p:nvPr>
            <p:ph type="ftr" sz="quarter" idx="11"/>
          </p:nvPr>
        </p:nvSpPr>
        <p:spPr/>
        <p:txBody>
          <a:bodyPr/>
          <a:lstStyle/>
          <a:p>
            <a:r>
              <a:rPr lang="en-US"/>
              <a:t>Prof.ssa Valentina Bonvicini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25313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71E8A7D-53CB-4E49-9FCE-72AE44B10DD4}" type="datetime1">
              <a:rPr lang="en-US" smtClean="0"/>
              <a:t>11/25/2018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Prof.ssa Valentina Bonvicini</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1866818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aranteprivacy.it/web/guest/home/docweb/-/docweb-display/docweb/6732688" TargetMode="External"/><Relationship Id="rId2" Type="http://schemas.openxmlformats.org/officeDocument/2006/relationships/hyperlink" Target="Modello%20per%20la%20segnalazione%20reclamo%20%20in%20materia%20di%20cyberbullismo.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controcorrenteblog.com/2014/12/23/lue-approva-la-prima-terapia-con-cellule-staminali/"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www.controcorrenteblog.com/2014/12/23/lue-approva-la-prima-terapia-con-cellule-staminali/"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pixabay.com/pt/aten%C3%A7%C3%A3o-ponto-de-exclama%C3%A7%C3%A3o-307030/" TargetMode="Externa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en/iphone-phone-smartphone-mobile-2464968/"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comunidademe.com/piensalo-antes-de-compartir-una-campana-contra-el-acoso-en-redes-sociales/i-1313/"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enerazioniconnesse.it/" TargetMode="External"/><Relationship Id="rId2" Type="http://schemas.openxmlformats.org/officeDocument/2006/relationships/hyperlink" Target="http://www.sicurionline.it/" TargetMode="External"/><Relationship Id="rId1" Type="http://schemas.openxmlformats.org/officeDocument/2006/relationships/slideLayout" Target="../slideLayouts/slideLayout2.xml"/><Relationship Id="rId6" Type="http://schemas.openxmlformats.org/officeDocument/2006/relationships/hyperlink" Target="http://www.azzurro.it/it/informazioni-e-consigli/consigli/cyberbullismo/cyberbullismo-cos%E2%80%99-%C3%A8" TargetMode="External"/><Relationship Id="rId5" Type="http://schemas.openxmlformats.org/officeDocument/2006/relationships/hyperlink" Target="http://intreccio.eu/cyberbullismo-la-polizia-postale-detta-10-regole-per-la-rete/" TargetMode="External"/><Relationship Id="rId4" Type="http://schemas.openxmlformats.org/officeDocument/2006/relationships/hyperlink" Target="http://www.garanteprivacy.it/web/guest/hom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0D975E-12D3-460B-B5D0-B83CF2643FE7}"/>
              </a:ext>
            </a:extLst>
          </p:cNvPr>
          <p:cNvSpPr>
            <a:spLocks noGrp="1"/>
          </p:cNvSpPr>
          <p:nvPr>
            <p:ph type="ctrTitle"/>
          </p:nvPr>
        </p:nvSpPr>
        <p:spPr>
          <a:xfrm>
            <a:off x="678639" y="494547"/>
            <a:ext cx="10058400" cy="3566160"/>
          </a:xfrm>
        </p:spPr>
        <p:txBody>
          <a:bodyPr>
            <a:normAutofit/>
          </a:bodyPr>
          <a:lstStyle/>
          <a:p>
            <a:r>
              <a:rPr lang="en-US" sz="4000" b="1" dirty="0">
                <a:solidFill>
                  <a:schemeClr val="accent1"/>
                </a:solidFill>
                <a:latin typeface="Calibri" panose="020F0502020204030204" pitchFamily="34" charset="0"/>
                <a:cs typeface="Calibri" panose="020F0502020204030204" pitchFamily="34" charset="0"/>
              </a:rPr>
              <a:t>Il CYBERBULLISMO</a:t>
            </a:r>
            <a:br>
              <a:rPr lang="it-IT" sz="4000" b="1" dirty="0">
                <a:solidFill>
                  <a:schemeClr val="accent1"/>
                </a:solidFill>
                <a:latin typeface="Calibri" panose="020F0502020204030204" pitchFamily="34" charset="0"/>
                <a:cs typeface="Calibri" panose="020F0502020204030204" pitchFamily="34" charset="0"/>
              </a:rPr>
            </a:br>
            <a:r>
              <a:rPr lang="en-US" sz="4000" b="1" dirty="0" err="1">
                <a:solidFill>
                  <a:schemeClr val="accent1"/>
                </a:solidFill>
                <a:latin typeface="Calibri" panose="020F0502020204030204" pitchFamily="34" charset="0"/>
                <a:cs typeface="Calibri" panose="020F0502020204030204" pitchFamily="34" charset="0"/>
              </a:rPr>
              <a:t>dopo</a:t>
            </a:r>
            <a:r>
              <a:rPr lang="en-US" sz="4000" b="1" dirty="0">
                <a:solidFill>
                  <a:schemeClr val="accent1"/>
                </a:solidFill>
                <a:latin typeface="Calibri" panose="020F0502020204030204" pitchFamily="34" charset="0"/>
                <a:cs typeface="Calibri" panose="020F0502020204030204" pitchFamily="34" charset="0"/>
              </a:rPr>
              <a:t> la </a:t>
            </a:r>
            <a:r>
              <a:rPr lang="en-US" sz="4000" b="1" dirty="0" err="1">
                <a:solidFill>
                  <a:schemeClr val="accent1"/>
                </a:solidFill>
                <a:latin typeface="Calibri" panose="020F0502020204030204" pitchFamily="34" charset="0"/>
                <a:cs typeface="Calibri" panose="020F0502020204030204" pitchFamily="34" charset="0"/>
              </a:rPr>
              <a:t>Legge</a:t>
            </a:r>
            <a:r>
              <a:rPr lang="en-US" sz="4000" b="1" dirty="0">
                <a:solidFill>
                  <a:schemeClr val="accent1"/>
                </a:solidFill>
                <a:latin typeface="Calibri" panose="020F0502020204030204" pitchFamily="34" charset="0"/>
                <a:cs typeface="Calibri" panose="020F0502020204030204" pitchFamily="34" charset="0"/>
              </a:rPr>
              <a:t> n. 71/2017</a:t>
            </a:r>
            <a:br>
              <a:rPr lang="it-IT" sz="4000" b="1" dirty="0">
                <a:solidFill>
                  <a:schemeClr val="accent1"/>
                </a:solidFill>
                <a:latin typeface="Calibri" panose="020F0502020204030204" pitchFamily="34" charset="0"/>
                <a:cs typeface="Calibri" panose="020F0502020204030204" pitchFamily="34" charset="0"/>
              </a:rPr>
            </a:br>
            <a:r>
              <a:rPr lang="en-US" sz="4000" b="1" dirty="0">
                <a:solidFill>
                  <a:schemeClr val="tx1"/>
                </a:solidFill>
                <a:latin typeface="Calibri" panose="020F0502020204030204" pitchFamily="34" charset="0"/>
                <a:cs typeface="Calibri" panose="020F0502020204030204" pitchFamily="34" charset="0"/>
              </a:rPr>
              <a:t>Come </a:t>
            </a:r>
            <a:r>
              <a:rPr lang="en-US" sz="4000" b="1" dirty="0" err="1">
                <a:solidFill>
                  <a:schemeClr val="tx1"/>
                </a:solidFill>
                <a:latin typeface="Calibri" panose="020F0502020204030204" pitchFamily="34" charset="0"/>
                <a:cs typeface="Calibri" panose="020F0502020204030204" pitchFamily="34" charset="0"/>
              </a:rPr>
              <a:t>attuare</a:t>
            </a:r>
            <a:r>
              <a:rPr lang="en-US" sz="4000" b="1" dirty="0">
                <a:solidFill>
                  <a:schemeClr val="tx1"/>
                </a:solidFill>
                <a:latin typeface="Calibri" panose="020F0502020204030204" pitchFamily="34" charset="0"/>
                <a:cs typeface="Calibri" panose="020F0502020204030204" pitchFamily="34" charset="0"/>
              </a:rPr>
              <a:t> le </a:t>
            </a:r>
            <a:r>
              <a:rPr lang="en-US" sz="4000" b="1" dirty="0" err="1">
                <a:solidFill>
                  <a:schemeClr val="tx1"/>
                </a:solidFill>
                <a:latin typeface="Calibri" panose="020F0502020204030204" pitchFamily="34" charset="0"/>
                <a:cs typeface="Calibri" panose="020F0502020204030204" pitchFamily="34" charset="0"/>
              </a:rPr>
              <a:t>nuove</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disposizioni</a:t>
            </a:r>
            <a:r>
              <a:rPr lang="en-US" sz="4000" b="1" dirty="0">
                <a:solidFill>
                  <a:schemeClr val="tx1"/>
                </a:solidFill>
                <a:latin typeface="Calibri" panose="020F0502020204030204" pitchFamily="34" charset="0"/>
                <a:cs typeface="Calibri" panose="020F0502020204030204" pitchFamily="34" charset="0"/>
              </a:rPr>
              <a:t> di </a:t>
            </a:r>
            <a:r>
              <a:rPr lang="en-US" sz="4000" b="1" dirty="0" err="1">
                <a:solidFill>
                  <a:schemeClr val="tx1"/>
                </a:solidFill>
                <a:latin typeface="Calibri" panose="020F0502020204030204" pitchFamily="34" charset="0"/>
                <a:cs typeface="Calibri" panose="020F0502020204030204" pitchFamily="34" charset="0"/>
              </a:rPr>
              <a:t>legge</a:t>
            </a:r>
            <a:br>
              <a:rPr lang="it-IT" sz="4000" b="1" dirty="0">
                <a:solidFill>
                  <a:schemeClr val="tx1"/>
                </a:solidFill>
                <a:latin typeface="Calibri" panose="020F0502020204030204" pitchFamily="34" charset="0"/>
                <a:cs typeface="Calibri" panose="020F0502020204030204" pitchFamily="34" charset="0"/>
              </a:rPr>
            </a:br>
            <a:r>
              <a:rPr lang="en-US" sz="4000" b="1" dirty="0" err="1">
                <a:solidFill>
                  <a:schemeClr val="tx1"/>
                </a:solidFill>
                <a:latin typeface="Calibri" panose="020F0502020204030204" pitchFamily="34" charset="0"/>
                <a:cs typeface="Calibri" panose="020F0502020204030204" pitchFamily="34" charset="0"/>
              </a:rPr>
              <a:t>ed</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intervenire</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tutelando</a:t>
            </a:r>
            <a:r>
              <a:rPr lang="en-US" sz="4000" b="1" dirty="0">
                <a:solidFill>
                  <a:schemeClr val="tx1"/>
                </a:solidFill>
                <a:latin typeface="Calibri" panose="020F0502020204030204" pitchFamily="34" charset="0"/>
                <a:cs typeface="Calibri" panose="020F0502020204030204" pitchFamily="34" charset="0"/>
              </a:rPr>
              <a:t> se </a:t>
            </a:r>
            <a:r>
              <a:rPr lang="en-US" sz="4000" b="1" dirty="0" err="1">
                <a:solidFill>
                  <a:schemeClr val="tx1"/>
                </a:solidFill>
                <a:latin typeface="Calibri" panose="020F0502020204030204" pitchFamily="34" charset="0"/>
                <a:cs typeface="Calibri" panose="020F0502020204030204" pitchFamily="34" charset="0"/>
              </a:rPr>
              <a:t>stessi</a:t>
            </a:r>
            <a:r>
              <a:rPr lang="en-US" sz="4000" b="1" dirty="0">
                <a:solidFill>
                  <a:schemeClr val="tx1"/>
                </a:solidFill>
                <a:latin typeface="Calibri" panose="020F0502020204030204" pitchFamily="34" charset="0"/>
                <a:cs typeface="Calibri" panose="020F0502020204030204" pitchFamily="34" charset="0"/>
              </a:rPr>
              <a:t> e le </a:t>
            </a:r>
            <a:r>
              <a:rPr lang="en-US" sz="4000" b="1" dirty="0" err="1">
                <a:solidFill>
                  <a:schemeClr val="tx1"/>
                </a:solidFill>
                <a:latin typeface="Calibri" panose="020F0502020204030204" pitchFamily="34" charset="0"/>
                <a:cs typeface="Calibri" panose="020F0502020204030204" pitchFamily="34" charset="0"/>
              </a:rPr>
              <a:t>vittime</a:t>
            </a:r>
            <a:br>
              <a:rPr lang="it-IT" sz="3200" dirty="0">
                <a:latin typeface="Calibri" panose="020F0502020204030204" pitchFamily="34" charset="0"/>
                <a:cs typeface="Calibri" panose="020F0502020204030204" pitchFamily="34" charset="0"/>
              </a:rPr>
            </a:br>
            <a:endParaRPr lang="it-IT" sz="3200" dirty="0">
              <a:latin typeface="Calibri" panose="020F0502020204030204" pitchFamily="34" charset="0"/>
              <a:cs typeface="Calibri" panose="020F0502020204030204" pitchFamily="34" charset="0"/>
            </a:endParaRPr>
          </a:p>
        </p:txBody>
      </p:sp>
      <p:sp>
        <p:nvSpPr>
          <p:cNvPr id="3" name="Segnaposto piè di pagina 2">
            <a:extLst>
              <a:ext uri="{FF2B5EF4-FFF2-40B4-BE49-F238E27FC236}">
                <a16:creationId xmlns:a16="http://schemas.microsoft.com/office/drawing/2014/main" id="{40F50948-EBED-491A-958A-8090344C2FF9}"/>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537384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96BBF68-5670-4D3A-B05D-1CB7DCC58C5E}"/>
              </a:ext>
            </a:extLst>
          </p:cNvPr>
          <p:cNvSpPr>
            <a:spLocks noGrp="1"/>
          </p:cNvSpPr>
          <p:nvPr>
            <p:ph idx="1"/>
          </p:nvPr>
        </p:nvSpPr>
        <p:spPr>
          <a:xfrm>
            <a:off x="1509312" y="286440"/>
            <a:ext cx="10466024" cy="6444866"/>
          </a:xfrm>
        </p:spPr>
        <p:txBody>
          <a:bodyPr>
            <a:normAutofit fontScale="25000" lnSpcReduction="20000"/>
          </a:bodyPr>
          <a:lstStyle/>
          <a:p>
            <a:pPr marL="0" indent="0" algn="ctr">
              <a:buNone/>
            </a:pPr>
            <a:r>
              <a:rPr lang="it-IT" sz="9600" b="1" spc="-50" dirty="0">
                <a:solidFill>
                  <a:schemeClr val="tx1"/>
                </a:solidFill>
                <a:latin typeface="Calibri" panose="020F0502020204030204" pitchFamily="34" charset="0"/>
                <a:ea typeface="+mj-ea"/>
                <a:cs typeface="Calibri" panose="020F0502020204030204" pitchFamily="34" charset="0"/>
              </a:rPr>
              <a:t>minorenne ultraquattordicenne </a:t>
            </a:r>
            <a:r>
              <a:rPr lang="it-IT" sz="9600" spc="-50" dirty="0">
                <a:solidFill>
                  <a:schemeClr val="tx1"/>
                </a:solidFill>
                <a:latin typeface="Calibri" panose="020F0502020204030204" pitchFamily="34" charset="0"/>
                <a:ea typeface="+mj-ea"/>
                <a:cs typeface="Calibri" panose="020F0502020204030204" pitchFamily="34" charset="0"/>
              </a:rPr>
              <a:t>o il </a:t>
            </a:r>
            <a:r>
              <a:rPr lang="it-IT" sz="9600" b="1" spc="-50" dirty="0">
                <a:solidFill>
                  <a:schemeClr val="tx1"/>
                </a:solidFill>
                <a:latin typeface="Calibri" panose="020F0502020204030204" pitchFamily="34" charset="0"/>
                <a:ea typeface="+mj-ea"/>
                <a:cs typeface="Calibri" panose="020F0502020204030204" pitchFamily="34" charset="0"/>
              </a:rPr>
              <a:t>genitore</a:t>
            </a:r>
          </a:p>
          <a:p>
            <a:pPr marL="0" indent="0" algn="ctr">
              <a:buNone/>
            </a:pPr>
            <a:endParaRPr lang="it-IT" sz="9600" b="1" spc="-50" dirty="0">
              <a:solidFill>
                <a:schemeClr val="tx1"/>
              </a:solidFill>
              <a:latin typeface="Calibri" panose="020F0502020204030204" pitchFamily="34" charset="0"/>
              <a:ea typeface="+mj-ea"/>
              <a:cs typeface="Calibri" panose="020F0502020204030204" pitchFamily="34" charset="0"/>
            </a:endParaRPr>
          </a:p>
          <a:p>
            <a:pPr marL="0" indent="0" algn="ctr">
              <a:buNone/>
            </a:pPr>
            <a:endParaRPr lang="it-IT" sz="9600" spc="-50" dirty="0">
              <a:solidFill>
                <a:schemeClr val="tx1"/>
              </a:solidFill>
              <a:latin typeface="Calibri" panose="020F0502020204030204" pitchFamily="34" charset="0"/>
              <a:ea typeface="+mj-ea"/>
              <a:cs typeface="Calibri" panose="020F0502020204030204" pitchFamily="34" charset="0"/>
            </a:endParaRPr>
          </a:p>
          <a:p>
            <a:pPr marL="0" indent="0" algn="ctr">
              <a:buNone/>
            </a:pPr>
            <a:r>
              <a:rPr lang="it-IT" sz="9600" spc="-50" dirty="0">
                <a:solidFill>
                  <a:schemeClr val="tx1"/>
                </a:solidFill>
                <a:latin typeface="Calibri" panose="020F0502020204030204" pitchFamily="34" charset="0"/>
                <a:ea typeface="+mj-ea"/>
                <a:cs typeface="Calibri" panose="020F0502020204030204" pitchFamily="34" charset="0"/>
              </a:rPr>
              <a:t>        Può fare      </a:t>
            </a:r>
          </a:p>
          <a:p>
            <a:pPr marL="0" indent="0" algn="ctr">
              <a:buNone/>
            </a:pPr>
            <a:r>
              <a:rPr lang="it-IT" sz="9600" spc="-50" dirty="0">
                <a:solidFill>
                  <a:schemeClr val="tx1"/>
                </a:solidFill>
                <a:latin typeface="Calibri" panose="020F0502020204030204" pitchFamily="34" charset="0"/>
                <a:ea typeface="+mj-ea"/>
                <a:cs typeface="Calibri" panose="020F0502020204030204" pitchFamily="34" charset="0"/>
              </a:rPr>
              <a:t>   </a:t>
            </a:r>
            <a:r>
              <a:rPr lang="it-IT" sz="9600" b="1" u="sng" spc="-50" dirty="0">
                <a:solidFill>
                  <a:schemeClr val="accent1">
                    <a:lumMod val="60000"/>
                    <a:lumOff val="40000"/>
                  </a:schemeClr>
                </a:solidFill>
                <a:latin typeface="Calibri" panose="020F0502020204030204" pitchFamily="34" charset="0"/>
                <a:ea typeface="+mj-ea"/>
                <a:cs typeface="Calibri" panose="020F0502020204030204" pitchFamily="34" charset="0"/>
              </a:rPr>
              <a:t>ISTANZA </a:t>
            </a:r>
            <a:r>
              <a:rPr lang="it-IT" sz="9600" b="1" u="sng" dirty="0">
                <a:solidFill>
                  <a:schemeClr val="accent1">
                    <a:lumMod val="60000"/>
                    <a:lumOff val="40000"/>
                  </a:schemeClr>
                </a:solidFill>
                <a:latin typeface="Calibri" panose="020F0502020204030204" pitchFamily="34" charset="0"/>
                <a:cs typeface="Calibri" panose="020F0502020204030204" pitchFamily="34" charset="0"/>
              </a:rPr>
              <a:t>per L'OSCURAMENTO, LA RIMOZIONE O IL BLOCCO</a:t>
            </a:r>
            <a:r>
              <a:rPr lang="it-IT" sz="9600" b="1" u="sng" spc="-50" dirty="0">
                <a:solidFill>
                  <a:schemeClr val="accent1">
                    <a:lumMod val="60000"/>
                    <a:lumOff val="40000"/>
                  </a:schemeClr>
                </a:solidFill>
                <a:latin typeface="Calibri" panose="020F0502020204030204" pitchFamily="34" charset="0"/>
                <a:ea typeface="+mj-ea"/>
                <a:cs typeface="Calibri" panose="020F0502020204030204" pitchFamily="34" charset="0"/>
              </a:rPr>
              <a:t> </a:t>
            </a:r>
            <a:r>
              <a:rPr lang="it-IT" sz="9600" b="1" dirty="0">
                <a:solidFill>
                  <a:schemeClr val="accent1">
                    <a:lumMod val="60000"/>
                    <a:lumOff val="40000"/>
                  </a:schemeClr>
                </a:solidFill>
                <a:latin typeface="Calibri" panose="020F0502020204030204" pitchFamily="34" charset="0"/>
                <a:cs typeface="Calibri" panose="020F0502020204030204" pitchFamily="34" charset="0"/>
              </a:rPr>
              <a:t>di dati personali del minore, diffusi nella rete internet</a:t>
            </a:r>
            <a:endParaRPr lang="it-IT" sz="9600" b="1" u="sng" spc="-50" dirty="0">
              <a:solidFill>
                <a:schemeClr val="accent1">
                  <a:lumMod val="60000"/>
                  <a:lumOff val="40000"/>
                </a:schemeClr>
              </a:solidFill>
              <a:latin typeface="Calibri" panose="020F0502020204030204" pitchFamily="34" charset="0"/>
              <a:ea typeface="+mj-ea"/>
              <a:cs typeface="Calibri" panose="020F0502020204030204" pitchFamily="34" charset="0"/>
            </a:endParaRPr>
          </a:p>
          <a:p>
            <a:pPr marL="0" indent="0">
              <a:buNone/>
            </a:pPr>
            <a:r>
              <a:rPr lang="it-IT" sz="9600" spc="-50" dirty="0">
                <a:solidFill>
                  <a:schemeClr val="tx1"/>
                </a:solidFill>
                <a:latin typeface="Calibri" panose="020F0502020204030204" pitchFamily="34" charset="0"/>
                <a:ea typeface="+mj-ea"/>
                <a:cs typeface="Calibri" panose="020F0502020204030204" pitchFamily="34" charset="0"/>
              </a:rPr>
              <a:t> a</a:t>
            </a:r>
            <a:r>
              <a:rPr lang="it-IT" sz="9600" b="1" spc="-50" dirty="0">
                <a:solidFill>
                  <a:prstClr val="black">
                    <a:lumMod val="75000"/>
                    <a:lumOff val="25000"/>
                  </a:prstClr>
                </a:solidFill>
                <a:latin typeface="Calibri" panose="020F0502020204030204" pitchFamily="34" charset="0"/>
                <a:ea typeface="+mj-ea"/>
                <a:cs typeface="Calibri" panose="020F0502020204030204" pitchFamily="34" charset="0"/>
              </a:rPr>
              <a:t>:</a:t>
            </a:r>
            <a:endParaRPr lang="en-US" sz="96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9600" dirty="0">
                <a:solidFill>
                  <a:schemeClr val="tx1"/>
                </a:solidFill>
                <a:latin typeface="Calibri" panose="020F0502020204030204" pitchFamily="34" charset="0"/>
                <a:cs typeface="Calibri" panose="020F0502020204030204" pitchFamily="34" charset="0"/>
              </a:rPr>
              <a:t> </a:t>
            </a:r>
            <a:r>
              <a:rPr lang="en-US" sz="9600" dirty="0" err="1">
                <a:solidFill>
                  <a:schemeClr val="tx1"/>
                </a:solidFill>
                <a:latin typeface="Calibri" panose="020F0502020204030204" pitchFamily="34" charset="0"/>
                <a:cs typeface="Calibri" panose="020F0502020204030204" pitchFamily="34" charset="0"/>
              </a:rPr>
              <a:t>Titolare</a:t>
            </a:r>
            <a:r>
              <a:rPr lang="en-US" sz="9600" dirty="0">
                <a:solidFill>
                  <a:schemeClr val="tx1"/>
                </a:solidFill>
                <a:latin typeface="Calibri" panose="020F0502020204030204" pitchFamily="34" charset="0"/>
                <a:cs typeface="Calibri" panose="020F0502020204030204" pitchFamily="34" charset="0"/>
              </a:rPr>
              <a:t> del</a:t>
            </a:r>
            <a:r>
              <a:rPr lang="it-IT" sz="9600" dirty="0">
                <a:solidFill>
                  <a:schemeClr val="tx1"/>
                </a:solidFill>
                <a:latin typeface="Calibri" panose="020F0502020204030204" pitchFamily="34" charset="0"/>
                <a:cs typeface="Calibri" panose="020F0502020204030204" pitchFamily="34" charset="0"/>
              </a:rPr>
              <a:t> </a:t>
            </a:r>
            <a:r>
              <a:rPr lang="en-US" sz="9600" dirty="0">
                <a:solidFill>
                  <a:schemeClr val="tx1"/>
                </a:solidFill>
                <a:latin typeface="Calibri" panose="020F0502020204030204" pitchFamily="34" charset="0"/>
                <a:cs typeface="Calibri" panose="020F0502020204030204" pitchFamily="34" charset="0"/>
              </a:rPr>
              <a:t>trattamento </a:t>
            </a:r>
          </a:p>
          <a:p>
            <a:pPr marL="0" indent="0">
              <a:buNone/>
            </a:pPr>
            <a:endParaRPr lang="en-US" sz="96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9600" dirty="0" err="1">
                <a:solidFill>
                  <a:schemeClr val="tx1"/>
                </a:solidFill>
                <a:latin typeface="Calibri" panose="020F0502020204030204" pitchFamily="34" charset="0"/>
                <a:cs typeface="Calibri" panose="020F0502020204030204" pitchFamily="34" charset="0"/>
              </a:rPr>
              <a:t>Gestore</a:t>
            </a:r>
            <a:r>
              <a:rPr lang="en-US" sz="9600" dirty="0">
                <a:solidFill>
                  <a:schemeClr val="tx1"/>
                </a:solidFill>
                <a:latin typeface="Calibri" panose="020F0502020204030204" pitchFamily="34" charset="0"/>
                <a:cs typeface="Calibri" panose="020F0502020204030204" pitchFamily="34" charset="0"/>
              </a:rPr>
              <a:t> del sito          </a:t>
            </a:r>
          </a:p>
          <a:p>
            <a:pPr marL="0" indent="0">
              <a:buNone/>
            </a:pPr>
            <a:endParaRPr lang="it-IT" sz="96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9600" dirty="0">
                <a:solidFill>
                  <a:schemeClr val="tx1"/>
                </a:solidFill>
                <a:latin typeface="Calibri" panose="020F0502020204030204" pitchFamily="34" charset="0"/>
                <a:cs typeface="Calibri" panose="020F0502020204030204" pitchFamily="34" charset="0"/>
              </a:rPr>
              <a:t>Social Network</a:t>
            </a:r>
          </a:p>
          <a:p>
            <a:pPr>
              <a:buFont typeface="Wingdings" panose="05000000000000000000" pitchFamily="2" charset="2"/>
              <a:buChar char="Ø"/>
            </a:pPr>
            <a:endParaRPr lang="en-US" sz="9600" dirty="0">
              <a:solidFill>
                <a:schemeClr val="tx1"/>
              </a:solidFill>
              <a:latin typeface="Calibri" panose="020F0502020204030204" pitchFamily="34" charset="0"/>
              <a:cs typeface="Calibri" panose="020F0502020204030204" pitchFamily="34" charset="0"/>
            </a:endParaRPr>
          </a:p>
          <a:p>
            <a:pPr marL="0" indent="0">
              <a:buNone/>
            </a:pPr>
            <a:r>
              <a:rPr lang="it-IT" sz="9600" dirty="0">
                <a:solidFill>
                  <a:schemeClr val="tx1"/>
                </a:solidFill>
                <a:latin typeface="Calibri" panose="020F0502020204030204" pitchFamily="34" charset="0"/>
                <a:cs typeface="Calibri" panose="020F0502020204030204" pitchFamily="34" charset="0"/>
              </a:rPr>
              <a:t>Tempi di intervento:</a:t>
            </a:r>
          </a:p>
          <a:p>
            <a:pPr marL="0" indent="0">
              <a:buNone/>
            </a:pPr>
            <a:r>
              <a:rPr lang="it-IT" sz="9600" dirty="0">
                <a:solidFill>
                  <a:schemeClr val="tx1"/>
                </a:solidFill>
                <a:latin typeface="Calibri" panose="020F0502020204030204" pitchFamily="34" charset="0"/>
                <a:cs typeface="Calibri" panose="020F0502020204030204" pitchFamily="34" charset="0"/>
              </a:rPr>
              <a:t>PRESA IN CARICO •entro  24 Ore  </a:t>
            </a:r>
          </a:p>
          <a:p>
            <a:pPr marL="0" indent="0">
              <a:buNone/>
            </a:pPr>
            <a:r>
              <a:rPr lang="it-IT" sz="9600" dirty="0">
                <a:solidFill>
                  <a:schemeClr val="tx1"/>
                </a:solidFill>
                <a:latin typeface="Calibri" panose="020F0502020204030204" pitchFamily="34" charset="0"/>
                <a:cs typeface="Calibri" panose="020F0502020204030204" pitchFamily="34" charset="0"/>
              </a:rPr>
              <a:t>RIMOZIONE • entro 48 ore</a:t>
            </a:r>
          </a:p>
          <a:p>
            <a:pPr marL="0" indent="0">
              <a:buNone/>
            </a:pPr>
            <a:endParaRPr lang="it-IT" sz="5100" dirty="0">
              <a:solidFill>
                <a:schemeClr val="tx1"/>
              </a:solidFill>
            </a:endParaRPr>
          </a:p>
          <a:p>
            <a:endParaRPr lang="it-IT" dirty="0"/>
          </a:p>
          <a:p>
            <a:pPr marL="0" indent="0">
              <a:buNone/>
            </a:pPr>
            <a:br>
              <a:rPr lang="it-IT" sz="4300" spc="-50" dirty="0">
                <a:solidFill>
                  <a:prstClr val="black">
                    <a:lumMod val="75000"/>
                    <a:lumOff val="25000"/>
                  </a:prstClr>
                </a:solidFill>
                <a:latin typeface="Calibri Light" panose="020F0302020204030204"/>
                <a:ea typeface="+mj-ea"/>
                <a:cs typeface="+mj-cs"/>
              </a:rPr>
            </a:br>
            <a:r>
              <a:rPr lang="it-IT" sz="4300" spc="-50" dirty="0">
                <a:solidFill>
                  <a:prstClr val="black">
                    <a:lumMod val="75000"/>
                    <a:lumOff val="25000"/>
                  </a:prstClr>
                </a:solidFill>
                <a:latin typeface="Calibri Light" panose="020F0302020204030204"/>
                <a:ea typeface="+mj-ea"/>
                <a:cs typeface="+mj-cs"/>
              </a:rPr>
              <a:t> </a:t>
            </a:r>
            <a:br>
              <a:rPr lang="it-IT" sz="4300" spc="-50" dirty="0">
                <a:solidFill>
                  <a:prstClr val="black">
                    <a:lumMod val="75000"/>
                    <a:lumOff val="25000"/>
                  </a:prstClr>
                </a:solidFill>
                <a:latin typeface="Calibri Light" panose="020F0302020204030204"/>
                <a:ea typeface="+mj-ea"/>
                <a:cs typeface="+mj-cs"/>
              </a:rPr>
            </a:br>
            <a:endParaRPr lang="it-IT" dirty="0"/>
          </a:p>
        </p:txBody>
      </p:sp>
      <p:sp>
        <p:nvSpPr>
          <p:cNvPr id="2" name="Freccia in giù 1">
            <a:extLst>
              <a:ext uri="{FF2B5EF4-FFF2-40B4-BE49-F238E27FC236}">
                <a16:creationId xmlns:a16="http://schemas.microsoft.com/office/drawing/2014/main" id="{704B84C2-4F20-4C70-9E16-996D5ACBD2AA}"/>
              </a:ext>
            </a:extLst>
          </p:cNvPr>
          <p:cNvSpPr/>
          <p:nvPr/>
        </p:nvSpPr>
        <p:spPr>
          <a:xfrm>
            <a:off x="6637607" y="782197"/>
            <a:ext cx="484632" cy="6499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D4F4B40D-7248-47F0-BBA6-4A325E2684D2}"/>
              </a:ext>
            </a:extLst>
          </p:cNvPr>
          <p:cNvPicPr>
            <a:picLocks noChangeAspect="1"/>
          </p:cNvPicPr>
          <p:nvPr/>
        </p:nvPicPr>
        <p:blipFill>
          <a:blip r:embed="rId2"/>
          <a:stretch>
            <a:fillRect/>
          </a:stretch>
        </p:blipFill>
        <p:spPr>
          <a:xfrm>
            <a:off x="3990980" y="3603041"/>
            <a:ext cx="901946" cy="891840"/>
          </a:xfrm>
          <a:prstGeom prst="rect">
            <a:avLst/>
          </a:prstGeom>
        </p:spPr>
      </p:pic>
      <p:pic>
        <p:nvPicPr>
          <p:cNvPr id="5" name="Immagine 4">
            <a:extLst>
              <a:ext uri="{FF2B5EF4-FFF2-40B4-BE49-F238E27FC236}">
                <a16:creationId xmlns:a16="http://schemas.microsoft.com/office/drawing/2014/main" id="{DFEFB712-A387-42D5-8A55-9C920A0F70BB}"/>
              </a:ext>
            </a:extLst>
          </p:cNvPr>
          <p:cNvPicPr>
            <a:picLocks noChangeAspect="1"/>
          </p:cNvPicPr>
          <p:nvPr/>
        </p:nvPicPr>
        <p:blipFill>
          <a:blip r:embed="rId3"/>
          <a:stretch>
            <a:fillRect/>
          </a:stretch>
        </p:blipFill>
        <p:spPr>
          <a:xfrm>
            <a:off x="3990980" y="4647264"/>
            <a:ext cx="901946" cy="892964"/>
          </a:xfrm>
          <a:prstGeom prst="rect">
            <a:avLst/>
          </a:prstGeom>
        </p:spPr>
      </p:pic>
      <p:pic>
        <p:nvPicPr>
          <p:cNvPr id="6" name="Immagine 5">
            <a:extLst>
              <a:ext uri="{FF2B5EF4-FFF2-40B4-BE49-F238E27FC236}">
                <a16:creationId xmlns:a16="http://schemas.microsoft.com/office/drawing/2014/main" id="{BAAC3497-8DC7-4961-836E-BBD211B824F7}"/>
              </a:ext>
            </a:extLst>
          </p:cNvPr>
          <p:cNvPicPr>
            <a:picLocks noChangeAspect="1"/>
          </p:cNvPicPr>
          <p:nvPr/>
        </p:nvPicPr>
        <p:blipFill>
          <a:blip r:embed="rId4"/>
          <a:stretch>
            <a:fillRect/>
          </a:stretch>
        </p:blipFill>
        <p:spPr>
          <a:xfrm>
            <a:off x="5025529" y="2693027"/>
            <a:ext cx="879513" cy="815846"/>
          </a:xfrm>
          <a:prstGeom prst="rect">
            <a:avLst/>
          </a:prstGeom>
        </p:spPr>
      </p:pic>
      <p:sp>
        <p:nvSpPr>
          <p:cNvPr id="7" name="Segnaposto piè di pagina 6">
            <a:extLst>
              <a:ext uri="{FF2B5EF4-FFF2-40B4-BE49-F238E27FC236}">
                <a16:creationId xmlns:a16="http://schemas.microsoft.com/office/drawing/2014/main" id="{F7DFA854-5725-4F4D-815A-1028A1B7F31B}"/>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287359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540535-09F3-40D2-8DED-5A78AE6B4385}"/>
              </a:ext>
            </a:extLst>
          </p:cNvPr>
          <p:cNvSpPr>
            <a:spLocks noGrp="1"/>
          </p:cNvSpPr>
          <p:nvPr>
            <p:ph type="title"/>
          </p:nvPr>
        </p:nvSpPr>
        <p:spPr>
          <a:xfrm>
            <a:off x="1883883" y="161582"/>
            <a:ext cx="9386371" cy="862987"/>
          </a:xfrm>
        </p:spPr>
        <p:txBody>
          <a:bodyPr>
            <a:normAutofit fontScale="90000"/>
          </a:bodyPr>
          <a:lstStyle/>
          <a:p>
            <a:br>
              <a:rPr lang="it-IT" sz="4000" b="1" dirty="0">
                <a:solidFill>
                  <a:schemeClr val="tx1"/>
                </a:solidFill>
              </a:rPr>
            </a:br>
            <a:endParaRPr lang="it-IT" dirty="0">
              <a:solidFill>
                <a:schemeClr val="tx1"/>
              </a:solidFill>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396BBF68-5670-4D3A-B05D-1CB7DCC58C5E}"/>
              </a:ext>
            </a:extLst>
          </p:cNvPr>
          <p:cNvSpPr>
            <a:spLocks noGrp="1"/>
          </p:cNvSpPr>
          <p:nvPr>
            <p:ph idx="1"/>
          </p:nvPr>
        </p:nvSpPr>
        <p:spPr>
          <a:xfrm>
            <a:off x="1685581" y="804231"/>
            <a:ext cx="9819031" cy="5838939"/>
          </a:xfrm>
        </p:spPr>
        <p:txBody>
          <a:bodyPr>
            <a:normAutofit/>
          </a:bodyPr>
          <a:lstStyle/>
          <a:p>
            <a:r>
              <a:rPr lang="it-IT" sz="2800" b="1" dirty="0">
                <a:solidFill>
                  <a:schemeClr val="tx1"/>
                </a:solidFill>
                <a:latin typeface="Calibri" panose="020F0502020204030204" pitchFamily="34" charset="0"/>
                <a:cs typeface="Calibri" panose="020F0502020204030204" pitchFamily="34" charset="0"/>
              </a:rPr>
              <a:t>Art 2</a:t>
            </a:r>
            <a:r>
              <a:rPr lang="it-IT" sz="2800" dirty="0">
                <a:solidFill>
                  <a:schemeClr val="tx1"/>
                </a:solidFill>
                <a:latin typeface="Calibri" panose="020F0502020204030204" pitchFamily="34" charset="0"/>
                <a:cs typeface="Calibri" panose="020F0502020204030204" pitchFamily="34" charset="0"/>
              </a:rPr>
              <a:t> co.2 : </a:t>
            </a:r>
          </a:p>
          <a:p>
            <a:pPr marL="0" indent="0">
              <a:buNone/>
            </a:pPr>
            <a:r>
              <a:rPr lang="it-IT" sz="2400" i="1" dirty="0">
                <a:solidFill>
                  <a:schemeClr val="tx1"/>
                </a:solidFill>
                <a:latin typeface="Calibri" panose="020F0502020204030204" pitchFamily="34" charset="0"/>
                <a:cs typeface="Calibri" panose="020F0502020204030204" pitchFamily="34" charset="0"/>
              </a:rPr>
              <a:t>Qualora, </a:t>
            </a:r>
            <a:r>
              <a:rPr lang="it-IT" sz="2400" i="1" u="sng" dirty="0">
                <a:solidFill>
                  <a:schemeClr val="tx1"/>
                </a:solidFill>
                <a:latin typeface="Calibri" panose="020F0502020204030204" pitchFamily="34" charset="0"/>
                <a:cs typeface="Calibri" panose="020F0502020204030204" pitchFamily="34" charset="0"/>
              </a:rPr>
              <a:t>entro le ventiquattro ore successive al ricevimento dell'istanza di cui al comma 1, il soggetto responsabile non abbia comunicato di avere assunto l'incarico </a:t>
            </a:r>
            <a:r>
              <a:rPr lang="it-IT" sz="2400" i="1" dirty="0">
                <a:solidFill>
                  <a:schemeClr val="tx1"/>
                </a:solidFill>
                <a:latin typeface="Calibri" panose="020F0502020204030204" pitchFamily="34" charset="0"/>
                <a:cs typeface="Calibri" panose="020F0502020204030204" pitchFamily="34" charset="0"/>
              </a:rPr>
              <a:t>di provvedere all'oscuramento, alla rimozione o al blocco richiesto, </a:t>
            </a:r>
            <a:r>
              <a:rPr lang="it-IT" sz="2400" i="1" u="sng" dirty="0">
                <a:solidFill>
                  <a:schemeClr val="tx1"/>
                </a:solidFill>
                <a:latin typeface="Calibri" panose="020F0502020204030204" pitchFamily="34" charset="0"/>
                <a:cs typeface="Calibri" panose="020F0502020204030204" pitchFamily="34" charset="0"/>
              </a:rPr>
              <a:t>ed entro quarantotto ore non vi abbia provveduto</a:t>
            </a:r>
            <a:r>
              <a:rPr lang="it-IT" sz="2400" i="1" dirty="0">
                <a:solidFill>
                  <a:schemeClr val="tx1"/>
                </a:solidFill>
                <a:latin typeface="Calibri" panose="020F0502020204030204" pitchFamily="34" charset="0"/>
                <a:cs typeface="Calibri" panose="020F0502020204030204" pitchFamily="34" charset="0"/>
              </a:rPr>
              <a:t>, o comunque nel caso in cui </a:t>
            </a:r>
            <a:r>
              <a:rPr lang="it-IT" sz="2400" i="1" u="sng" dirty="0">
                <a:solidFill>
                  <a:schemeClr val="tx1"/>
                </a:solidFill>
                <a:latin typeface="Calibri" panose="020F0502020204030204" pitchFamily="34" charset="0"/>
                <a:cs typeface="Calibri" panose="020F0502020204030204" pitchFamily="34" charset="0"/>
              </a:rPr>
              <a:t>non sia possibile identificare il titolare del trattamento o il gestore del sito internet </a:t>
            </a:r>
            <a:r>
              <a:rPr lang="it-IT" sz="2400" i="1" dirty="0">
                <a:solidFill>
                  <a:schemeClr val="tx1"/>
                </a:solidFill>
                <a:latin typeface="Calibri" panose="020F0502020204030204" pitchFamily="34" charset="0"/>
                <a:cs typeface="Calibri" panose="020F0502020204030204" pitchFamily="34" charset="0"/>
              </a:rPr>
              <a:t>o del social media, l'interessato può rivolgere analoga richiesta, mediante </a:t>
            </a:r>
            <a:r>
              <a:rPr lang="it-IT" sz="2400" b="1" i="1" dirty="0">
                <a:solidFill>
                  <a:schemeClr val="tx1"/>
                </a:solidFill>
                <a:latin typeface="Calibri" panose="020F0502020204030204" pitchFamily="34" charset="0"/>
                <a:cs typeface="Calibri" panose="020F0502020204030204" pitchFamily="34" charset="0"/>
              </a:rPr>
              <a:t>SEGNALAZIONE O RECLAMO, AL GARANTE PER LA PROTEZIONE DEI DATI PERSONALI,</a:t>
            </a:r>
            <a:r>
              <a:rPr lang="it-IT" sz="2400" i="1" dirty="0">
                <a:solidFill>
                  <a:schemeClr val="tx1"/>
                </a:solidFill>
                <a:latin typeface="Calibri" panose="020F0502020204030204" pitchFamily="34" charset="0"/>
                <a:cs typeface="Calibri" panose="020F0502020204030204" pitchFamily="34" charset="0"/>
              </a:rPr>
              <a:t> il quale, entro quarantotto ore dal ricevimento della richiesta, provvede ai sensi degli articoli 143 e 144 del citato decreto legislativo 30 giugno 2003, n. 196.</a:t>
            </a:r>
          </a:p>
        </p:txBody>
      </p:sp>
      <p:sp>
        <p:nvSpPr>
          <p:cNvPr id="4" name="Segnaposto piè di pagina 3">
            <a:extLst>
              <a:ext uri="{FF2B5EF4-FFF2-40B4-BE49-F238E27FC236}">
                <a16:creationId xmlns:a16="http://schemas.microsoft.com/office/drawing/2014/main" id="{E89908D6-367D-4C62-91FA-E3D3A8444097}"/>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185277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31A2CC-06A8-4552-9416-C09A2EDE9C5E}"/>
              </a:ext>
            </a:extLst>
          </p:cNvPr>
          <p:cNvSpPr>
            <a:spLocks noGrp="1"/>
          </p:cNvSpPr>
          <p:nvPr>
            <p:ph type="title"/>
          </p:nvPr>
        </p:nvSpPr>
        <p:spPr>
          <a:xfrm>
            <a:off x="1685581" y="1222872"/>
            <a:ext cx="9716878" cy="5376231"/>
          </a:xfr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t-IT" sz="3100"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it-IT" sz="2400" b="1"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il minore ultraquattordicenne o i genitori possono fare </a:t>
            </a:r>
            <a:br>
              <a:rPr lang="it-IT" sz="3100"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br>
            <a:br>
              <a:rPr lang="it-IT" sz="3100"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br>
            <a:br>
              <a:rPr lang="it-IT" sz="3100"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br>
            <a:br>
              <a:rPr lang="it-IT" sz="3100"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br>
            <a:br>
              <a:rPr lang="it-IT" sz="3100" dirty="0">
                <a:solidFill>
                  <a:schemeClr val="tx1"/>
                </a:solidFill>
                <a:latin typeface="Calibri" panose="020F0502020204030204" pitchFamily="34" charset="0"/>
                <a:cs typeface="Calibri" panose="020F0502020204030204" pitchFamily="34" charset="0"/>
              </a:rPr>
            </a:br>
            <a:br>
              <a:rPr lang="it-IT" sz="3100" dirty="0">
                <a:solidFill>
                  <a:schemeClr val="tx1"/>
                </a:solidFill>
                <a:latin typeface="Calibri" panose="020F0502020204030204" pitchFamily="34" charset="0"/>
                <a:cs typeface="Calibri" panose="020F0502020204030204" pitchFamily="34" charset="0"/>
              </a:rPr>
            </a:br>
            <a:r>
              <a:rPr lang="it-IT" sz="3100" dirty="0">
                <a:solidFill>
                  <a:prstClr val="black"/>
                </a:solidFill>
                <a:latin typeface="Calibri" panose="020F0502020204030204" pitchFamily="34" charset="0"/>
                <a:cs typeface="Calibri" panose="020F0502020204030204" pitchFamily="34" charset="0"/>
              </a:rPr>
              <a:t>Il Garante deve intervenire entro 48 ore</a:t>
            </a:r>
            <a:endParaRPr lang="it-IT" dirty="0"/>
          </a:p>
        </p:txBody>
      </p:sp>
      <p:sp>
        <p:nvSpPr>
          <p:cNvPr id="8" name="Segnaposto contenuto 7">
            <a:extLst>
              <a:ext uri="{FF2B5EF4-FFF2-40B4-BE49-F238E27FC236}">
                <a16:creationId xmlns:a16="http://schemas.microsoft.com/office/drawing/2014/main" id="{3F1D0574-FEF0-4325-83AA-FDB36F806148}"/>
              </a:ext>
            </a:extLst>
          </p:cNvPr>
          <p:cNvSpPr>
            <a:spLocks noGrp="1"/>
          </p:cNvSpPr>
          <p:nvPr>
            <p:ph idx="1"/>
          </p:nvPr>
        </p:nvSpPr>
        <p:spPr>
          <a:xfrm>
            <a:off x="1685581" y="319488"/>
            <a:ext cx="9834010" cy="793216"/>
          </a:xfrm>
        </p:spPr>
        <p:txBody>
          <a:bodyPr>
            <a:normAutofit lnSpcReduction="10000"/>
          </a:bodyPr>
          <a:lstStyle/>
          <a:p>
            <a:pPr marL="0" indent="0">
              <a:buNone/>
            </a:pPr>
            <a:r>
              <a:rPr lang="it-IT" sz="2400" dirty="0">
                <a:solidFill>
                  <a:schemeClr val="tx1"/>
                </a:solidFill>
                <a:latin typeface="Calibri" panose="020F0502020204030204" pitchFamily="34" charset="0"/>
                <a:cs typeface="Calibri" panose="020F0502020204030204" pitchFamily="34" charset="0"/>
              </a:rPr>
              <a:t>se i soggetti a cui è stata fatta l’istanza non rimuovono i contenuti o non lo fanno nei tempi indicati dalla legge, </a:t>
            </a:r>
            <a:endParaRPr lang="it-IT" dirty="0">
              <a:solidFill>
                <a:schemeClr val="tx1"/>
              </a:solidFill>
            </a:endParaRPr>
          </a:p>
        </p:txBody>
      </p:sp>
      <p:pic>
        <p:nvPicPr>
          <p:cNvPr id="3" name="Immagine 2">
            <a:extLst>
              <a:ext uri="{FF2B5EF4-FFF2-40B4-BE49-F238E27FC236}">
                <a16:creationId xmlns:a16="http://schemas.microsoft.com/office/drawing/2014/main" id="{A5E13CC7-CB83-48B5-BB86-87D39EE3E2FF}"/>
              </a:ext>
            </a:extLst>
          </p:cNvPr>
          <p:cNvPicPr>
            <a:picLocks noChangeAspect="1"/>
          </p:cNvPicPr>
          <p:nvPr/>
        </p:nvPicPr>
        <p:blipFill>
          <a:blip r:embed="rId2"/>
          <a:stretch>
            <a:fillRect/>
          </a:stretch>
        </p:blipFill>
        <p:spPr>
          <a:xfrm>
            <a:off x="1170005" y="3087594"/>
            <a:ext cx="9851990" cy="682811"/>
          </a:xfrm>
          <a:prstGeom prst="rect">
            <a:avLst/>
          </a:prstGeom>
        </p:spPr>
      </p:pic>
      <p:sp>
        <p:nvSpPr>
          <p:cNvPr id="4" name="Freccia in giù 3">
            <a:extLst>
              <a:ext uri="{FF2B5EF4-FFF2-40B4-BE49-F238E27FC236}">
                <a16:creationId xmlns:a16="http://schemas.microsoft.com/office/drawing/2014/main" id="{EC1CBE4D-65F2-4EEC-9E93-4132AB27F11D}"/>
              </a:ext>
            </a:extLst>
          </p:cNvPr>
          <p:cNvSpPr/>
          <p:nvPr/>
        </p:nvSpPr>
        <p:spPr>
          <a:xfrm>
            <a:off x="5611368" y="1987109"/>
            <a:ext cx="484632" cy="696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piè di pagina 4">
            <a:extLst>
              <a:ext uri="{FF2B5EF4-FFF2-40B4-BE49-F238E27FC236}">
                <a16:creationId xmlns:a16="http://schemas.microsoft.com/office/drawing/2014/main" id="{765F6844-227A-40F5-A5CE-85CDDDD72A9D}"/>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268699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A59BEE0-781A-474D-AADF-5B20A8061B90}"/>
              </a:ext>
            </a:extLst>
          </p:cNvPr>
          <p:cNvSpPr>
            <a:spLocks noGrp="1"/>
          </p:cNvSpPr>
          <p:nvPr>
            <p:ph type="title"/>
          </p:nvPr>
        </p:nvSpPr>
        <p:spPr>
          <a:xfrm>
            <a:off x="1586429" y="624110"/>
            <a:ext cx="9364338" cy="2339427"/>
          </a:xfrm>
        </p:spPr>
        <p:txBody>
          <a:bodyPr>
            <a:normAutofit/>
          </a:bodyPr>
          <a:lstStyle/>
          <a:p>
            <a:r>
              <a:rPr lang="it-IT" sz="2800" b="1" dirty="0">
                <a:solidFill>
                  <a:schemeClr val="bg2">
                    <a:lumMod val="50000"/>
                  </a:schemeClr>
                </a:solidFill>
                <a:latin typeface="Calibri" panose="020F0502020204030204" pitchFamily="34" charset="0"/>
                <a:cs typeface="Calibri" panose="020F0502020204030204" pitchFamily="34" charset="0"/>
              </a:rPr>
              <a:t>Come si scrive una segnalazione o un reclamo al Garante?</a:t>
            </a:r>
            <a:br>
              <a:rPr lang="it-IT" sz="2800" b="1" dirty="0">
                <a:solidFill>
                  <a:schemeClr val="bg2">
                    <a:lumMod val="50000"/>
                  </a:schemeClr>
                </a:solidFill>
                <a:latin typeface="Calibri" panose="020F0502020204030204" pitchFamily="34" charset="0"/>
                <a:cs typeface="Calibri" panose="020F0502020204030204" pitchFamily="34" charset="0"/>
              </a:rPr>
            </a:br>
            <a:br>
              <a:rPr lang="it-IT" sz="2800" b="1" dirty="0">
                <a:solidFill>
                  <a:schemeClr val="bg2">
                    <a:lumMod val="50000"/>
                  </a:schemeClr>
                </a:solidFill>
                <a:latin typeface="Calibri" panose="020F0502020204030204" pitchFamily="34" charset="0"/>
                <a:cs typeface="Calibri" panose="020F0502020204030204" pitchFamily="34" charset="0"/>
              </a:rPr>
            </a:br>
            <a:r>
              <a:rPr lang="it-IT" sz="2800" dirty="0">
                <a:latin typeface="Calibri" panose="020F0502020204030204" pitchFamily="34" charset="0"/>
                <a:cs typeface="Calibri" panose="020F0502020204030204" pitchFamily="34" charset="0"/>
              </a:rPr>
              <a:t> Occorre scaricare e compilare il modello che si trova sul sito del garante della privacy</a:t>
            </a:r>
          </a:p>
        </p:txBody>
      </p:sp>
      <p:sp>
        <p:nvSpPr>
          <p:cNvPr id="6" name="Segnaposto contenuto 5">
            <a:extLst>
              <a:ext uri="{FF2B5EF4-FFF2-40B4-BE49-F238E27FC236}">
                <a16:creationId xmlns:a16="http://schemas.microsoft.com/office/drawing/2014/main" id="{F7AC5C25-531B-4B18-9FC8-3ABA85822F44}"/>
              </a:ext>
            </a:extLst>
          </p:cNvPr>
          <p:cNvSpPr>
            <a:spLocks noGrp="1"/>
          </p:cNvSpPr>
          <p:nvPr>
            <p:ph idx="1"/>
          </p:nvPr>
        </p:nvSpPr>
        <p:spPr>
          <a:xfrm>
            <a:off x="1586429" y="1465243"/>
            <a:ext cx="10466024" cy="5310129"/>
          </a:xfrm>
        </p:spPr>
        <p:txBody>
          <a:bodyPr>
            <a:normAutofit fontScale="92500" lnSpcReduction="20000"/>
          </a:bodyPr>
          <a:lstStyle/>
          <a:p>
            <a:pPr marL="0" indent="0">
              <a:buNone/>
            </a:pPr>
            <a:endParaRPr lang="it-IT" u="sng" dirty="0">
              <a:solidFill>
                <a:schemeClr val="tx1"/>
              </a:solidFill>
              <a:hlinkClick r:id="rId2" action="ppaction://hlinkfile"/>
            </a:endParaRPr>
          </a:p>
          <a:p>
            <a:pPr marL="0" indent="0">
              <a:buNone/>
            </a:pPr>
            <a:endParaRPr lang="it-IT" sz="3400" b="1" u="sng" dirty="0">
              <a:solidFill>
                <a:schemeClr val="tx1"/>
              </a:solidFill>
              <a:latin typeface="Calibri" panose="020F0502020204030204" pitchFamily="34" charset="0"/>
              <a:cs typeface="Calibri" panose="020F0502020204030204" pitchFamily="34" charset="0"/>
              <a:hlinkClick r:id="rId2" action="ppaction://hlinkfile"/>
            </a:endParaRPr>
          </a:p>
          <a:p>
            <a:pPr marL="0" lvl="0" indent="0">
              <a:buClr>
                <a:srgbClr val="A53010"/>
              </a:buClr>
              <a:buNone/>
            </a:pPr>
            <a:r>
              <a:rPr lang="it-IT" sz="2400" dirty="0">
                <a:solidFill>
                  <a:prstClr val="black"/>
                </a:solidFill>
                <a:latin typeface="Calibri" panose="020F0502020204030204" pitchFamily="34" charset="0"/>
                <a:cs typeface="Calibri" panose="020F0502020204030204" pitchFamily="34" charset="0"/>
              </a:rPr>
              <a:t>In cui:</a:t>
            </a:r>
          </a:p>
          <a:p>
            <a:pPr lvl="0">
              <a:buClr>
                <a:srgbClr val="A53010"/>
              </a:buClr>
              <a:buFont typeface="Wingdings" panose="05000000000000000000" pitchFamily="2" charset="2"/>
              <a:buChar char="§"/>
            </a:pPr>
            <a:r>
              <a:rPr lang="it-IT" sz="2400" dirty="0">
                <a:solidFill>
                  <a:schemeClr val="tx1"/>
                </a:solidFill>
                <a:latin typeface="Calibri" panose="020F0502020204030204" pitchFamily="34" charset="0"/>
                <a:cs typeface="Calibri" panose="020F0502020204030204" pitchFamily="34" charset="0"/>
              </a:rPr>
              <a:t>Si rappresentano I fatti</a:t>
            </a:r>
          </a:p>
          <a:p>
            <a:pPr lvl="0">
              <a:buClr>
                <a:srgbClr val="A53010"/>
              </a:buClr>
              <a:buFont typeface="Wingdings" panose="05000000000000000000" pitchFamily="2" charset="2"/>
              <a:buChar char="§"/>
            </a:pPr>
            <a:r>
              <a:rPr lang="it-IT" sz="2400" dirty="0">
                <a:solidFill>
                  <a:schemeClr val="tx1"/>
                </a:solidFill>
                <a:latin typeface="Calibri" panose="020F0502020204030204" pitchFamily="34" charset="0"/>
                <a:cs typeface="Calibri" panose="020F0502020204030204" pitchFamily="34" charset="0"/>
              </a:rPr>
              <a:t>Si indicano eventuali reati</a:t>
            </a:r>
          </a:p>
          <a:p>
            <a:pPr lvl="0">
              <a:buClr>
                <a:srgbClr val="A53010"/>
              </a:buClr>
              <a:buFont typeface="Wingdings" panose="05000000000000000000" pitchFamily="2" charset="2"/>
              <a:buChar char="§"/>
            </a:pPr>
            <a:r>
              <a:rPr lang="it-IT" sz="2400" dirty="0">
                <a:solidFill>
                  <a:schemeClr val="tx1"/>
                </a:solidFill>
                <a:latin typeface="Calibri" panose="020F0502020204030204" pitchFamily="34" charset="0"/>
                <a:cs typeface="Calibri" panose="020F0502020204030204" pitchFamily="34" charset="0"/>
              </a:rPr>
              <a:t>Si scrive l’URL del sito</a:t>
            </a:r>
            <a:endParaRPr lang="it-IT" sz="2200" dirty="0">
              <a:solidFill>
                <a:schemeClr val="tx1"/>
              </a:solidFill>
              <a:latin typeface="Calibri" panose="020F0502020204030204" pitchFamily="34" charset="0"/>
              <a:cs typeface="Calibri" panose="020F0502020204030204" pitchFamily="34" charset="0"/>
            </a:endParaRPr>
          </a:p>
          <a:p>
            <a:pPr marL="0" lvl="0" indent="0">
              <a:buClr>
                <a:srgbClr val="A53010"/>
              </a:buClr>
              <a:buNone/>
            </a:pPr>
            <a:r>
              <a:rPr lang="it-IT" sz="2600" b="1" u="sng" dirty="0">
                <a:solidFill>
                  <a:schemeClr val="tx1"/>
                </a:solidFill>
                <a:latin typeface="Calibri" panose="020F0502020204030204" pitchFamily="34" charset="0"/>
                <a:cs typeface="Calibri" panose="020F0502020204030204" pitchFamily="34" charset="0"/>
              </a:rPr>
              <a:t>Modello per la segnalazione reclamo  in materia di cyberbullismo.doc</a:t>
            </a:r>
            <a:endParaRPr lang="it-IT" u="sng" dirty="0">
              <a:solidFill>
                <a:schemeClr val="tx1"/>
              </a:solidFill>
              <a:latin typeface="Calibri" panose="020F0502020204030204" pitchFamily="34" charset="0"/>
              <a:cs typeface="Calibri" panose="020F0502020204030204" pitchFamily="34" charset="0"/>
              <a:hlinkClick r:id="rId2" action="ppaction://hlinkfile"/>
            </a:endParaRPr>
          </a:p>
          <a:p>
            <a:pPr marL="0" indent="0">
              <a:buNone/>
            </a:pPr>
            <a:r>
              <a:rPr lang="it-IT" dirty="0">
                <a:latin typeface="Calibri" panose="020F0502020204030204" pitchFamily="34" charset="0"/>
                <a:cs typeface="Calibri" panose="020F0502020204030204" pitchFamily="34" charset="0"/>
                <a:hlinkClick r:id="rId3"/>
              </a:rPr>
              <a:t>http://www.garanteprivacy.it/web/guest/home/docweb/-/docweb-display/docweb/6732688</a:t>
            </a:r>
            <a:endParaRPr lang="it-IT" dirty="0">
              <a:latin typeface="Calibri" panose="020F0502020204030204" pitchFamily="34" charset="0"/>
              <a:cs typeface="Calibri" panose="020F0502020204030204" pitchFamily="34" charset="0"/>
            </a:endParaRPr>
          </a:p>
          <a:p>
            <a:pPr marL="0" indent="0">
              <a:buNone/>
            </a:pPr>
            <a:r>
              <a:rPr lang="it-IT" dirty="0">
                <a:solidFill>
                  <a:schemeClr val="tx1"/>
                </a:solidFill>
                <a:latin typeface="Calibri" panose="020F0502020204030204" pitchFamily="34" charset="0"/>
                <a:cs typeface="Calibri" panose="020F0502020204030204" pitchFamily="34" charset="0"/>
              </a:rPr>
              <a:t>Nb. Il referente d’istituto per il cyberbullismo potrà sempre fornire il modello ai ragazzi che ne facciano richiesta ed eventualmente aiutarli nella compilazione</a:t>
            </a:r>
          </a:p>
          <a:p>
            <a:pPr marL="0" indent="0">
              <a:buNone/>
            </a:pPr>
            <a:r>
              <a:rPr lang="it-IT" dirty="0">
                <a:solidFill>
                  <a:schemeClr val="tx1"/>
                </a:solidFill>
                <a:latin typeface="Calibri" panose="020F0502020204030204" pitchFamily="34" charset="0"/>
                <a:cs typeface="Calibri" panose="020F0502020204030204" pitchFamily="34" charset="0"/>
              </a:rPr>
              <a:t>L’indirizzo a cui inviare la segnalazione è:	</a:t>
            </a:r>
            <a:r>
              <a:rPr lang="it-IT" dirty="0">
                <a:solidFill>
                  <a:schemeClr val="accent1"/>
                </a:solidFill>
                <a:latin typeface="Calibri" panose="020F0502020204030204" pitchFamily="34" charset="0"/>
                <a:cs typeface="Calibri" panose="020F0502020204030204" pitchFamily="34" charset="0"/>
              </a:rPr>
              <a:t>cyberbullismo@gpdp.it.</a:t>
            </a:r>
          </a:p>
          <a:p>
            <a:pPr marL="0" indent="0">
              <a:buNone/>
            </a:pPr>
            <a:endParaRPr lang="it-IT" dirty="0">
              <a:solidFill>
                <a:schemeClr val="tx1"/>
              </a:solidFill>
              <a:latin typeface="Calibri" panose="020F0502020204030204" pitchFamily="34" charset="0"/>
              <a:cs typeface="Calibri" panose="020F0502020204030204" pitchFamily="34" charset="0"/>
            </a:endParaRPr>
          </a:p>
          <a:p>
            <a:pPr marL="0" indent="0">
              <a:buNone/>
            </a:pPr>
            <a:r>
              <a:rPr lang="it-IT" dirty="0">
                <a:solidFill>
                  <a:schemeClr val="tx1"/>
                </a:solidFill>
                <a:latin typeface="Calibri" panose="020F0502020204030204" pitchFamily="34" charset="0"/>
                <a:cs typeface="Calibri" panose="020F0502020204030204" pitchFamily="34" charset="0"/>
              </a:rPr>
              <a:t>IMPORTANTE - La segnalazione può essere presentata direttamente da chi ha un’età maggiore</a:t>
            </a:r>
          </a:p>
          <a:p>
            <a:pPr marL="0" indent="0">
              <a:buNone/>
            </a:pPr>
            <a:r>
              <a:rPr lang="it-IT" dirty="0">
                <a:solidFill>
                  <a:schemeClr val="tx1"/>
                </a:solidFill>
                <a:latin typeface="Calibri" panose="020F0502020204030204" pitchFamily="34" charset="0"/>
                <a:cs typeface="Calibri" panose="020F0502020204030204" pitchFamily="34" charset="0"/>
              </a:rPr>
              <a:t>di 14 anni o da chi esercita la responsabilità genitoriale su un minore.</a:t>
            </a:r>
          </a:p>
          <a:p>
            <a:pPr marL="0" indent="0">
              <a:buNone/>
            </a:pPr>
            <a:endParaRPr lang="it-IT" dirty="0">
              <a:solidFill>
                <a:schemeClr val="tx1"/>
              </a:solidFill>
              <a:latin typeface="Calibri" panose="020F0502020204030204" pitchFamily="34" charset="0"/>
              <a:cs typeface="Calibri" panose="020F0502020204030204" pitchFamily="34" charset="0"/>
            </a:endParaRPr>
          </a:p>
          <a:p>
            <a:pPr marL="0" indent="0">
              <a:buNone/>
            </a:pPr>
            <a:endParaRPr lang="it-IT" dirty="0">
              <a:solidFill>
                <a:schemeClr val="tx1"/>
              </a:solidFill>
            </a:endParaRPr>
          </a:p>
          <a:p>
            <a:pPr marL="0" indent="0">
              <a:buNone/>
            </a:pPr>
            <a:endParaRPr lang="it-IT" dirty="0">
              <a:solidFill>
                <a:schemeClr val="tx1"/>
              </a:solidFill>
            </a:endParaRPr>
          </a:p>
          <a:p>
            <a:pPr marL="0" indent="0">
              <a:buNone/>
            </a:pPr>
            <a:endParaRPr lang="it-IT" dirty="0"/>
          </a:p>
        </p:txBody>
      </p:sp>
    </p:spTree>
    <p:extLst>
      <p:ext uri="{BB962C8B-B14F-4D97-AF65-F5344CB8AC3E}">
        <p14:creationId xmlns:p14="http://schemas.microsoft.com/office/powerpoint/2010/main" val="338872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B427612-6CCE-4F57-8342-B5E51A85987C}"/>
              </a:ext>
            </a:extLst>
          </p:cNvPr>
          <p:cNvSpPr>
            <a:spLocks noGrp="1"/>
          </p:cNvSpPr>
          <p:nvPr>
            <p:ph type="title"/>
          </p:nvPr>
        </p:nvSpPr>
        <p:spPr>
          <a:xfrm>
            <a:off x="649224" y="645106"/>
            <a:ext cx="9450740" cy="1259894"/>
          </a:xfrm>
        </p:spPr>
        <p:txBody>
          <a:bodyPr>
            <a:normAutofit/>
          </a:bodyPr>
          <a:lstStyle/>
          <a:p>
            <a:r>
              <a:rPr lang="it-IT" b="1" dirty="0">
                <a:solidFill>
                  <a:schemeClr val="tx1"/>
                </a:solidFill>
                <a:latin typeface="Calibri" panose="020F0502020204030204" pitchFamily="34" charset="0"/>
                <a:cs typeface="Calibri" panose="020F0502020204030204" pitchFamily="34" charset="0"/>
              </a:rPr>
              <a:t>Cosa farà il Garante</a:t>
            </a:r>
            <a:r>
              <a:rPr lang="it-IT" dirty="0">
                <a:solidFill>
                  <a:schemeClr val="tx1"/>
                </a:solidFill>
                <a:latin typeface="Calibri" panose="020F0502020204030204" pitchFamily="34" charset="0"/>
                <a:cs typeface="Calibri" panose="020F0502020204030204" pitchFamily="34" charset="0"/>
              </a:rPr>
              <a:t>?</a:t>
            </a:r>
            <a:br>
              <a:rPr lang="it-IT" dirty="0">
                <a:solidFill>
                  <a:schemeClr val="tx1"/>
                </a:solidFill>
              </a:rPr>
            </a:br>
            <a:endParaRPr lang="it-IT" dirty="0">
              <a:solidFill>
                <a:schemeClr val="tx1"/>
              </a:solidFill>
            </a:endParaRPr>
          </a:p>
        </p:txBody>
      </p:sp>
      <p:sp>
        <p:nvSpPr>
          <p:cNvPr id="9" name="Content Placeholder 8"/>
          <p:cNvSpPr>
            <a:spLocks noGrp="1"/>
          </p:cNvSpPr>
          <p:nvPr>
            <p:ph idx="1"/>
          </p:nvPr>
        </p:nvSpPr>
        <p:spPr>
          <a:xfrm>
            <a:off x="649224" y="1443210"/>
            <a:ext cx="9761716" cy="5277079"/>
          </a:xfrm>
        </p:spPr>
        <p:txBody>
          <a:bodyPr>
            <a:normAutofit/>
          </a:bodyPr>
          <a:lstStyle/>
          <a:p>
            <a:pPr>
              <a:buFont typeface="Wingdings" panose="05000000000000000000" pitchFamily="2" charset="2"/>
              <a:buChar char="q"/>
            </a:pPr>
            <a:r>
              <a:rPr lang="en-US" sz="2800" dirty="0" err="1">
                <a:solidFill>
                  <a:schemeClr val="tx1"/>
                </a:solidFill>
                <a:latin typeface="Calibri" panose="020F0502020204030204" pitchFamily="34" charset="0"/>
                <a:cs typeface="Calibri" panose="020F0502020204030204" pitchFamily="34" charset="0"/>
              </a:rPr>
              <a:t>Valuta</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l’illiceità</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della</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condotta</a:t>
            </a:r>
            <a:endParaRPr lang="en-US" sz="28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it-IT" sz="2800" dirty="0">
                <a:solidFill>
                  <a:schemeClr val="tx1"/>
                </a:solidFill>
                <a:latin typeface="Calibri" panose="020F0502020204030204" pitchFamily="34" charset="0"/>
                <a:cs typeface="Calibri" panose="020F0502020204030204" pitchFamily="34" charset="0"/>
              </a:rPr>
              <a:t>Rimuove, oscura o blocca il  contenuto</a:t>
            </a:r>
          </a:p>
          <a:p>
            <a:pPr>
              <a:buFont typeface="Wingdings" panose="05000000000000000000" pitchFamily="2" charset="2"/>
              <a:buChar char="q"/>
            </a:pPr>
            <a:r>
              <a:rPr lang="en-US" sz="2800" dirty="0">
                <a:solidFill>
                  <a:schemeClr val="tx1"/>
                </a:solidFill>
                <a:latin typeface="Calibri" panose="020F0502020204030204" pitchFamily="34" charset="0"/>
                <a:cs typeface="Calibri" panose="020F0502020204030204" pitchFamily="34" charset="0"/>
              </a:rPr>
              <a:t>Ne </a:t>
            </a:r>
            <a:r>
              <a:rPr lang="en-US" sz="2800" dirty="0" err="1">
                <a:solidFill>
                  <a:schemeClr val="tx1"/>
                </a:solidFill>
                <a:latin typeface="Calibri" panose="020F0502020204030204" pitchFamily="34" charset="0"/>
                <a:cs typeface="Calibri" panose="020F0502020204030204" pitchFamily="34" charset="0"/>
              </a:rPr>
              <a:t>dà</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notizia</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all’interessato</a:t>
            </a:r>
            <a:r>
              <a:rPr lang="en-US" sz="2800" dirty="0">
                <a:solidFill>
                  <a:schemeClr val="tx1"/>
                </a:solidFill>
                <a:latin typeface="Calibri" panose="020F0502020204030204" pitchFamily="34" charset="0"/>
                <a:cs typeface="Calibri" panose="020F0502020204030204" pitchFamily="34" charset="0"/>
              </a:rPr>
              <a:t> </a:t>
            </a:r>
          </a:p>
          <a:p>
            <a:pPr marL="0" indent="0">
              <a:buNone/>
            </a:pPr>
            <a:r>
              <a:rPr lang="it-IT" sz="2800" b="1" dirty="0">
                <a:solidFill>
                  <a:schemeClr val="tx1"/>
                </a:solidFill>
                <a:latin typeface="Calibri" panose="020F0502020204030204" pitchFamily="34" charset="0"/>
                <a:cs typeface="Calibri" panose="020F0502020204030204" pitchFamily="34" charset="0"/>
              </a:rPr>
              <a:t>A cosa serve?</a:t>
            </a:r>
          </a:p>
          <a:p>
            <a:pPr marL="0" indent="0">
              <a:buNone/>
            </a:pPr>
            <a:r>
              <a:rPr lang="it-IT" sz="2800" dirty="0">
                <a:solidFill>
                  <a:schemeClr val="tx1"/>
                </a:solidFill>
                <a:latin typeface="Calibri" panose="020F0502020204030204" pitchFamily="34" charset="0"/>
                <a:cs typeface="Calibri" panose="020F0502020204030204" pitchFamily="34" charset="0"/>
              </a:rPr>
              <a:t>Può evitare che il contenuto diventi virale</a:t>
            </a:r>
          </a:p>
          <a:p>
            <a:pPr marL="0" indent="0">
              <a:buNone/>
            </a:pPr>
            <a:r>
              <a:rPr lang="it-IT" sz="2800" dirty="0">
                <a:solidFill>
                  <a:schemeClr val="tx1"/>
                </a:solidFill>
                <a:latin typeface="Calibri" panose="020F0502020204030204" pitchFamily="34" charset="0"/>
                <a:cs typeface="Calibri" panose="020F0502020204030204" pitchFamily="34" charset="0"/>
              </a:rPr>
              <a:t>quando un video o una foto circola ad «esempio» soltanto su WhatsApp</a:t>
            </a:r>
          </a:p>
          <a:p>
            <a:pPr marL="0" indent="0">
              <a:buNone/>
            </a:pPr>
            <a:endParaRPr lang="en-US" sz="2800" dirty="0">
              <a:solidFill>
                <a:schemeClr val="tx1"/>
              </a:solidFill>
              <a:latin typeface="Calibri" panose="020F0502020204030204" pitchFamily="34" charset="0"/>
              <a:cs typeface="Calibri" panose="020F0502020204030204" pitchFamily="34" charset="0"/>
            </a:endParaRPr>
          </a:p>
        </p:txBody>
      </p:sp>
      <p:sp>
        <p:nvSpPr>
          <p:cNvPr id="3" name="Segnaposto piè di pagina 2">
            <a:extLst>
              <a:ext uri="{FF2B5EF4-FFF2-40B4-BE49-F238E27FC236}">
                <a16:creationId xmlns:a16="http://schemas.microsoft.com/office/drawing/2014/main" id="{0186EBB6-7ACE-4F75-BA7C-E65B3E1379AD}"/>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386146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7E174C-DAF1-418C-94B5-53EBA40E574C}"/>
              </a:ext>
            </a:extLst>
          </p:cNvPr>
          <p:cNvSpPr>
            <a:spLocks noGrp="1"/>
          </p:cNvSpPr>
          <p:nvPr>
            <p:ph type="title"/>
          </p:nvPr>
        </p:nvSpPr>
        <p:spPr>
          <a:xfrm>
            <a:off x="2229368" y="414790"/>
            <a:ext cx="8911687" cy="1072488"/>
          </a:xfrm>
        </p:spPr>
        <p:txBody>
          <a:bodyPr>
            <a:normAutofit fontScale="90000"/>
          </a:bodyPr>
          <a:lstStyle/>
          <a:p>
            <a:pPr lvl="0">
              <a:spcBef>
                <a:spcPts val="1000"/>
              </a:spcBef>
              <a:buClr>
                <a:srgbClr val="A53010"/>
              </a:buClr>
            </a:pPr>
            <a:r>
              <a:rPr lang="it-IT" sz="2700" dirty="0">
                <a:solidFill>
                  <a:schemeClr val="tx1"/>
                </a:solidFill>
                <a:latin typeface="Calibri" panose="020F0502020204030204" pitchFamily="34" charset="0"/>
                <a:ea typeface="+mn-ea"/>
                <a:cs typeface="Calibri" panose="020F0502020204030204" pitchFamily="34" charset="0"/>
              </a:rPr>
              <a:t>Per i reati commessi, mediante la rete internet</a:t>
            </a:r>
            <a:br>
              <a:rPr lang="it-IT" sz="2700" dirty="0">
                <a:solidFill>
                  <a:schemeClr val="tx1"/>
                </a:solidFill>
                <a:latin typeface="Calibri" panose="020F0502020204030204" pitchFamily="34" charset="0"/>
                <a:ea typeface="+mn-ea"/>
                <a:cs typeface="Calibri" panose="020F0502020204030204" pitchFamily="34" charset="0"/>
              </a:rPr>
            </a:br>
            <a:r>
              <a:rPr lang="it-IT" sz="2700" dirty="0">
                <a:solidFill>
                  <a:schemeClr val="tx1"/>
                </a:solidFill>
                <a:latin typeface="Calibri" panose="020F0502020204030204" pitchFamily="34" charset="0"/>
                <a:ea typeface="+mn-ea"/>
                <a:cs typeface="Calibri" panose="020F0502020204030204" pitchFamily="34" charset="0"/>
              </a:rPr>
              <a:t> da </a:t>
            </a:r>
            <a:r>
              <a:rPr lang="it-IT" sz="2700" u="sng" dirty="0">
                <a:solidFill>
                  <a:schemeClr val="tx1"/>
                </a:solidFill>
                <a:latin typeface="Calibri" panose="020F0502020204030204" pitchFamily="34" charset="0"/>
                <a:ea typeface="+mn-ea"/>
                <a:cs typeface="Calibri" panose="020F0502020204030204" pitchFamily="34" charset="0"/>
              </a:rPr>
              <a:t>minorenni di </a:t>
            </a:r>
            <a:r>
              <a:rPr lang="it-IT" sz="2700" u="sng" dirty="0" err="1">
                <a:solidFill>
                  <a:schemeClr val="tx1"/>
                </a:solidFill>
                <a:latin typeface="Calibri" panose="020F0502020204030204" pitchFamily="34" charset="0"/>
                <a:ea typeface="+mn-ea"/>
                <a:cs typeface="Calibri" panose="020F0502020204030204" pitchFamily="34" charset="0"/>
              </a:rPr>
              <a:t>eta'</a:t>
            </a:r>
            <a:r>
              <a:rPr lang="it-IT" sz="2700" u="sng" dirty="0">
                <a:solidFill>
                  <a:schemeClr val="tx1"/>
                </a:solidFill>
                <a:latin typeface="Calibri" panose="020F0502020204030204" pitchFamily="34" charset="0"/>
                <a:ea typeface="+mn-ea"/>
                <a:cs typeface="Calibri" panose="020F0502020204030204" pitchFamily="34" charset="0"/>
              </a:rPr>
              <a:t> superiore agli anni quattordici </a:t>
            </a:r>
            <a:br>
              <a:rPr lang="it-IT" sz="2700" u="sng" dirty="0">
                <a:solidFill>
                  <a:schemeClr val="tx1"/>
                </a:solidFill>
                <a:latin typeface="Calibri" panose="020F0502020204030204" pitchFamily="34" charset="0"/>
                <a:ea typeface="+mn-ea"/>
                <a:cs typeface="Calibri" panose="020F0502020204030204" pitchFamily="34" charset="0"/>
              </a:rPr>
            </a:br>
            <a:r>
              <a:rPr lang="it-IT" sz="2700" dirty="0">
                <a:solidFill>
                  <a:schemeClr val="tx1"/>
                </a:solidFill>
                <a:latin typeface="Calibri" panose="020F0502020204030204" pitchFamily="34" charset="0"/>
                <a:ea typeface="+mn-ea"/>
                <a:cs typeface="Calibri" panose="020F0502020204030204" pitchFamily="34" charset="0"/>
              </a:rPr>
              <a:t>nei confronti di altro minorenne,</a:t>
            </a:r>
            <a:br>
              <a:rPr lang="it-IT" sz="2700" dirty="0">
                <a:solidFill>
                  <a:schemeClr val="tx1"/>
                </a:solidFill>
                <a:latin typeface="Calibri" panose="020F0502020204030204" pitchFamily="34" charset="0"/>
                <a:ea typeface="+mn-ea"/>
                <a:cs typeface="Calibri" panose="020F0502020204030204" pitchFamily="34" charset="0"/>
              </a:rPr>
            </a:br>
            <a:r>
              <a:rPr lang="it-IT" sz="2700" dirty="0">
                <a:solidFill>
                  <a:schemeClr val="tx1"/>
                </a:solidFill>
                <a:latin typeface="Calibri" panose="020F0502020204030204" pitchFamily="34" charset="0"/>
                <a:ea typeface="+mn-ea"/>
                <a:cs typeface="Calibri" panose="020F0502020204030204" pitchFamily="34" charset="0"/>
              </a:rPr>
              <a:t>chiunque</a:t>
            </a:r>
            <a:br>
              <a:rPr lang="it-IT" sz="2700" dirty="0">
                <a:solidFill>
                  <a:schemeClr val="tx1"/>
                </a:solidFill>
                <a:latin typeface="Calibri" panose="020F0502020204030204" pitchFamily="34" charset="0"/>
                <a:ea typeface="+mn-ea"/>
                <a:cs typeface="Calibri" panose="020F0502020204030204" pitchFamily="34" charset="0"/>
              </a:rPr>
            </a:br>
            <a:r>
              <a:rPr lang="it-IT" sz="2700" dirty="0">
                <a:solidFill>
                  <a:schemeClr val="tx1"/>
                </a:solidFill>
                <a:latin typeface="Calibri" panose="020F0502020204030204" pitchFamily="34" charset="0"/>
                <a:ea typeface="+mn-ea"/>
                <a:cs typeface="Calibri" panose="020F0502020204030204" pitchFamily="34" charset="0"/>
              </a:rPr>
              <a:t> (</a:t>
            </a:r>
            <a:r>
              <a:rPr lang="it-IT" sz="2700" b="1" dirty="0">
                <a:solidFill>
                  <a:schemeClr val="tx1"/>
                </a:solidFill>
                <a:latin typeface="Calibri" panose="020F0502020204030204" pitchFamily="34" charset="0"/>
                <a:ea typeface="+mn-ea"/>
                <a:cs typeface="Calibri" panose="020F0502020204030204" pitchFamily="34" charset="0"/>
              </a:rPr>
              <a:t>anche l’insegnante</a:t>
            </a:r>
            <a:r>
              <a:rPr lang="it-IT" sz="2700" dirty="0">
                <a:solidFill>
                  <a:schemeClr val="tx1"/>
                </a:solidFill>
                <a:latin typeface="Calibri" panose="020F0502020204030204" pitchFamily="34" charset="0"/>
                <a:ea typeface="+mn-ea"/>
                <a:cs typeface="Calibri" panose="020F0502020204030204" pitchFamily="34" charset="0"/>
              </a:rPr>
              <a:t>) può attivare la procedura di</a:t>
            </a:r>
            <a:br>
              <a:rPr lang="it-IT" sz="1800" dirty="0">
                <a:solidFill>
                  <a:prstClr val="black">
                    <a:lumMod val="75000"/>
                    <a:lumOff val="25000"/>
                  </a:prstClr>
                </a:solidFill>
                <a:ea typeface="+mn-ea"/>
                <a:cs typeface="+mn-cs"/>
              </a:rPr>
            </a:br>
            <a:br>
              <a:rPr lang="it-IT" b="1" dirty="0">
                <a:solidFill>
                  <a:schemeClr val="accent1">
                    <a:lumMod val="60000"/>
                    <a:lumOff val="40000"/>
                  </a:schemeClr>
                </a:solidFill>
                <a:latin typeface="Calibri" panose="020F0502020204030204" pitchFamily="34" charset="0"/>
                <a:cs typeface="Calibri" panose="020F0502020204030204" pitchFamily="34" charset="0"/>
              </a:rPr>
            </a:br>
            <a:br>
              <a:rPr lang="it-IT" b="1" dirty="0">
                <a:solidFill>
                  <a:schemeClr val="accent1">
                    <a:lumMod val="60000"/>
                    <a:lumOff val="40000"/>
                  </a:schemeClr>
                </a:solidFill>
                <a:latin typeface="Calibri" panose="020F0502020204030204" pitchFamily="34" charset="0"/>
                <a:cs typeface="Calibri" panose="020F0502020204030204" pitchFamily="34" charset="0"/>
              </a:rPr>
            </a:br>
            <a:br>
              <a:rPr lang="it-IT" dirty="0">
                <a:latin typeface="Calibri" panose="020F0502020204030204" pitchFamily="34" charset="0"/>
                <a:cs typeface="Calibri" panose="020F0502020204030204" pitchFamily="34" charset="0"/>
              </a:rPr>
            </a:br>
            <a:r>
              <a:rPr lang="it-IT" dirty="0">
                <a:latin typeface="Calibri" panose="020F0502020204030204" pitchFamily="34" charset="0"/>
                <a:cs typeface="Calibri" panose="020F0502020204030204" pitchFamily="34" charset="0"/>
              </a:rPr>
              <a:t>Art.7</a:t>
            </a:r>
          </a:p>
        </p:txBody>
      </p:sp>
      <p:sp>
        <p:nvSpPr>
          <p:cNvPr id="3" name="Segnaposto contenuto 2">
            <a:extLst>
              <a:ext uri="{FF2B5EF4-FFF2-40B4-BE49-F238E27FC236}">
                <a16:creationId xmlns:a16="http://schemas.microsoft.com/office/drawing/2014/main" id="{80E07A60-9015-4753-8E6E-6A9826C5E955}"/>
              </a:ext>
            </a:extLst>
          </p:cNvPr>
          <p:cNvSpPr>
            <a:spLocks noGrp="1"/>
          </p:cNvSpPr>
          <p:nvPr>
            <p:ph idx="1"/>
          </p:nvPr>
        </p:nvSpPr>
        <p:spPr>
          <a:xfrm>
            <a:off x="2214390" y="2456760"/>
            <a:ext cx="9290220" cy="4087259"/>
          </a:xfrm>
        </p:spPr>
        <p:txBody>
          <a:bodyPr>
            <a:normAutofit lnSpcReduction="10000"/>
          </a:bodyPr>
          <a:lstStyle/>
          <a:p>
            <a:pPr marL="0" indent="0">
              <a:buNone/>
            </a:pPr>
            <a:endParaRPr lang="it-IT" b="1" dirty="0"/>
          </a:p>
          <a:p>
            <a:pPr marL="0" indent="0" algn="ctr">
              <a:buNone/>
            </a:pPr>
            <a:r>
              <a:rPr lang="it-IT" sz="2400" b="1" u="sng" dirty="0">
                <a:solidFill>
                  <a:schemeClr val="accent1">
                    <a:lumMod val="60000"/>
                    <a:lumOff val="40000"/>
                  </a:schemeClr>
                </a:solidFill>
                <a:latin typeface="Calibri" panose="020F0502020204030204" pitchFamily="34" charset="0"/>
                <a:cs typeface="Calibri" panose="020F0502020204030204" pitchFamily="34" charset="0"/>
              </a:rPr>
              <a:t>AMMONIMENTO DEL QUESTORE</a:t>
            </a:r>
          </a:p>
          <a:p>
            <a:pPr marL="0" indent="0">
              <a:buNone/>
            </a:pPr>
            <a:r>
              <a:rPr lang="it-IT" sz="2400" b="1" u="sng" dirty="0">
                <a:solidFill>
                  <a:schemeClr val="accent1">
                    <a:lumMod val="60000"/>
                    <a:lumOff val="40000"/>
                  </a:schemeClr>
                </a:solidFill>
                <a:latin typeface="Calibri" panose="020F0502020204030204" pitchFamily="34" charset="0"/>
                <a:cs typeface="Calibri" panose="020F0502020204030204" pitchFamily="34" charset="0"/>
              </a:rPr>
              <a:t> </a:t>
            </a:r>
          </a:p>
          <a:p>
            <a:pPr marL="0" indent="0">
              <a:buNone/>
            </a:pPr>
            <a:endParaRPr lang="it-IT" b="1" dirty="0"/>
          </a:p>
          <a:p>
            <a:pPr marL="0" indent="0">
              <a:buNone/>
            </a:pPr>
            <a:r>
              <a:rPr lang="it-IT" i="1" dirty="0">
                <a:solidFill>
                  <a:schemeClr val="tx1"/>
                </a:solidFill>
                <a:latin typeface="Calibri" panose="020F0502020204030204" pitchFamily="34" charset="0"/>
                <a:cs typeface="Calibri" panose="020F0502020204030204" pitchFamily="34" charset="0"/>
              </a:rPr>
              <a:t>«Fino a quando non </a:t>
            </a:r>
            <a:r>
              <a:rPr lang="it-IT" i="1" dirty="0" err="1">
                <a:solidFill>
                  <a:schemeClr val="tx1"/>
                </a:solidFill>
                <a:latin typeface="Calibri" panose="020F0502020204030204" pitchFamily="34" charset="0"/>
                <a:cs typeface="Calibri" panose="020F0502020204030204" pitchFamily="34" charset="0"/>
              </a:rPr>
              <a:t>e'</a:t>
            </a:r>
            <a:r>
              <a:rPr lang="it-IT" i="1" dirty="0">
                <a:solidFill>
                  <a:schemeClr val="tx1"/>
                </a:solidFill>
                <a:latin typeface="Calibri" panose="020F0502020204030204" pitchFamily="34" charset="0"/>
                <a:cs typeface="Calibri" panose="020F0502020204030204" pitchFamily="34" charset="0"/>
              </a:rPr>
              <a:t> proposta querela o non </a:t>
            </a:r>
            <a:r>
              <a:rPr lang="it-IT" i="1" dirty="0" err="1">
                <a:solidFill>
                  <a:schemeClr val="tx1"/>
                </a:solidFill>
                <a:latin typeface="Calibri" panose="020F0502020204030204" pitchFamily="34" charset="0"/>
                <a:cs typeface="Calibri" panose="020F0502020204030204" pitchFamily="34" charset="0"/>
              </a:rPr>
              <a:t>e'</a:t>
            </a:r>
            <a:r>
              <a:rPr lang="it-IT" i="1" dirty="0">
                <a:solidFill>
                  <a:schemeClr val="tx1"/>
                </a:solidFill>
                <a:latin typeface="Calibri" panose="020F0502020204030204" pitchFamily="34" charset="0"/>
                <a:cs typeface="Calibri" panose="020F0502020204030204" pitchFamily="34" charset="0"/>
              </a:rPr>
              <a:t> presentata denuncia per taluno dei reati di cui agli articoli 594, 595 e 612 del codice penale e all'articolo 167 del codice per la protezione dei dati personali, di cui al decreto legislativo 30 giugno 2003, n. 196, commessi, mediante la rete internet, da minorenni di </a:t>
            </a:r>
            <a:r>
              <a:rPr lang="it-IT" i="1" dirty="0" err="1">
                <a:solidFill>
                  <a:schemeClr val="tx1"/>
                </a:solidFill>
                <a:latin typeface="Calibri" panose="020F0502020204030204" pitchFamily="34" charset="0"/>
                <a:cs typeface="Calibri" panose="020F0502020204030204" pitchFamily="34" charset="0"/>
              </a:rPr>
              <a:t>eta'</a:t>
            </a:r>
            <a:r>
              <a:rPr lang="it-IT" i="1" dirty="0">
                <a:solidFill>
                  <a:schemeClr val="tx1"/>
                </a:solidFill>
                <a:latin typeface="Calibri" panose="020F0502020204030204" pitchFamily="34" charset="0"/>
                <a:cs typeface="Calibri" panose="020F0502020204030204" pitchFamily="34" charset="0"/>
              </a:rPr>
              <a:t> superiore agli anni quattordici nei confronti di altro minorenne, </a:t>
            </a:r>
            <a:r>
              <a:rPr lang="it-IT" i="1" dirty="0" err="1">
                <a:solidFill>
                  <a:schemeClr val="tx1"/>
                </a:solidFill>
                <a:latin typeface="Calibri" panose="020F0502020204030204" pitchFamily="34" charset="0"/>
                <a:cs typeface="Calibri" panose="020F0502020204030204" pitchFamily="34" charset="0"/>
              </a:rPr>
              <a:t>e'</a:t>
            </a:r>
            <a:r>
              <a:rPr lang="it-IT" i="1" dirty="0">
                <a:solidFill>
                  <a:schemeClr val="tx1"/>
                </a:solidFill>
                <a:latin typeface="Calibri" panose="020F0502020204030204" pitchFamily="34" charset="0"/>
                <a:cs typeface="Calibri" panose="020F0502020204030204" pitchFamily="34" charset="0"/>
              </a:rPr>
              <a:t> applicabile la procedura di ammonimento di cui all'articolo 8, commi 1 e 2, del decreto-legge 23 febbraio 2009, n. 11, convertito, con modificazioni, dalla legge 23 aprile 2009, n. 38, e successive modificazioni»</a:t>
            </a:r>
            <a:endParaRPr lang="it-IT" b="1" i="1" dirty="0">
              <a:solidFill>
                <a:schemeClr val="tx1"/>
              </a:solidFill>
              <a:latin typeface="Calibri" panose="020F0502020204030204" pitchFamily="34" charset="0"/>
              <a:cs typeface="Calibri" panose="020F0502020204030204" pitchFamily="34" charset="0"/>
            </a:endParaRPr>
          </a:p>
          <a:p>
            <a:pPr marL="0" indent="0">
              <a:buNone/>
            </a:pPr>
            <a:r>
              <a:rPr lang="it-IT" b="1" dirty="0"/>
              <a:t> </a:t>
            </a:r>
            <a:endParaRPr lang="it-IT" dirty="0"/>
          </a:p>
        </p:txBody>
      </p:sp>
      <p:sp>
        <p:nvSpPr>
          <p:cNvPr id="4" name="Freccia in giù 3">
            <a:extLst>
              <a:ext uri="{FF2B5EF4-FFF2-40B4-BE49-F238E27FC236}">
                <a16:creationId xmlns:a16="http://schemas.microsoft.com/office/drawing/2014/main" id="{74F70078-5A44-422F-81E6-22A502260C26}"/>
              </a:ext>
            </a:extLst>
          </p:cNvPr>
          <p:cNvSpPr/>
          <p:nvPr/>
        </p:nvSpPr>
        <p:spPr>
          <a:xfrm>
            <a:off x="6418935" y="2352100"/>
            <a:ext cx="440565" cy="451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piè di pagina 4">
            <a:extLst>
              <a:ext uri="{FF2B5EF4-FFF2-40B4-BE49-F238E27FC236}">
                <a16:creationId xmlns:a16="http://schemas.microsoft.com/office/drawing/2014/main" id="{94039B37-28BD-4359-B0B0-BEEC89518325}"/>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1652016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C0EA9-C474-45D5-9E61-1706AB8949E2}"/>
              </a:ext>
            </a:extLst>
          </p:cNvPr>
          <p:cNvSpPr>
            <a:spLocks noGrp="1"/>
          </p:cNvSpPr>
          <p:nvPr>
            <p:ph type="title"/>
          </p:nvPr>
        </p:nvSpPr>
        <p:spPr>
          <a:xfrm>
            <a:off x="2060154" y="275422"/>
            <a:ext cx="9448419" cy="738130"/>
          </a:xfrm>
        </p:spPr>
        <p:txBody>
          <a:bodyPr>
            <a:normAutofit fontScale="90000"/>
          </a:bodyPr>
          <a:lstStyle/>
          <a:p>
            <a:r>
              <a:rPr lang="it-IT" b="1" dirty="0">
                <a:solidFill>
                  <a:schemeClr val="tx1"/>
                </a:solidFill>
                <a:latin typeface="Calibri" panose="020F0502020204030204" pitchFamily="34" charset="0"/>
                <a:cs typeface="Calibri" panose="020F0502020204030204" pitchFamily="34" charset="0"/>
              </a:rPr>
              <a:t>Come si svolge?</a:t>
            </a:r>
            <a:br>
              <a:rPr lang="it-IT" b="1" dirty="0">
                <a:latin typeface="Calibri" panose="020F0502020204030204" pitchFamily="34" charset="0"/>
                <a:cs typeface="Calibri" panose="020F0502020204030204" pitchFamily="34" charset="0"/>
              </a:rPr>
            </a:br>
            <a:endParaRPr lang="it-IT" b="1" dirty="0">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1CA3F941-3AE7-4324-AE88-268EAFC9DDD5}"/>
              </a:ext>
            </a:extLst>
          </p:cNvPr>
          <p:cNvSpPr>
            <a:spLocks noGrp="1"/>
          </p:cNvSpPr>
          <p:nvPr>
            <p:ph idx="1"/>
          </p:nvPr>
        </p:nvSpPr>
        <p:spPr>
          <a:xfrm>
            <a:off x="2060154" y="1123720"/>
            <a:ext cx="9448419" cy="4776485"/>
          </a:xfrm>
        </p:spPr>
        <p:txBody>
          <a:bodyPr>
            <a:normAutofit fontScale="77500" lnSpcReduction="20000"/>
          </a:bodyPr>
          <a:lstStyle/>
          <a:p>
            <a:r>
              <a:rPr lang="it-IT" sz="2800" dirty="0">
                <a:solidFill>
                  <a:schemeClr val="tx1"/>
                </a:solidFill>
                <a:latin typeface="Calibri" panose="020F0502020204030204" pitchFamily="34" charset="0"/>
                <a:cs typeface="Calibri" panose="020F0502020204030204" pitchFamily="34" charset="0"/>
              </a:rPr>
              <a:t>Il	minore	 viene	convocato	insieme	ad</a:t>
            </a:r>
          </a:p>
          <a:p>
            <a:pPr marL="0" indent="0">
              <a:buNone/>
            </a:pPr>
            <a:r>
              <a:rPr lang="it-IT" sz="2800" dirty="0">
                <a:solidFill>
                  <a:schemeClr val="tx1"/>
                </a:solidFill>
                <a:latin typeface="Calibri" panose="020F0502020204030204" pitchFamily="34" charset="0"/>
                <a:cs typeface="Calibri" panose="020F0502020204030204" pitchFamily="34" charset="0"/>
              </a:rPr>
              <a:t>almeno un genitore o al tutore</a:t>
            </a:r>
          </a:p>
          <a:p>
            <a:pPr marL="0" indent="0">
              <a:buNone/>
            </a:pPr>
            <a:r>
              <a:rPr lang="it-IT" sz="3500" b="1" dirty="0">
                <a:solidFill>
                  <a:schemeClr val="tx1"/>
                </a:solidFill>
                <a:latin typeface="Calibri" panose="020F0502020204030204" pitchFamily="34" charset="0"/>
                <a:cs typeface="Calibri" panose="020F0502020204030204" pitchFamily="34" charset="0"/>
              </a:rPr>
              <a:t>A cosa serve</a:t>
            </a:r>
            <a:r>
              <a:rPr lang="it-IT" sz="3800" b="1" dirty="0">
                <a:solidFill>
                  <a:schemeClr val="tx1"/>
                </a:solidFill>
                <a:latin typeface="Calibri" panose="020F0502020204030204" pitchFamily="34" charset="0"/>
                <a:cs typeface="Calibri" panose="020F0502020204030204" pitchFamily="34" charset="0"/>
              </a:rPr>
              <a:t>?</a:t>
            </a:r>
          </a:p>
          <a:p>
            <a:r>
              <a:rPr lang="it-IT" sz="2800" dirty="0">
                <a:solidFill>
                  <a:schemeClr val="tx1"/>
                </a:solidFill>
                <a:latin typeface="Calibri" panose="020F0502020204030204" pitchFamily="34" charset="0"/>
                <a:cs typeface="Calibri" panose="020F0502020204030204" pitchFamily="34" charset="0"/>
              </a:rPr>
              <a:t>E’ come un cartellino giallo per un giocatore di calcio</a:t>
            </a:r>
          </a:p>
          <a:p>
            <a:pPr marL="0" indent="0">
              <a:buNone/>
            </a:pPr>
            <a:r>
              <a:rPr lang="it-IT" sz="2800" dirty="0">
                <a:solidFill>
                  <a:schemeClr val="tx1"/>
                </a:solidFill>
                <a:latin typeface="Calibri" panose="020F0502020204030204" pitchFamily="34" charset="0"/>
                <a:cs typeface="Calibri" panose="020F0502020204030204" pitchFamily="34" charset="0"/>
              </a:rPr>
              <a:t>Evita il protrarsi della condotta</a:t>
            </a:r>
          </a:p>
          <a:p>
            <a:pPr marL="0" indent="0">
              <a:buNone/>
            </a:pPr>
            <a:r>
              <a:rPr lang="it-IT" sz="2800" dirty="0">
                <a:solidFill>
                  <a:schemeClr val="tx1"/>
                </a:solidFill>
                <a:latin typeface="Calibri" panose="020F0502020204030204" pitchFamily="34" charset="0"/>
                <a:cs typeface="Calibri" panose="020F0502020204030204" pitchFamily="34" charset="0"/>
              </a:rPr>
              <a:t>Spesso i minori tengono comportamenti scorretti senza averne la piena consapevolezza, pur se richiamati da genitori insegnanti </a:t>
            </a:r>
            <a:r>
              <a:rPr lang="it-IT" sz="2800" dirty="0" err="1">
                <a:solidFill>
                  <a:schemeClr val="tx1"/>
                </a:solidFill>
                <a:latin typeface="Calibri" panose="020F0502020204030204" pitchFamily="34" charset="0"/>
                <a:cs typeface="Calibri" panose="020F0502020204030204" pitchFamily="34" charset="0"/>
              </a:rPr>
              <a:t>ecc</a:t>
            </a:r>
            <a:r>
              <a:rPr lang="it-IT" sz="2800" dirty="0">
                <a:solidFill>
                  <a:schemeClr val="tx1"/>
                </a:solidFill>
                <a:latin typeface="Calibri" panose="020F0502020204030204" pitchFamily="34" charset="0"/>
                <a:cs typeface="Calibri" panose="020F0502020204030204" pitchFamily="34" charset="0"/>
              </a:rPr>
              <a:t>… in questo caso esser convocati in questura ed esser ammoniti dal Questore (che farà capire al minore che i suoi comportamenti stanno andando in una direzione sbagliata, che se non si mette sulla retta via, il prossimo passo potrà esser la denuncia penale con tutte le conseguenze che ne derivano) avrà un peso maggiore e può così contribuire a far cessare episodi di cyberbullismo ancora embrionali o ai primi stadi, evitando di arrivare al procedimento penale.</a:t>
            </a:r>
          </a:p>
          <a:p>
            <a:pPr marL="0" indent="0">
              <a:buNone/>
            </a:pPr>
            <a:endParaRPr lang="it-IT" sz="2800" dirty="0">
              <a:solidFill>
                <a:schemeClr val="tx1"/>
              </a:solidFill>
              <a:latin typeface="Calibri" panose="020F0502020204030204" pitchFamily="34" charset="0"/>
              <a:cs typeface="Calibri" panose="020F0502020204030204" pitchFamily="34" charset="0"/>
            </a:endParaRPr>
          </a:p>
          <a:p>
            <a:endParaRPr lang="it-IT" dirty="0"/>
          </a:p>
        </p:txBody>
      </p:sp>
      <p:sp>
        <p:nvSpPr>
          <p:cNvPr id="4" name="Segnaposto piè di pagina 3">
            <a:extLst>
              <a:ext uri="{FF2B5EF4-FFF2-40B4-BE49-F238E27FC236}">
                <a16:creationId xmlns:a16="http://schemas.microsoft.com/office/drawing/2014/main" id="{8C14CCBF-26C5-4DF4-8DDE-34FA0B77518B}"/>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276695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C917-FB19-447C-B752-F8F56692663C}"/>
              </a:ext>
            </a:extLst>
          </p:cNvPr>
          <p:cNvSpPr>
            <a:spLocks noGrp="1"/>
          </p:cNvSpPr>
          <p:nvPr>
            <p:ph type="title"/>
          </p:nvPr>
        </p:nvSpPr>
        <p:spPr>
          <a:xfrm>
            <a:off x="1806767" y="624110"/>
            <a:ext cx="9697846" cy="1280890"/>
          </a:xfrm>
        </p:spPr>
        <p:txBody>
          <a:bodyPr>
            <a:normAutofit/>
          </a:bodyPr>
          <a:lstStyle/>
          <a:p>
            <a:r>
              <a:rPr lang="it-IT" sz="4000" b="1" dirty="0">
                <a:solidFill>
                  <a:schemeClr val="accent1"/>
                </a:solidFill>
                <a:latin typeface="Calibri" panose="020F0502020204030204" pitchFamily="34" charset="0"/>
                <a:cs typeface="Calibri" panose="020F0502020204030204" pitchFamily="34" charset="0"/>
              </a:rPr>
              <a:t>COMPITI DELLA SCUOLA</a:t>
            </a:r>
          </a:p>
        </p:txBody>
      </p:sp>
      <p:sp>
        <p:nvSpPr>
          <p:cNvPr id="3" name="Segnaposto contenuto 2">
            <a:extLst>
              <a:ext uri="{FF2B5EF4-FFF2-40B4-BE49-F238E27FC236}">
                <a16:creationId xmlns:a16="http://schemas.microsoft.com/office/drawing/2014/main" id="{233FC5B9-2A13-4DAA-B5BE-110E4B2AE3D7}"/>
              </a:ext>
            </a:extLst>
          </p:cNvPr>
          <p:cNvSpPr>
            <a:spLocks noGrp="1"/>
          </p:cNvSpPr>
          <p:nvPr>
            <p:ph idx="1"/>
          </p:nvPr>
        </p:nvSpPr>
        <p:spPr>
          <a:xfrm>
            <a:off x="1266940" y="1399143"/>
            <a:ext cx="10576193" cy="5144876"/>
          </a:xfrm>
        </p:spPr>
        <p:txBody>
          <a:bodyPr>
            <a:normAutofit fontScale="92500" lnSpcReduction="10000"/>
          </a:bodyPr>
          <a:lstStyle/>
          <a:p>
            <a:r>
              <a:rPr lang="it-IT" sz="2600" b="1" dirty="0">
                <a:solidFill>
                  <a:schemeClr val="tx1"/>
                </a:solidFill>
                <a:latin typeface="Calibri" panose="020F0502020204030204" pitchFamily="34" charset="0"/>
                <a:cs typeface="Calibri" panose="020F0502020204030204" pitchFamily="34" charset="0"/>
              </a:rPr>
              <a:t>Art. 4</a:t>
            </a:r>
            <a:r>
              <a:rPr lang="it-IT" sz="2600" dirty="0">
                <a:solidFill>
                  <a:schemeClr val="tx1"/>
                </a:solidFill>
                <a:latin typeface="Calibri" panose="020F0502020204030204" pitchFamily="34" charset="0"/>
                <a:cs typeface="Calibri" panose="020F0502020204030204" pitchFamily="34" charset="0"/>
              </a:rPr>
              <a:t>. </a:t>
            </a:r>
            <a:r>
              <a:rPr lang="it-IT" sz="2600" i="1" dirty="0">
                <a:solidFill>
                  <a:schemeClr val="tx1"/>
                </a:solidFill>
                <a:latin typeface="Calibri" panose="020F0502020204030204" pitchFamily="34" charset="0"/>
                <a:cs typeface="Calibri" panose="020F0502020204030204" pitchFamily="34" charset="0"/>
              </a:rPr>
              <a:t>LINEE DI ORIENTAMENTO PER LA PREVENZIONE E IL CONTRASTO IN AMBITO SCOLASTICO </a:t>
            </a:r>
            <a:r>
              <a:rPr lang="it-IT" sz="2600" dirty="0">
                <a:solidFill>
                  <a:schemeClr val="tx1"/>
                </a:solidFill>
                <a:latin typeface="Calibri" panose="020F0502020204030204" pitchFamily="34" charset="0"/>
                <a:cs typeface="Calibri" panose="020F0502020204030204" pitchFamily="34" charset="0"/>
              </a:rPr>
              <a:t>.</a:t>
            </a:r>
          </a:p>
          <a:p>
            <a:pPr>
              <a:buAutoNum type="arabicPeriod"/>
            </a:pPr>
            <a:r>
              <a:rPr lang="it-IT" i="1" dirty="0">
                <a:solidFill>
                  <a:schemeClr val="tx1"/>
                </a:solidFill>
                <a:latin typeface="Calibri" panose="020F0502020204030204" pitchFamily="34" charset="0"/>
                <a:cs typeface="Calibri" panose="020F0502020204030204" pitchFamily="34" charset="0"/>
              </a:rPr>
              <a:t>Per l'attuazione delle finalità di cui all'articolo 1, comma 1, il Ministero dell'istruzione, dell'università e della ricerca, sentito il Ministero della giustizia - Dipartimento per la giustizia minorile e di comunità, entro trenta giorni dalla data di entrata in vigore della presente legge adotta linee di orientamento per la prevenzione e il contrasto del cyberbullismo nelle scuole, anche avvalendosi della collaborazione della Polizia postale e delle comunicazioni, e provvede al loro aggiornamento con cadenza biennale. </a:t>
            </a:r>
          </a:p>
          <a:p>
            <a:pPr>
              <a:buAutoNum type="arabicPeriod"/>
            </a:pPr>
            <a:r>
              <a:rPr lang="it-IT" i="1" dirty="0">
                <a:solidFill>
                  <a:schemeClr val="tx1"/>
                </a:solidFill>
                <a:latin typeface="Calibri" panose="020F0502020204030204" pitchFamily="34" charset="0"/>
                <a:cs typeface="Calibri" panose="020F0502020204030204" pitchFamily="34" charset="0"/>
              </a:rPr>
              <a:t> Le linee di orientamento di cui al comma 1, conformemente a quanto previsto alla lettera l) del comma 7 dell'articolo 1 della legge 13 luglio 2015, n. 107, includono per il triennio 2017-2019: </a:t>
            </a:r>
            <a:r>
              <a:rPr lang="it-IT" b="1" i="1" dirty="0">
                <a:solidFill>
                  <a:schemeClr val="tx1"/>
                </a:solidFill>
                <a:latin typeface="Calibri" panose="020F0502020204030204" pitchFamily="34" charset="0"/>
                <a:cs typeface="Calibri" panose="020F0502020204030204" pitchFamily="34" charset="0"/>
              </a:rPr>
              <a:t>la formazione del personale scolastico</a:t>
            </a:r>
            <a:r>
              <a:rPr lang="it-IT" i="1" dirty="0">
                <a:solidFill>
                  <a:schemeClr val="tx1"/>
                </a:solidFill>
                <a:latin typeface="Calibri" panose="020F0502020204030204" pitchFamily="34" charset="0"/>
                <a:cs typeface="Calibri" panose="020F0502020204030204" pitchFamily="34" charset="0"/>
              </a:rPr>
              <a:t>, prevedendo la partecipazione di un proprio referente per ogni autonomia scolastica; </a:t>
            </a:r>
            <a:r>
              <a:rPr lang="it-IT" b="1" i="1" dirty="0">
                <a:solidFill>
                  <a:schemeClr val="tx1"/>
                </a:solidFill>
                <a:latin typeface="Calibri" panose="020F0502020204030204" pitchFamily="34" charset="0"/>
                <a:cs typeface="Calibri" panose="020F0502020204030204" pitchFamily="34" charset="0"/>
              </a:rPr>
              <a:t>la promozione di un ruolo attivo degli studenti</a:t>
            </a:r>
            <a:r>
              <a:rPr lang="it-IT" i="1" dirty="0">
                <a:solidFill>
                  <a:schemeClr val="tx1"/>
                </a:solidFill>
                <a:latin typeface="Calibri" panose="020F0502020204030204" pitchFamily="34" charset="0"/>
                <a:cs typeface="Calibri" panose="020F0502020204030204" pitchFamily="34" charset="0"/>
              </a:rPr>
              <a:t>, nonché di ex studenti che abbiano già operato all'interno dell'istituto scolastico in attività di peer </a:t>
            </a:r>
            <a:r>
              <a:rPr lang="it-IT" i="1" dirty="0" err="1">
                <a:solidFill>
                  <a:schemeClr val="tx1"/>
                </a:solidFill>
                <a:latin typeface="Calibri" panose="020F0502020204030204" pitchFamily="34" charset="0"/>
                <a:cs typeface="Calibri" panose="020F0502020204030204" pitchFamily="34" charset="0"/>
              </a:rPr>
              <a:t>education</a:t>
            </a:r>
            <a:r>
              <a:rPr lang="it-IT" i="1" dirty="0">
                <a:solidFill>
                  <a:schemeClr val="tx1"/>
                </a:solidFill>
                <a:latin typeface="Calibri" panose="020F0502020204030204" pitchFamily="34" charset="0"/>
                <a:cs typeface="Calibri" panose="020F0502020204030204" pitchFamily="34" charset="0"/>
              </a:rPr>
              <a:t>, nella prevenzione e nel contrasto del cyberbullismo nelle scuole; </a:t>
            </a:r>
            <a:r>
              <a:rPr lang="it-IT" b="1" i="1" dirty="0">
                <a:solidFill>
                  <a:schemeClr val="tx1"/>
                </a:solidFill>
                <a:latin typeface="Calibri" panose="020F0502020204030204" pitchFamily="34" charset="0"/>
                <a:cs typeface="Calibri" panose="020F0502020204030204" pitchFamily="34" charset="0"/>
              </a:rPr>
              <a:t>la previsione di misure di sostegno e rieducazione dei minori coinvolti</a:t>
            </a:r>
            <a:r>
              <a:rPr lang="it-IT" i="1" dirty="0">
                <a:solidFill>
                  <a:schemeClr val="tx1"/>
                </a:solidFill>
                <a:latin typeface="Calibri" panose="020F0502020204030204" pitchFamily="34" charset="0"/>
                <a:cs typeface="Calibri" panose="020F0502020204030204" pitchFamily="34" charset="0"/>
              </a:rPr>
              <a:t>; un </a:t>
            </a:r>
            <a:r>
              <a:rPr lang="it-IT" b="1" i="1" dirty="0">
                <a:solidFill>
                  <a:schemeClr val="tx1"/>
                </a:solidFill>
                <a:latin typeface="Calibri" panose="020F0502020204030204" pitchFamily="34" charset="0"/>
                <a:cs typeface="Calibri" panose="020F0502020204030204" pitchFamily="34" charset="0"/>
              </a:rPr>
              <a:t>efficace sistema di </a:t>
            </a:r>
            <a:r>
              <a:rPr lang="it-IT" b="1" i="1" dirty="0" err="1">
                <a:solidFill>
                  <a:schemeClr val="tx1"/>
                </a:solidFill>
                <a:latin typeface="Calibri" panose="020F0502020204030204" pitchFamily="34" charset="0"/>
                <a:cs typeface="Calibri" panose="020F0502020204030204" pitchFamily="34" charset="0"/>
              </a:rPr>
              <a:t>governance</a:t>
            </a:r>
            <a:r>
              <a:rPr lang="it-IT" b="1" i="1" dirty="0">
                <a:solidFill>
                  <a:schemeClr val="tx1"/>
                </a:solidFill>
                <a:latin typeface="Calibri" panose="020F0502020204030204" pitchFamily="34" charset="0"/>
                <a:cs typeface="Calibri" panose="020F0502020204030204" pitchFamily="34" charset="0"/>
              </a:rPr>
              <a:t> </a:t>
            </a:r>
            <a:r>
              <a:rPr lang="it-IT" i="1" dirty="0">
                <a:solidFill>
                  <a:schemeClr val="tx1"/>
                </a:solidFill>
                <a:latin typeface="Calibri" panose="020F0502020204030204" pitchFamily="34" charset="0"/>
                <a:cs typeface="Calibri" panose="020F0502020204030204" pitchFamily="34" charset="0"/>
              </a:rPr>
              <a:t>diretto dal Ministero dell'istruzione, dell'università e della ricerca. Dall'adozione delle linee di orientamento non devono derivare nuovi o maggiori oneri per la finanza pubblica.</a:t>
            </a:r>
          </a:p>
          <a:p>
            <a:pPr>
              <a:buAutoNum type="arabicPeriod"/>
            </a:pPr>
            <a:r>
              <a:rPr lang="it-IT" i="1" dirty="0">
                <a:solidFill>
                  <a:schemeClr val="tx1"/>
                </a:solidFill>
                <a:latin typeface="Calibri" panose="020F0502020204030204" pitchFamily="34" charset="0"/>
                <a:cs typeface="Calibri" panose="020F0502020204030204" pitchFamily="34" charset="0"/>
              </a:rPr>
              <a:t>Ogni istituto scolastico, nell'ambito della propria autonomia, individua </a:t>
            </a:r>
            <a:r>
              <a:rPr lang="it-IT" b="1" i="1" dirty="0">
                <a:solidFill>
                  <a:schemeClr val="tx1"/>
                </a:solidFill>
                <a:latin typeface="Calibri" panose="020F0502020204030204" pitchFamily="34" charset="0"/>
                <a:cs typeface="Calibri" panose="020F0502020204030204" pitchFamily="34" charset="0"/>
              </a:rPr>
              <a:t>fra i docenti un referente con il compito di coordinare le iniziative di prevenzione e di contrasto del cyberbullismo</a:t>
            </a:r>
            <a:r>
              <a:rPr lang="it-IT" i="1" dirty="0">
                <a:solidFill>
                  <a:schemeClr val="tx1"/>
                </a:solidFill>
                <a:latin typeface="Calibri" panose="020F0502020204030204" pitchFamily="34" charset="0"/>
                <a:cs typeface="Calibri" panose="020F0502020204030204" pitchFamily="34" charset="0"/>
              </a:rPr>
              <a:t>, anche avvalendosi della collaborazione delle Forze di polizia nonché delle associazioni e dei centri di aggregazione giovanile presenti sul territorio.</a:t>
            </a:r>
          </a:p>
        </p:txBody>
      </p:sp>
      <p:sp>
        <p:nvSpPr>
          <p:cNvPr id="4" name="Segnaposto piè di pagina 3">
            <a:extLst>
              <a:ext uri="{FF2B5EF4-FFF2-40B4-BE49-F238E27FC236}">
                <a16:creationId xmlns:a16="http://schemas.microsoft.com/office/drawing/2014/main" id="{D69FA5AC-7F08-438C-9849-555B7488EC27}"/>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286367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C917-FB19-447C-B752-F8F56692663C}"/>
              </a:ext>
            </a:extLst>
          </p:cNvPr>
          <p:cNvSpPr>
            <a:spLocks noGrp="1"/>
          </p:cNvSpPr>
          <p:nvPr>
            <p:ph type="title"/>
          </p:nvPr>
        </p:nvSpPr>
        <p:spPr>
          <a:xfrm>
            <a:off x="1806766" y="668177"/>
            <a:ext cx="9697846" cy="1280890"/>
          </a:xfrm>
        </p:spPr>
        <p:txBody>
          <a:bodyPr>
            <a:normAutofit/>
          </a:bodyPr>
          <a:lstStyle/>
          <a:p>
            <a:r>
              <a:rPr lang="it-IT" sz="2400" b="1" dirty="0">
                <a:solidFill>
                  <a:schemeClr val="accent1"/>
                </a:solidFill>
                <a:latin typeface="Calibri" panose="020F0502020204030204" pitchFamily="34" charset="0"/>
                <a:cs typeface="Calibri" panose="020F0502020204030204" pitchFamily="34" charset="0"/>
              </a:rPr>
              <a:t>COMPITI DELLA SCUOLA</a:t>
            </a:r>
          </a:p>
        </p:txBody>
      </p:sp>
      <p:sp>
        <p:nvSpPr>
          <p:cNvPr id="3" name="Segnaposto contenuto 2">
            <a:extLst>
              <a:ext uri="{FF2B5EF4-FFF2-40B4-BE49-F238E27FC236}">
                <a16:creationId xmlns:a16="http://schemas.microsoft.com/office/drawing/2014/main" id="{233FC5B9-2A13-4DAA-B5BE-110E4B2AE3D7}"/>
              </a:ext>
            </a:extLst>
          </p:cNvPr>
          <p:cNvSpPr>
            <a:spLocks noGrp="1"/>
          </p:cNvSpPr>
          <p:nvPr>
            <p:ph idx="1"/>
          </p:nvPr>
        </p:nvSpPr>
        <p:spPr>
          <a:xfrm>
            <a:off x="1806766" y="1399143"/>
            <a:ext cx="10036367" cy="5144876"/>
          </a:xfrm>
        </p:spPr>
        <p:txBody>
          <a:bodyPr>
            <a:normAutofit/>
          </a:bodyPr>
          <a:lstStyle/>
          <a:p>
            <a:r>
              <a:rPr lang="it-IT" sz="2400" b="1" dirty="0">
                <a:solidFill>
                  <a:schemeClr val="tx1"/>
                </a:solidFill>
                <a:latin typeface="Calibri" panose="020F0502020204030204" pitchFamily="34" charset="0"/>
                <a:cs typeface="Calibri" panose="020F0502020204030204" pitchFamily="34" charset="0"/>
              </a:rPr>
              <a:t>Art. 5</a:t>
            </a:r>
            <a:r>
              <a:rPr lang="it-IT" sz="2400" dirty="0">
                <a:solidFill>
                  <a:schemeClr val="tx1"/>
                </a:solidFill>
                <a:latin typeface="Calibri" panose="020F0502020204030204" pitchFamily="34" charset="0"/>
                <a:cs typeface="Calibri" panose="020F0502020204030204" pitchFamily="34" charset="0"/>
              </a:rPr>
              <a:t>: </a:t>
            </a:r>
            <a:r>
              <a:rPr lang="it-IT" sz="2400" i="1" dirty="0">
                <a:solidFill>
                  <a:schemeClr val="tx1"/>
                </a:solidFill>
                <a:latin typeface="Calibri" panose="020F0502020204030204" pitchFamily="34" charset="0"/>
                <a:cs typeface="Calibri" panose="020F0502020204030204" pitchFamily="34" charset="0"/>
              </a:rPr>
              <a:t>Conformemente a quanto previsto dalla lettera h) del comma 7 dell'articolo 1 della legge 13 luglio 2015, n. 107, le istituzioni scolastiche di ogni ordine e grado, nell'ambito della propria autonomia e nell'ambito delle risorse disponibili a legislazione vigente, </a:t>
            </a:r>
            <a:r>
              <a:rPr lang="it-IT" sz="2400" b="1" i="1" dirty="0">
                <a:solidFill>
                  <a:schemeClr val="tx1"/>
                </a:solidFill>
                <a:latin typeface="Calibri" panose="020F0502020204030204" pitchFamily="34" charset="0"/>
                <a:cs typeface="Calibri" panose="020F0502020204030204" pitchFamily="34" charset="0"/>
              </a:rPr>
              <a:t>promuovono l'educazione all'uso consapevole della rete internet e ai diritti e doveri connessi all'utilizzo delle tecnologie informatiche, </a:t>
            </a:r>
            <a:r>
              <a:rPr lang="it-IT" sz="2400" i="1" dirty="0">
                <a:solidFill>
                  <a:schemeClr val="tx1"/>
                </a:solidFill>
                <a:latin typeface="Calibri" panose="020F0502020204030204" pitchFamily="34" charset="0"/>
                <a:cs typeface="Calibri" panose="020F0502020204030204" pitchFamily="34" charset="0"/>
              </a:rPr>
              <a:t>quale elemento trasversale alle diverse discipline curricolari, anche mediante la realizzazione di apposite </a:t>
            </a:r>
            <a:r>
              <a:rPr lang="it-IT" sz="2400" b="1" i="1" dirty="0">
                <a:solidFill>
                  <a:schemeClr val="tx1"/>
                </a:solidFill>
                <a:latin typeface="Calibri" panose="020F0502020204030204" pitchFamily="34" charset="0"/>
                <a:cs typeface="Calibri" panose="020F0502020204030204" pitchFamily="34" charset="0"/>
              </a:rPr>
              <a:t>attività progettuali </a:t>
            </a:r>
            <a:r>
              <a:rPr lang="it-IT" sz="2400" i="1" dirty="0">
                <a:solidFill>
                  <a:schemeClr val="tx1"/>
                </a:solidFill>
                <a:latin typeface="Calibri" panose="020F0502020204030204" pitchFamily="34" charset="0"/>
                <a:cs typeface="Calibri" panose="020F0502020204030204" pitchFamily="34" charset="0"/>
              </a:rPr>
              <a:t>aventi carattere di continuità tra i diversi gradi di istruzione o di </a:t>
            </a:r>
            <a:r>
              <a:rPr lang="it-IT" sz="2400" b="1" i="1" dirty="0">
                <a:solidFill>
                  <a:schemeClr val="tx1"/>
                </a:solidFill>
                <a:latin typeface="Calibri" panose="020F0502020204030204" pitchFamily="34" charset="0"/>
                <a:cs typeface="Calibri" panose="020F0502020204030204" pitchFamily="34" charset="0"/>
              </a:rPr>
              <a:t>progetti elaborati da reti di scuole</a:t>
            </a:r>
            <a:r>
              <a:rPr lang="it-IT" sz="2400" i="1" dirty="0">
                <a:solidFill>
                  <a:schemeClr val="tx1"/>
                </a:solidFill>
                <a:latin typeface="Calibri" panose="020F0502020204030204" pitchFamily="34" charset="0"/>
                <a:cs typeface="Calibri" panose="020F0502020204030204" pitchFamily="34" charset="0"/>
              </a:rPr>
              <a:t> in collaborazione con enti locali, servizi territoriali, organi di polizia, associazioni ed enti.</a:t>
            </a:r>
          </a:p>
        </p:txBody>
      </p:sp>
      <p:sp>
        <p:nvSpPr>
          <p:cNvPr id="4" name="Segnaposto piè di pagina 3">
            <a:extLst>
              <a:ext uri="{FF2B5EF4-FFF2-40B4-BE49-F238E27FC236}">
                <a16:creationId xmlns:a16="http://schemas.microsoft.com/office/drawing/2014/main" id="{488536A4-7DD9-4DA3-9825-4F618C498964}"/>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379418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C917-FB19-447C-B752-F8F56692663C}"/>
              </a:ext>
            </a:extLst>
          </p:cNvPr>
          <p:cNvSpPr>
            <a:spLocks noGrp="1"/>
          </p:cNvSpPr>
          <p:nvPr>
            <p:ph type="title"/>
          </p:nvPr>
        </p:nvSpPr>
        <p:spPr>
          <a:xfrm>
            <a:off x="1553379" y="624110"/>
            <a:ext cx="9951234" cy="940285"/>
          </a:xfrm>
        </p:spPr>
        <p:txBody>
          <a:bodyPr>
            <a:normAutofit/>
          </a:bodyPr>
          <a:lstStyle/>
          <a:p>
            <a:r>
              <a:rPr lang="it-IT" sz="2700" b="1" dirty="0">
                <a:solidFill>
                  <a:schemeClr val="accent1"/>
                </a:solidFill>
                <a:latin typeface="Calibri" panose="020F0502020204030204" pitchFamily="34" charset="0"/>
                <a:cs typeface="Calibri" panose="020F0502020204030204" pitchFamily="34" charset="0"/>
              </a:rPr>
              <a:t>COMPITI DELLA SCUOLA</a:t>
            </a:r>
            <a:br>
              <a:rPr lang="it-IT" sz="4000" b="1" dirty="0">
                <a:solidFill>
                  <a:schemeClr val="accent1"/>
                </a:solidFill>
                <a:latin typeface="Calibri" panose="020F0502020204030204" pitchFamily="34" charset="0"/>
                <a:cs typeface="Calibri" panose="020F0502020204030204" pitchFamily="34" charset="0"/>
              </a:rPr>
            </a:br>
            <a:r>
              <a:rPr lang="it-IT" sz="2700" dirty="0">
                <a:solidFill>
                  <a:schemeClr val="tx1"/>
                </a:solidFill>
                <a:latin typeface="Calibri" panose="020F0502020204030204" pitchFamily="34" charset="0"/>
                <a:cs typeface="Calibri" panose="020F0502020204030204" pitchFamily="34" charset="0"/>
              </a:rPr>
              <a:t>La legge prevede quindi:</a:t>
            </a:r>
          </a:p>
        </p:txBody>
      </p:sp>
      <p:sp>
        <p:nvSpPr>
          <p:cNvPr id="3" name="Segnaposto contenuto 2">
            <a:extLst>
              <a:ext uri="{FF2B5EF4-FFF2-40B4-BE49-F238E27FC236}">
                <a16:creationId xmlns:a16="http://schemas.microsoft.com/office/drawing/2014/main" id="{233FC5B9-2A13-4DAA-B5BE-110E4B2AE3D7}"/>
              </a:ext>
            </a:extLst>
          </p:cNvPr>
          <p:cNvSpPr>
            <a:spLocks noGrp="1"/>
          </p:cNvSpPr>
          <p:nvPr>
            <p:ph idx="1"/>
          </p:nvPr>
        </p:nvSpPr>
        <p:spPr>
          <a:xfrm>
            <a:off x="1553378" y="1872867"/>
            <a:ext cx="9951234" cy="4693186"/>
          </a:xfrm>
        </p:spPr>
        <p:txBody>
          <a:bodyPr>
            <a:normAutofit fontScale="92500" lnSpcReduction="20000"/>
          </a:bodyPr>
          <a:lstStyle/>
          <a:p>
            <a:r>
              <a:rPr lang="it-IT" sz="2400" dirty="0">
                <a:solidFill>
                  <a:schemeClr val="tx1"/>
                </a:solidFill>
                <a:latin typeface="Calibri" panose="020F0502020204030204" pitchFamily="34" charset="0"/>
                <a:cs typeface="Calibri" panose="020F0502020204030204" pitchFamily="34" charset="0"/>
              </a:rPr>
              <a:t>1)     nomina da parte dell’Istituto di un referente scolastico per la  prevenzione e di contrasto del cyberbullismo, con formazione adeguata</a:t>
            </a:r>
          </a:p>
          <a:p>
            <a:r>
              <a:rPr lang="it-IT" sz="2400" dirty="0">
                <a:solidFill>
                  <a:schemeClr val="tx1"/>
                </a:solidFill>
                <a:latin typeface="Calibri" panose="020F0502020204030204" pitchFamily="34" charset="0"/>
                <a:cs typeface="Calibri" panose="020F0502020204030204" pitchFamily="34" charset="0"/>
              </a:rPr>
              <a:t>2)	Ruolo attivo degli studenti</a:t>
            </a:r>
          </a:p>
          <a:p>
            <a:r>
              <a:rPr lang="it-IT" sz="2400" dirty="0">
                <a:solidFill>
                  <a:schemeClr val="tx1"/>
                </a:solidFill>
                <a:latin typeface="Calibri" panose="020F0502020204030204" pitchFamily="34" charset="0"/>
                <a:cs typeface="Calibri" panose="020F0502020204030204" pitchFamily="34" charset="0"/>
              </a:rPr>
              <a:t>3)	Misure di sostegno e rieducazione dei</a:t>
            </a:r>
          </a:p>
          <a:p>
            <a:pPr marL="0" indent="0">
              <a:buNone/>
            </a:pPr>
            <a:r>
              <a:rPr lang="it-IT" sz="2400" dirty="0">
                <a:solidFill>
                  <a:schemeClr val="tx1"/>
                </a:solidFill>
                <a:latin typeface="Calibri" panose="020F0502020204030204" pitchFamily="34" charset="0"/>
                <a:cs typeface="Calibri" panose="020F0502020204030204" pitchFamily="34" charset="0"/>
              </a:rPr>
              <a:t>minori coinvolti</a:t>
            </a:r>
          </a:p>
          <a:p>
            <a:r>
              <a:rPr lang="it-IT" sz="2400" dirty="0">
                <a:solidFill>
                  <a:schemeClr val="tx1"/>
                </a:solidFill>
                <a:latin typeface="Calibri" panose="020F0502020204030204" pitchFamily="34" charset="0"/>
                <a:cs typeface="Calibri" panose="020F0502020204030204" pitchFamily="34" charset="0"/>
              </a:rPr>
              <a:t>4) Sistema di </a:t>
            </a:r>
            <a:r>
              <a:rPr lang="it-IT" sz="2400" i="1" dirty="0" err="1">
                <a:solidFill>
                  <a:schemeClr val="tx1"/>
                </a:solidFill>
                <a:latin typeface="Calibri" panose="020F0502020204030204" pitchFamily="34" charset="0"/>
                <a:cs typeface="Calibri" panose="020F0502020204030204" pitchFamily="34" charset="0"/>
              </a:rPr>
              <a:t>governance</a:t>
            </a:r>
            <a:r>
              <a:rPr lang="it-IT" sz="2400" dirty="0">
                <a:solidFill>
                  <a:schemeClr val="tx1"/>
                </a:solidFill>
                <a:latin typeface="Calibri" panose="020F0502020204030204" pitchFamily="34" charset="0"/>
                <a:cs typeface="Calibri" panose="020F0502020204030204" pitchFamily="34" charset="0"/>
              </a:rPr>
              <a:t> diretto dal MIUR</a:t>
            </a:r>
          </a:p>
          <a:p>
            <a:pPr marL="0" indent="0">
              <a:buNone/>
            </a:pPr>
            <a:r>
              <a:rPr lang="it-IT" sz="2400" dirty="0">
                <a:solidFill>
                  <a:schemeClr val="tx1"/>
                </a:solidFill>
                <a:latin typeface="Calibri" panose="020F0502020204030204" pitchFamily="34" charset="0"/>
                <a:cs typeface="Calibri" panose="020F0502020204030204" pitchFamily="34" charset="0"/>
              </a:rPr>
              <a:t>senza oneri per la finanza pubblica</a:t>
            </a:r>
          </a:p>
          <a:p>
            <a:r>
              <a:rPr lang="it-IT" sz="2400" dirty="0">
                <a:solidFill>
                  <a:schemeClr val="tx1"/>
                </a:solidFill>
                <a:latin typeface="Calibri" panose="020F0502020204030204" pitchFamily="34" charset="0"/>
                <a:cs typeface="Calibri" panose="020F0502020204030204" pitchFamily="34" charset="0"/>
              </a:rPr>
              <a:t>	5) promozione attraverso progetti </a:t>
            </a:r>
            <a:r>
              <a:rPr lang="it-IT" sz="2400" u="sng" dirty="0">
                <a:solidFill>
                  <a:schemeClr val="tx1"/>
                </a:solidFill>
                <a:latin typeface="Calibri" panose="020F0502020204030204" pitchFamily="34" charset="0"/>
                <a:cs typeface="Calibri" panose="020F0502020204030204" pitchFamily="34" charset="0"/>
              </a:rPr>
              <a:t>dell'educazione all'uso consapevole della rete internet e ai diritti e doveri connessi all'utilizzo delle tecnologie informatiche</a:t>
            </a:r>
            <a:r>
              <a:rPr lang="it-IT" sz="2400" dirty="0">
                <a:solidFill>
                  <a:schemeClr val="tx1"/>
                </a:solidFill>
                <a:latin typeface="Calibri" panose="020F0502020204030204" pitchFamily="34" charset="0"/>
                <a:cs typeface="Calibri" panose="020F0502020204030204" pitchFamily="34" charset="0"/>
              </a:rPr>
              <a:t>. Si tratta di un’educazione trasversale alle discipline del curricolo e può concretizzarsi tramite appositi </a:t>
            </a:r>
            <a:r>
              <a:rPr lang="it-IT" sz="2400" b="1" dirty="0">
                <a:solidFill>
                  <a:schemeClr val="tx1"/>
                </a:solidFill>
                <a:latin typeface="Calibri" panose="020F0502020204030204" pitchFamily="34" charset="0"/>
                <a:cs typeface="Calibri" panose="020F0502020204030204" pitchFamily="34" charset="0"/>
              </a:rPr>
              <a:t>progetti</a:t>
            </a:r>
            <a:r>
              <a:rPr lang="it-IT" sz="2400" dirty="0">
                <a:solidFill>
                  <a:schemeClr val="tx1"/>
                </a:solidFill>
                <a:latin typeface="Calibri" panose="020F0502020204030204" pitchFamily="34" charset="0"/>
                <a:cs typeface="Calibri" panose="020F0502020204030204" pitchFamily="34" charset="0"/>
              </a:rPr>
              <a:t>, aventi carattere di continuità tra i diversi gradi di istruzione ed elaborati singolarmente o in rete, in collaborazione con enti locali, servizi territoriali, organi di polizia, associazioni ed enti</a:t>
            </a:r>
          </a:p>
          <a:p>
            <a:endParaRPr lang="it-IT" dirty="0"/>
          </a:p>
        </p:txBody>
      </p:sp>
      <p:sp>
        <p:nvSpPr>
          <p:cNvPr id="4" name="Segnaposto piè di pagina 3">
            <a:extLst>
              <a:ext uri="{FF2B5EF4-FFF2-40B4-BE49-F238E27FC236}">
                <a16:creationId xmlns:a16="http://schemas.microsoft.com/office/drawing/2014/main" id="{E219EC0B-589A-4724-9EBB-E8F66D849EB0}"/>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46637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9CDD8E-DE11-4839-8409-DC16BB5CD7DA}"/>
              </a:ext>
            </a:extLst>
          </p:cNvPr>
          <p:cNvSpPr>
            <a:spLocks noGrp="1"/>
          </p:cNvSpPr>
          <p:nvPr>
            <p:ph type="title"/>
          </p:nvPr>
        </p:nvSpPr>
        <p:spPr>
          <a:xfrm>
            <a:off x="1685581" y="624110"/>
            <a:ext cx="9819031" cy="1280890"/>
          </a:xfrm>
        </p:spPr>
        <p:txBody>
          <a:bodyPr/>
          <a:lstStyle/>
          <a:p>
            <a:r>
              <a:rPr lang="it-IT" dirty="0">
                <a:solidFill>
                  <a:schemeClr val="tx1"/>
                </a:solidFill>
                <a:latin typeface="Calibri" panose="020F0502020204030204" pitchFamily="34" charset="0"/>
                <a:cs typeface="Calibri" panose="020F0502020204030204" pitchFamily="34" charset="0"/>
              </a:rPr>
              <a:t>Conoscere l'esistenza della Legge</a:t>
            </a:r>
            <a:br>
              <a:rPr lang="it-IT" dirty="0">
                <a:solidFill>
                  <a:schemeClr val="tx1"/>
                </a:solidFill>
                <a:latin typeface="Calibri" panose="020F0502020204030204" pitchFamily="34" charset="0"/>
                <a:cs typeface="Calibri" panose="020F0502020204030204" pitchFamily="34" charset="0"/>
              </a:rPr>
            </a:br>
            <a:endParaRPr lang="it-IT" dirty="0">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233C3715-3287-4B2D-A51A-0FDC90ED868A}"/>
              </a:ext>
            </a:extLst>
          </p:cNvPr>
          <p:cNvSpPr>
            <a:spLocks noGrp="1"/>
          </p:cNvSpPr>
          <p:nvPr>
            <p:ph idx="1"/>
          </p:nvPr>
        </p:nvSpPr>
        <p:spPr>
          <a:xfrm>
            <a:off x="561861" y="1432193"/>
            <a:ext cx="10942752" cy="4479029"/>
          </a:xfrm>
        </p:spPr>
        <p:txBody>
          <a:bodyPr>
            <a:normAutofit lnSpcReduction="10000"/>
          </a:bodyPr>
          <a:lstStyle/>
          <a:p>
            <a:pPr marL="0" indent="0">
              <a:buNone/>
            </a:pPr>
            <a:endParaRPr lang="it-IT" sz="2000" dirty="0">
              <a:solidFill>
                <a:schemeClr val="tx1"/>
              </a:solidFill>
              <a:latin typeface="Calibri" panose="020F0502020204030204" pitchFamily="34" charset="0"/>
              <a:cs typeface="Calibri" panose="020F0502020204030204" pitchFamily="34" charset="0"/>
            </a:endParaRPr>
          </a:p>
          <a:p>
            <a:r>
              <a:rPr lang="it-IT" sz="2800" dirty="0">
                <a:solidFill>
                  <a:schemeClr val="tx1"/>
                </a:solidFill>
                <a:latin typeface="Calibri" panose="020F0502020204030204" pitchFamily="34" charset="0"/>
                <a:cs typeface="Calibri" panose="020F0502020204030204" pitchFamily="34" charset="0"/>
              </a:rPr>
              <a:t>La legge 71/2017 per la prevenzione ed il contrasto del fenomeno del cyberbullismo la cui prima firmataria è la senatrice Elena Ferrara, è entrata in vigore il 18 giugno 2017.</a:t>
            </a:r>
          </a:p>
          <a:p>
            <a:endParaRPr lang="it-IT" sz="2800" dirty="0">
              <a:solidFill>
                <a:schemeClr val="tx1"/>
              </a:solidFill>
              <a:latin typeface="Calibri" panose="020F0502020204030204" pitchFamily="34" charset="0"/>
              <a:cs typeface="Calibri" panose="020F0502020204030204" pitchFamily="34" charset="0"/>
            </a:endParaRPr>
          </a:p>
          <a:p>
            <a:r>
              <a:rPr lang="it-IT" sz="2800" b="1" dirty="0">
                <a:solidFill>
                  <a:schemeClr val="tx1"/>
                </a:solidFill>
                <a:latin typeface="Calibri" panose="020F0502020204030204" pitchFamily="34" charset="0"/>
                <a:cs typeface="Calibri" panose="020F0502020204030204" pitchFamily="34" charset="0"/>
              </a:rPr>
              <a:t>Finalità della legge</a:t>
            </a:r>
          </a:p>
          <a:p>
            <a:pPr marL="0" indent="0">
              <a:buNone/>
            </a:pPr>
            <a:r>
              <a:rPr lang="it-IT" sz="2800" dirty="0">
                <a:solidFill>
                  <a:schemeClr val="tx1"/>
                </a:solidFill>
                <a:latin typeface="Calibri" panose="020F0502020204030204" pitchFamily="34" charset="0"/>
                <a:cs typeface="Calibri" panose="020F0502020204030204" pitchFamily="34" charset="0"/>
              </a:rPr>
              <a:t>Si pone l’obiettivo di contrastare il fenomeno del cyberbullismo in tutte le sue manifestazioni, con azioni a </a:t>
            </a:r>
            <a:r>
              <a:rPr lang="it-IT" sz="2800" u="sng" dirty="0">
                <a:solidFill>
                  <a:schemeClr val="tx1"/>
                </a:solidFill>
                <a:latin typeface="Calibri" panose="020F0502020204030204" pitchFamily="34" charset="0"/>
                <a:cs typeface="Calibri" panose="020F0502020204030204" pitchFamily="34" charset="0"/>
              </a:rPr>
              <a:t>carattere preventivo </a:t>
            </a:r>
            <a:r>
              <a:rPr lang="it-IT" sz="2800" dirty="0">
                <a:solidFill>
                  <a:schemeClr val="tx1"/>
                </a:solidFill>
                <a:latin typeface="Calibri" panose="020F0502020204030204" pitchFamily="34" charset="0"/>
                <a:cs typeface="Calibri" panose="020F0502020204030204" pitchFamily="34" charset="0"/>
              </a:rPr>
              <a:t>e con strategie di attenzioni tutela ed educazione nei confronti </a:t>
            </a:r>
            <a:r>
              <a:rPr lang="it-IT" sz="2800" u="sng" dirty="0">
                <a:solidFill>
                  <a:schemeClr val="tx1"/>
                </a:solidFill>
                <a:latin typeface="Calibri" panose="020F0502020204030204" pitchFamily="34" charset="0"/>
                <a:cs typeface="Calibri" panose="020F0502020204030204" pitchFamily="34" charset="0"/>
              </a:rPr>
              <a:t>dei minori </a:t>
            </a:r>
            <a:r>
              <a:rPr lang="it-IT" sz="2800" dirty="0">
                <a:solidFill>
                  <a:schemeClr val="tx1"/>
                </a:solidFill>
                <a:latin typeface="Calibri" panose="020F0502020204030204" pitchFamily="34" charset="0"/>
                <a:cs typeface="Calibri" panose="020F0502020204030204" pitchFamily="34" charset="0"/>
              </a:rPr>
              <a:t>coinvolti siano essi vittime o responsabili di illeciti</a:t>
            </a:r>
          </a:p>
          <a:p>
            <a:pPr marL="0" indent="0">
              <a:buNone/>
            </a:pPr>
            <a:endParaRPr lang="it-IT" dirty="0"/>
          </a:p>
        </p:txBody>
      </p:sp>
      <p:sp>
        <p:nvSpPr>
          <p:cNvPr id="4" name="Segnaposto piè di pagina 3">
            <a:extLst>
              <a:ext uri="{FF2B5EF4-FFF2-40B4-BE49-F238E27FC236}">
                <a16:creationId xmlns:a16="http://schemas.microsoft.com/office/drawing/2014/main" id="{C51BD36E-543D-40FE-9137-1F2096E8FEDF}"/>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3335946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C917-FB19-447C-B752-F8F56692663C}"/>
              </a:ext>
            </a:extLst>
          </p:cNvPr>
          <p:cNvSpPr>
            <a:spLocks noGrp="1"/>
          </p:cNvSpPr>
          <p:nvPr>
            <p:ph type="title"/>
          </p:nvPr>
        </p:nvSpPr>
        <p:spPr>
          <a:xfrm>
            <a:off x="2071171" y="624110"/>
            <a:ext cx="9433441" cy="940285"/>
          </a:xfrm>
        </p:spPr>
        <p:txBody>
          <a:bodyPr>
            <a:normAutofit/>
          </a:bodyPr>
          <a:lstStyle/>
          <a:p>
            <a:r>
              <a:rPr lang="it-IT" sz="4000" dirty="0">
                <a:solidFill>
                  <a:srgbClr val="0070C0"/>
                </a:solidFill>
                <a:latin typeface="Calibri" panose="020F0502020204030204" pitchFamily="34" charset="0"/>
                <a:cs typeface="Calibri" panose="020F0502020204030204" pitchFamily="34" charset="0"/>
              </a:rPr>
              <a:t> Il ruolo del REFERENTE</a:t>
            </a:r>
            <a:endParaRPr lang="it-IT" sz="2700" dirty="0">
              <a:solidFill>
                <a:srgbClr val="0070C0"/>
              </a:solidFill>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233FC5B9-2A13-4DAA-B5BE-110E4B2AE3D7}"/>
              </a:ext>
            </a:extLst>
          </p:cNvPr>
          <p:cNvSpPr>
            <a:spLocks noGrp="1"/>
          </p:cNvSpPr>
          <p:nvPr>
            <p:ph idx="1"/>
          </p:nvPr>
        </p:nvSpPr>
        <p:spPr>
          <a:xfrm>
            <a:off x="1806767" y="1410159"/>
            <a:ext cx="9697846" cy="5034708"/>
          </a:xfrm>
        </p:spPr>
        <p:txBody>
          <a:bodyPr>
            <a:normAutofit/>
          </a:bodyPr>
          <a:lstStyle/>
          <a:p>
            <a:pPr marL="0" indent="0">
              <a:buNone/>
            </a:pPr>
            <a:r>
              <a:rPr lang="it-IT" sz="2000" dirty="0">
                <a:solidFill>
                  <a:schemeClr val="tx1"/>
                </a:solidFill>
                <a:latin typeface="Calibri" panose="020F0502020204030204" pitchFamily="34" charset="0"/>
                <a:cs typeface="Calibri" panose="020F0502020204030204" pitchFamily="34" charset="0"/>
              </a:rPr>
              <a:t>La figura del referente</a:t>
            </a:r>
          </a:p>
          <a:p>
            <a:r>
              <a:rPr lang="it-IT" sz="2000" dirty="0">
                <a:solidFill>
                  <a:schemeClr val="tx1"/>
                </a:solidFill>
                <a:latin typeface="Calibri" panose="020F0502020204030204" pitchFamily="34" charset="0"/>
                <a:cs typeface="Calibri" panose="020F0502020204030204" pitchFamily="34" charset="0"/>
              </a:rPr>
              <a:t>1)	Deve essere adeguatamente formato</a:t>
            </a:r>
          </a:p>
          <a:p>
            <a:endParaRPr lang="it-IT" sz="2000" dirty="0">
              <a:solidFill>
                <a:schemeClr val="tx1"/>
              </a:solidFill>
              <a:latin typeface="Calibri" panose="020F0502020204030204" pitchFamily="34" charset="0"/>
              <a:cs typeface="Calibri" panose="020F0502020204030204" pitchFamily="34" charset="0"/>
            </a:endParaRPr>
          </a:p>
          <a:p>
            <a:r>
              <a:rPr lang="it-IT" sz="2000" dirty="0">
                <a:solidFill>
                  <a:schemeClr val="tx1"/>
                </a:solidFill>
                <a:latin typeface="Calibri" panose="020F0502020204030204" pitchFamily="34" charset="0"/>
                <a:cs typeface="Calibri" panose="020F0502020204030204" pitchFamily="34" charset="0"/>
              </a:rPr>
              <a:t>2)	Viene nominato dall’istituto scolastico nell’ambito della propria autonomia</a:t>
            </a:r>
          </a:p>
          <a:p>
            <a:endParaRPr lang="it-IT" sz="2000" dirty="0">
              <a:solidFill>
                <a:schemeClr val="tx1"/>
              </a:solidFill>
              <a:latin typeface="Calibri" panose="020F0502020204030204" pitchFamily="34" charset="0"/>
              <a:cs typeface="Calibri" panose="020F0502020204030204" pitchFamily="34" charset="0"/>
            </a:endParaRPr>
          </a:p>
          <a:p>
            <a:r>
              <a:rPr lang="it-IT" sz="2000" dirty="0">
                <a:solidFill>
                  <a:schemeClr val="tx1"/>
                </a:solidFill>
                <a:latin typeface="Calibri" panose="020F0502020204030204" pitchFamily="34" charset="0"/>
                <a:cs typeface="Calibri" panose="020F0502020204030204" pitchFamily="34" charset="0"/>
              </a:rPr>
              <a:t>3)	Deve coordinare i progetti di prevenzione e contrasto al cyberbullismo anche con la collaborazione delle Forze dell’Ordine, delle Associazioni e dei centri di aggregazione</a:t>
            </a:r>
          </a:p>
          <a:p>
            <a:pPr marL="0" indent="0">
              <a:buNone/>
            </a:pPr>
            <a:endParaRPr lang="it-IT" dirty="0">
              <a:solidFill>
                <a:schemeClr val="tx1"/>
              </a:solidFill>
            </a:endParaRPr>
          </a:p>
        </p:txBody>
      </p:sp>
      <p:sp>
        <p:nvSpPr>
          <p:cNvPr id="4" name="Segnaposto piè di pagina 3">
            <a:extLst>
              <a:ext uri="{FF2B5EF4-FFF2-40B4-BE49-F238E27FC236}">
                <a16:creationId xmlns:a16="http://schemas.microsoft.com/office/drawing/2014/main" id="{2A27BA5E-9184-492A-99DE-73BA68F067C7}"/>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2058269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B8D304-D101-49C0-A37D-85132397D848}"/>
              </a:ext>
            </a:extLst>
          </p:cNvPr>
          <p:cNvSpPr>
            <a:spLocks noGrp="1"/>
          </p:cNvSpPr>
          <p:nvPr>
            <p:ph type="title"/>
          </p:nvPr>
        </p:nvSpPr>
        <p:spPr>
          <a:xfrm>
            <a:off x="2467778" y="624110"/>
            <a:ext cx="9036835" cy="620796"/>
          </a:xfrm>
        </p:spPr>
        <p:txBody>
          <a:bodyPr>
            <a:noAutofit/>
          </a:bodyPr>
          <a:lstStyle/>
          <a:p>
            <a:r>
              <a:rPr lang="it-IT" sz="4000" dirty="0">
                <a:solidFill>
                  <a:srgbClr val="0070C0"/>
                </a:solidFill>
                <a:latin typeface="Calibri" panose="020F0502020204030204" pitchFamily="34" charset="0"/>
                <a:cs typeface="Calibri" panose="020F0502020204030204" pitchFamily="34" charset="0"/>
              </a:rPr>
              <a:t>Il ruolo del DIRIGENTE SCOLASTICO</a:t>
            </a:r>
            <a:br>
              <a:rPr lang="it-IT" sz="4000" dirty="0">
                <a:latin typeface="Calibri" panose="020F0502020204030204" pitchFamily="34" charset="0"/>
                <a:cs typeface="Calibri" panose="020F0502020204030204" pitchFamily="34" charset="0"/>
              </a:rPr>
            </a:br>
            <a:br>
              <a:rPr lang="it-IT" sz="4000" dirty="0">
                <a:latin typeface="Calibri" panose="020F0502020204030204" pitchFamily="34" charset="0"/>
                <a:cs typeface="Calibri" panose="020F0502020204030204" pitchFamily="34" charset="0"/>
              </a:rPr>
            </a:br>
            <a:endParaRPr lang="it-IT" sz="4000" dirty="0">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785CDB14-7142-4162-AEB6-B45DE4F4D162}"/>
              </a:ext>
            </a:extLst>
          </p:cNvPr>
          <p:cNvSpPr>
            <a:spLocks noGrp="1"/>
          </p:cNvSpPr>
          <p:nvPr>
            <p:ph idx="1"/>
          </p:nvPr>
        </p:nvSpPr>
        <p:spPr>
          <a:xfrm>
            <a:off x="2467778" y="1465243"/>
            <a:ext cx="9036834" cy="4445979"/>
          </a:xfrm>
        </p:spPr>
        <p:txBody>
          <a:bodyPr>
            <a:normAutofit/>
          </a:bodyPr>
          <a:lstStyle/>
          <a:p>
            <a:r>
              <a:rPr lang="it-IT" sz="2400" b="1" dirty="0">
                <a:solidFill>
                  <a:schemeClr val="tx1"/>
                </a:solidFill>
                <a:latin typeface="Calibri" panose="020F0502020204030204" pitchFamily="34" charset="0"/>
                <a:cs typeface="Calibri" panose="020F0502020204030204" pitchFamily="34" charset="0"/>
              </a:rPr>
              <a:t>Art. 5: </a:t>
            </a:r>
            <a:r>
              <a:rPr lang="it-IT" sz="2400" i="1" dirty="0">
                <a:solidFill>
                  <a:schemeClr val="tx1"/>
                </a:solidFill>
                <a:latin typeface="Calibri" panose="020F0502020204030204" pitchFamily="34" charset="0"/>
                <a:cs typeface="Calibri" panose="020F0502020204030204" pitchFamily="34" charset="0"/>
              </a:rPr>
              <a:t>INFORMATIVA ALLE FAMIGLIE, SANZIONI IN AMBITO SCOLASTICO E PROGETTI DI SOSTEGNO E DI RECUPERO </a:t>
            </a:r>
          </a:p>
          <a:p>
            <a:pPr marL="0" indent="0">
              <a:buNone/>
            </a:pPr>
            <a:r>
              <a:rPr lang="it-IT" sz="2400" dirty="0">
                <a:solidFill>
                  <a:schemeClr val="tx1"/>
                </a:solidFill>
                <a:latin typeface="Calibri" panose="020F0502020204030204" pitchFamily="34" charset="0"/>
                <a:cs typeface="Calibri" panose="020F0502020204030204" pitchFamily="34" charset="0"/>
              </a:rPr>
              <a:t>1. </a:t>
            </a:r>
            <a:r>
              <a:rPr lang="it-IT" sz="2400" i="1" dirty="0">
                <a:solidFill>
                  <a:schemeClr val="tx1"/>
                </a:solidFill>
                <a:latin typeface="Calibri" panose="020F0502020204030204" pitchFamily="34" charset="0"/>
                <a:cs typeface="Calibri" panose="020F0502020204030204" pitchFamily="34" charset="0"/>
              </a:rPr>
              <a:t>Salvo che il fatto costituisca reato, in applicazione della normativa vigente e delle disposizioni di cui al comma 2, il dirigente scolastico che venga a conoscenza di atti di cyberbullismo </a:t>
            </a:r>
            <a:r>
              <a:rPr lang="it-IT" sz="2400" b="1" i="1" dirty="0">
                <a:solidFill>
                  <a:schemeClr val="tx1"/>
                </a:solidFill>
                <a:latin typeface="Calibri" panose="020F0502020204030204" pitchFamily="34" charset="0"/>
                <a:cs typeface="Calibri" panose="020F0502020204030204" pitchFamily="34" charset="0"/>
              </a:rPr>
              <a:t>ne informa tempestivamente i soggetti esercenti la responsabilità genitoriale </a:t>
            </a:r>
            <a:r>
              <a:rPr lang="it-IT" sz="2400" i="1" dirty="0">
                <a:solidFill>
                  <a:schemeClr val="tx1"/>
                </a:solidFill>
                <a:latin typeface="Calibri" panose="020F0502020204030204" pitchFamily="34" charset="0"/>
                <a:cs typeface="Calibri" panose="020F0502020204030204" pitchFamily="34" charset="0"/>
              </a:rPr>
              <a:t>ovvero i tutori dei minori coinvolti e </a:t>
            </a:r>
            <a:r>
              <a:rPr lang="it-IT" sz="2400" b="1" i="1" dirty="0">
                <a:solidFill>
                  <a:schemeClr val="tx1"/>
                </a:solidFill>
                <a:latin typeface="Calibri" panose="020F0502020204030204" pitchFamily="34" charset="0"/>
                <a:cs typeface="Calibri" panose="020F0502020204030204" pitchFamily="34" charset="0"/>
              </a:rPr>
              <a:t>attiva adeguate azioni di carattere educativo. </a:t>
            </a:r>
          </a:p>
        </p:txBody>
      </p:sp>
      <p:sp>
        <p:nvSpPr>
          <p:cNvPr id="4" name="Segnaposto piè di pagina 3">
            <a:extLst>
              <a:ext uri="{FF2B5EF4-FFF2-40B4-BE49-F238E27FC236}">
                <a16:creationId xmlns:a16="http://schemas.microsoft.com/office/drawing/2014/main" id="{F4E9893D-0163-4C6A-BDA6-FD66890F0397}"/>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996115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B8D304-D101-49C0-A37D-85132397D848}"/>
              </a:ext>
            </a:extLst>
          </p:cNvPr>
          <p:cNvSpPr>
            <a:spLocks noGrp="1"/>
          </p:cNvSpPr>
          <p:nvPr>
            <p:ph type="title"/>
          </p:nvPr>
        </p:nvSpPr>
        <p:spPr>
          <a:xfrm>
            <a:off x="2467778" y="624110"/>
            <a:ext cx="9036835" cy="620796"/>
          </a:xfrm>
        </p:spPr>
        <p:txBody>
          <a:bodyPr>
            <a:noAutofit/>
          </a:bodyPr>
          <a:lstStyle/>
          <a:p>
            <a:r>
              <a:rPr lang="it-IT" sz="4000" dirty="0">
                <a:solidFill>
                  <a:srgbClr val="0070C0"/>
                </a:solidFill>
                <a:latin typeface="Calibri" panose="020F0502020204030204" pitchFamily="34" charset="0"/>
                <a:cs typeface="Calibri" panose="020F0502020204030204" pitchFamily="34" charset="0"/>
              </a:rPr>
              <a:t>Il ruolo del DIRIGENTE SCOLASTICO</a:t>
            </a:r>
            <a:br>
              <a:rPr lang="it-IT" sz="4000" dirty="0">
                <a:latin typeface="Calibri" panose="020F0502020204030204" pitchFamily="34" charset="0"/>
                <a:cs typeface="Calibri" panose="020F0502020204030204" pitchFamily="34" charset="0"/>
              </a:rPr>
            </a:br>
            <a:br>
              <a:rPr lang="it-IT" sz="4000" dirty="0">
                <a:latin typeface="Calibri" panose="020F0502020204030204" pitchFamily="34" charset="0"/>
                <a:cs typeface="Calibri" panose="020F0502020204030204" pitchFamily="34" charset="0"/>
              </a:rPr>
            </a:br>
            <a:endParaRPr lang="it-IT" sz="4000" dirty="0">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785CDB14-7142-4162-AEB6-B45DE4F4D162}"/>
              </a:ext>
            </a:extLst>
          </p:cNvPr>
          <p:cNvSpPr>
            <a:spLocks noGrp="1"/>
          </p:cNvSpPr>
          <p:nvPr>
            <p:ph idx="1"/>
          </p:nvPr>
        </p:nvSpPr>
        <p:spPr>
          <a:xfrm>
            <a:off x="2214390" y="1487277"/>
            <a:ext cx="9290222" cy="4423945"/>
          </a:xfrm>
        </p:spPr>
        <p:txBody>
          <a:bodyPr>
            <a:normAutofit fontScale="85000" lnSpcReduction="20000"/>
          </a:bodyPr>
          <a:lstStyle/>
          <a:p>
            <a:pPr marL="0" indent="0">
              <a:buNone/>
            </a:pPr>
            <a:r>
              <a:rPr lang="it-IT" sz="3600" dirty="0">
                <a:solidFill>
                  <a:schemeClr val="tx1"/>
                </a:solidFill>
                <a:latin typeface="Calibri" panose="020F0502020204030204" pitchFamily="34" charset="0"/>
                <a:cs typeface="Calibri" panose="020F0502020204030204" pitchFamily="34" charset="0"/>
              </a:rPr>
              <a:t>in caso di episodi di cyberbullismo in ambito scolastico, l’obbligo del dirigente responsabile dell’istituto </a:t>
            </a:r>
          </a:p>
          <a:p>
            <a:pPr marL="0" indent="0">
              <a:buNone/>
            </a:pPr>
            <a:r>
              <a:rPr lang="it-IT" sz="3600" dirty="0" err="1">
                <a:solidFill>
                  <a:schemeClr val="tx1"/>
                </a:solidFill>
                <a:latin typeface="Calibri" panose="020F0502020204030204" pitchFamily="34" charset="0"/>
                <a:cs typeface="Calibri" panose="020F0502020204030204" pitchFamily="34" charset="0"/>
              </a:rPr>
              <a:t>e’</a:t>
            </a:r>
            <a:r>
              <a:rPr lang="it-IT" sz="3600" dirty="0">
                <a:solidFill>
                  <a:schemeClr val="tx1"/>
                </a:solidFill>
                <a:latin typeface="Calibri" panose="020F0502020204030204" pitchFamily="34" charset="0"/>
                <a:cs typeface="Calibri" panose="020F0502020204030204" pitchFamily="34" charset="0"/>
              </a:rPr>
              <a:t> di </a:t>
            </a:r>
          </a:p>
          <a:p>
            <a:pPr>
              <a:buFont typeface="Arial" panose="020B0604020202020204" pitchFamily="34" charset="0"/>
              <a:buChar char="•"/>
            </a:pPr>
            <a:r>
              <a:rPr lang="it-IT" sz="3600" u="sng" dirty="0">
                <a:solidFill>
                  <a:schemeClr val="tx1"/>
                </a:solidFill>
                <a:latin typeface="Calibri" panose="020F0502020204030204" pitchFamily="34" charset="0"/>
                <a:cs typeface="Calibri" panose="020F0502020204030204" pitchFamily="34" charset="0"/>
              </a:rPr>
              <a:t>informare tempestivamente i genitori </a:t>
            </a:r>
          </a:p>
          <a:p>
            <a:pPr marL="0" indent="0">
              <a:buNone/>
            </a:pPr>
            <a:r>
              <a:rPr lang="it-IT" sz="3600" dirty="0">
                <a:solidFill>
                  <a:schemeClr val="tx1"/>
                </a:solidFill>
                <a:latin typeface="Calibri" panose="020F0502020204030204" pitchFamily="34" charset="0"/>
                <a:cs typeface="Calibri" panose="020F0502020204030204" pitchFamily="34" charset="0"/>
              </a:rPr>
              <a:t>(o i tutori) dei minori coinvolti e </a:t>
            </a:r>
          </a:p>
          <a:p>
            <a:pPr>
              <a:buFont typeface="Arial" panose="020B0604020202020204" pitchFamily="34" charset="0"/>
              <a:buChar char="•"/>
            </a:pPr>
            <a:r>
              <a:rPr lang="it-IT" sz="3600" u="sng" dirty="0">
                <a:solidFill>
                  <a:schemeClr val="tx1"/>
                </a:solidFill>
                <a:latin typeface="Calibri" panose="020F0502020204030204" pitchFamily="34" charset="0"/>
                <a:cs typeface="Calibri" panose="020F0502020204030204" pitchFamily="34" charset="0"/>
              </a:rPr>
              <a:t>di attivare </a:t>
            </a:r>
            <a:r>
              <a:rPr lang="it-IT" sz="3600" dirty="0">
                <a:solidFill>
                  <a:schemeClr val="tx1"/>
                </a:solidFill>
                <a:latin typeface="Calibri" panose="020F0502020204030204" pitchFamily="34" charset="0"/>
                <a:cs typeface="Calibri" panose="020F0502020204030204" pitchFamily="34" charset="0"/>
              </a:rPr>
              <a:t>nei confronti dello/gli studente/i che ha/hanno commesso atti di cyberbullismo, </a:t>
            </a:r>
            <a:r>
              <a:rPr lang="it-IT" sz="3600" u="sng" dirty="0">
                <a:solidFill>
                  <a:schemeClr val="tx1"/>
                </a:solidFill>
                <a:latin typeface="Calibri" panose="020F0502020204030204" pitchFamily="34" charset="0"/>
                <a:cs typeface="Calibri" panose="020F0502020204030204" pitchFamily="34" charset="0"/>
              </a:rPr>
              <a:t>azioni non di carattere punitivo ma educativo.</a:t>
            </a:r>
          </a:p>
          <a:p>
            <a:pPr marL="0" indent="0">
              <a:buNone/>
            </a:pPr>
            <a:r>
              <a:rPr lang="it-IT" sz="2400" dirty="0">
                <a:solidFill>
                  <a:schemeClr val="tx1"/>
                </a:solidFill>
                <a:latin typeface="Calibri" panose="020F0502020204030204" pitchFamily="34" charset="0"/>
                <a:cs typeface="Calibri" panose="020F0502020204030204" pitchFamily="34" charset="0"/>
              </a:rPr>
              <a:t>Nb.  L’obbligo di informazione alle famiglie è circoscritto ai casi che non costituiscono reato</a:t>
            </a:r>
          </a:p>
          <a:p>
            <a:pPr>
              <a:buFont typeface="Arial" panose="020B0604020202020204" pitchFamily="34" charset="0"/>
              <a:buChar char="•"/>
            </a:pPr>
            <a:endParaRPr lang="it-IT" sz="2400" dirty="0">
              <a:solidFill>
                <a:schemeClr val="tx1"/>
              </a:solidFill>
              <a:latin typeface="Calibri" panose="020F0502020204030204" pitchFamily="34" charset="0"/>
              <a:cs typeface="Calibri" panose="020F0502020204030204" pitchFamily="34" charset="0"/>
            </a:endParaRPr>
          </a:p>
          <a:p>
            <a:endParaRPr lang="it-IT" sz="2400" dirty="0">
              <a:solidFill>
                <a:schemeClr val="tx1"/>
              </a:solidFill>
              <a:latin typeface="Calibri" panose="020F0502020204030204" pitchFamily="34" charset="0"/>
              <a:cs typeface="Calibri" panose="020F0502020204030204" pitchFamily="34" charset="0"/>
            </a:endParaRPr>
          </a:p>
          <a:p>
            <a:pPr lvl="0">
              <a:buFont typeface="Wingdings" panose="05000000000000000000" pitchFamily="2" charset="2"/>
              <a:buChar char="Ø"/>
            </a:pPr>
            <a:endParaRPr lang="it-IT" sz="2400" dirty="0">
              <a:solidFill>
                <a:schemeClr val="tx1"/>
              </a:solidFill>
              <a:latin typeface="Calibri" panose="020F0502020204030204" pitchFamily="34" charset="0"/>
              <a:cs typeface="Calibri" panose="020F0502020204030204" pitchFamily="34" charset="0"/>
            </a:endParaRPr>
          </a:p>
          <a:p>
            <a:pPr marL="0" indent="0">
              <a:buNone/>
            </a:pPr>
            <a:endParaRPr lang="it-IT" sz="2400" b="1" dirty="0">
              <a:solidFill>
                <a:schemeClr val="tx1"/>
              </a:solidFill>
              <a:latin typeface="Calibri" panose="020F0502020204030204" pitchFamily="34" charset="0"/>
              <a:cs typeface="Calibri" panose="020F0502020204030204" pitchFamily="34" charset="0"/>
            </a:endParaRPr>
          </a:p>
        </p:txBody>
      </p:sp>
      <p:sp>
        <p:nvSpPr>
          <p:cNvPr id="4" name="Segnaposto piè di pagina 3">
            <a:extLst>
              <a:ext uri="{FF2B5EF4-FFF2-40B4-BE49-F238E27FC236}">
                <a16:creationId xmlns:a16="http://schemas.microsoft.com/office/drawing/2014/main" id="{16A25482-D593-419F-BCC1-313FEB5E1A98}"/>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166626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85CDB14-7142-4162-AEB6-B45DE4F4D162}"/>
              </a:ext>
            </a:extLst>
          </p:cNvPr>
          <p:cNvSpPr>
            <a:spLocks noGrp="1"/>
          </p:cNvSpPr>
          <p:nvPr>
            <p:ph idx="1"/>
          </p:nvPr>
        </p:nvSpPr>
        <p:spPr>
          <a:xfrm>
            <a:off x="2467778" y="1465243"/>
            <a:ext cx="9036834" cy="4445979"/>
          </a:xfrm>
        </p:spPr>
        <p:txBody>
          <a:bodyPr>
            <a:normAutofit/>
          </a:bodyPr>
          <a:lstStyle/>
          <a:p>
            <a:r>
              <a:rPr lang="it-IT" sz="2400" dirty="0">
                <a:solidFill>
                  <a:schemeClr val="tx1"/>
                </a:solidFill>
                <a:latin typeface="Calibri" panose="020F0502020204030204" pitchFamily="34" charset="0"/>
                <a:cs typeface="Calibri" panose="020F0502020204030204" pitchFamily="34" charset="0"/>
              </a:rPr>
              <a:t>Art 5 </a:t>
            </a:r>
          </a:p>
          <a:p>
            <a:pPr marL="0" indent="0">
              <a:buNone/>
            </a:pPr>
            <a:r>
              <a:rPr lang="it-IT" sz="2400" i="1" dirty="0">
                <a:solidFill>
                  <a:schemeClr val="tx1"/>
                </a:solidFill>
                <a:latin typeface="Calibri" panose="020F0502020204030204" pitchFamily="34" charset="0"/>
                <a:cs typeface="Calibri" panose="020F0502020204030204" pitchFamily="34" charset="0"/>
              </a:rPr>
              <a:t>2. I regolamenti delle istituzioni scolastiche di cui all'articolo 4, comma 1, del regolamento di cui al decreto del Presidente della Repubblica 24 giugno 1998, n. 249, e successive modificazioni, e il patto educativo di corresponsabilità di cui all'articolo 5-bis del citato decreto n. 249 del 1998 </a:t>
            </a:r>
            <a:r>
              <a:rPr lang="it-IT" sz="2400" b="1" i="1" dirty="0">
                <a:solidFill>
                  <a:schemeClr val="tx1"/>
                </a:solidFill>
                <a:latin typeface="Calibri" panose="020F0502020204030204" pitchFamily="34" charset="0"/>
                <a:cs typeface="Calibri" panose="020F0502020204030204" pitchFamily="34" charset="0"/>
              </a:rPr>
              <a:t>sono integrati con specifici riferimenti a condotte di cyberbullismo e relative sanzioni disciplinari </a:t>
            </a:r>
            <a:r>
              <a:rPr lang="it-IT" sz="2400" i="1" dirty="0">
                <a:solidFill>
                  <a:schemeClr val="tx1"/>
                </a:solidFill>
                <a:latin typeface="Calibri" panose="020F0502020204030204" pitchFamily="34" charset="0"/>
                <a:cs typeface="Calibri" panose="020F0502020204030204" pitchFamily="34" charset="0"/>
              </a:rPr>
              <a:t>commisurate alla gravità degli atti compiuti</a:t>
            </a:r>
          </a:p>
          <a:p>
            <a:pPr lvl="0">
              <a:buFont typeface="Wingdings" panose="05000000000000000000" pitchFamily="2" charset="2"/>
              <a:buChar char="Ø"/>
            </a:pPr>
            <a:endParaRPr lang="it-IT" sz="2400" dirty="0">
              <a:solidFill>
                <a:schemeClr val="tx1"/>
              </a:solidFill>
              <a:latin typeface="Calibri" panose="020F0502020204030204" pitchFamily="34" charset="0"/>
              <a:cs typeface="Calibri" panose="020F0502020204030204" pitchFamily="34" charset="0"/>
            </a:endParaRPr>
          </a:p>
          <a:p>
            <a:pPr marL="0" indent="0">
              <a:buNone/>
            </a:pPr>
            <a:endParaRPr lang="it-IT" sz="2400" b="1" dirty="0">
              <a:solidFill>
                <a:schemeClr val="tx1"/>
              </a:solidFill>
              <a:latin typeface="Calibri" panose="020F0502020204030204" pitchFamily="34" charset="0"/>
              <a:cs typeface="Calibri" panose="020F0502020204030204" pitchFamily="34" charset="0"/>
            </a:endParaRPr>
          </a:p>
        </p:txBody>
      </p:sp>
      <p:sp>
        <p:nvSpPr>
          <p:cNvPr id="5" name="Titolo 4">
            <a:extLst>
              <a:ext uri="{FF2B5EF4-FFF2-40B4-BE49-F238E27FC236}">
                <a16:creationId xmlns:a16="http://schemas.microsoft.com/office/drawing/2014/main" id="{25D13999-F6F1-41B8-BAE0-7D05FEBAF9F9}"/>
              </a:ext>
            </a:extLst>
          </p:cNvPr>
          <p:cNvSpPr>
            <a:spLocks noGrp="1"/>
          </p:cNvSpPr>
          <p:nvPr>
            <p:ph type="title"/>
          </p:nvPr>
        </p:nvSpPr>
        <p:spPr>
          <a:xfrm>
            <a:off x="1795749" y="624110"/>
            <a:ext cx="9708863" cy="1280890"/>
          </a:xfrm>
        </p:spPr>
        <p:txBody>
          <a:bodyPr>
            <a:normAutofit/>
          </a:bodyPr>
          <a:lstStyle/>
          <a:p>
            <a:r>
              <a:rPr lang="it-IT" dirty="0">
                <a:solidFill>
                  <a:srgbClr val="0070C0"/>
                </a:solidFill>
                <a:latin typeface="Calibri" panose="020F0502020204030204" pitchFamily="34" charset="0"/>
                <a:cs typeface="Calibri" panose="020F0502020204030204" pitchFamily="34" charset="0"/>
              </a:rPr>
              <a:t>I regolamenti delle scuole</a:t>
            </a:r>
            <a:br>
              <a:rPr lang="it-IT" dirty="0"/>
            </a:br>
            <a:endParaRPr lang="it-IT" dirty="0"/>
          </a:p>
        </p:txBody>
      </p:sp>
      <p:sp>
        <p:nvSpPr>
          <p:cNvPr id="2" name="Segnaposto piè di pagina 1">
            <a:extLst>
              <a:ext uri="{FF2B5EF4-FFF2-40B4-BE49-F238E27FC236}">
                <a16:creationId xmlns:a16="http://schemas.microsoft.com/office/drawing/2014/main" id="{7D30B364-4769-4DDE-B543-9F514F833596}"/>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1743935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85CDB14-7142-4162-AEB6-B45DE4F4D162}"/>
              </a:ext>
            </a:extLst>
          </p:cNvPr>
          <p:cNvSpPr>
            <a:spLocks noGrp="1"/>
          </p:cNvSpPr>
          <p:nvPr>
            <p:ph idx="1"/>
          </p:nvPr>
        </p:nvSpPr>
        <p:spPr>
          <a:xfrm>
            <a:off x="1828800" y="1443211"/>
            <a:ext cx="9675812" cy="4468012"/>
          </a:xfrm>
        </p:spPr>
        <p:txBody>
          <a:bodyPr>
            <a:normAutofit/>
          </a:bodyPr>
          <a:lstStyle/>
          <a:p>
            <a:pPr marL="0" lvl="0" indent="0">
              <a:buNone/>
            </a:pPr>
            <a:r>
              <a:rPr lang="it-IT" sz="3200" dirty="0">
                <a:solidFill>
                  <a:schemeClr val="tx1"/>
                </a:solidFill>
                <a:latin typeface="Calibri" panose="020F0502020204030204" pitchFamily="34" charset="0"/>
                <a:cs typeface="Calibri" panose="020F0502020204030204" pitchFamily="34" charset="0"/>
              </a:rPr>
              <a:t>Ogni istituto gode di un’autonomia scolastica, nell’ambito della quale può prevedere sanzioni disciplinari in caso di inosservanza dei propri regolamenti</a:t>
            </a:r>
          </a:p>
          <a:p>
            <a:pPr lvl="0">
              <a:buFont typeface="Wingdings" panose="05000000000000000000" pitchFamily="2" charset="2"/>
              <a:buChar char="q"/>
            </a:pPr>
            <a:r>
              <a:rPr lang="it-IT" sz="3200" dirty="0">
                <a:solidFill>
                  <a:schemeClr val="tx1"/>
                </a:solidFill>
                <a:latin typeface="Calibri" panose="020F0502020204030204" pitchFamily="34" charset="0"/>
                <a:cs typeface="Calibri" panose="020F0502020204030204" pitchFamily="34" charset="0"/>
              </a:rPr>
              <a:t> È compito della scuola inserire all’interno del REGOLAMENTO SCOLASTICO:</a:t>
            </a:r>
          </a:p>
          <a:p>
            <a:pPr>
              <a:buFont typeface="Wingdings" panose="05000000000000000000" pitchFamily="2" charset="2"/>
              <a:buChar char="§"/>
            </a:pPr>
            <a:r>
              <a:rPr lang="it-IT" sz="3200" dirty="0">
                <a:solidFill>
                  <a:schemeClr val="tx1"/>
                </a:solidFill>
                <a:latin typeface="Calibri" panose="020F0502020204030204" pitchFamily="34" charset="0"/>
                <a:cs typeface="Calibri" panose="020F0502020204030204" pitchFamily="34" charset="0"/>
              </a:rPr>
              <a:t>Specifici riferimenti alle condotte di cyberbullismo</a:t>
            </a:r>
          </a:p>
          <a:p>
            <a:pPr>
              <a:buFont typeface="Wingdings" panose="05000000000000000000" pitchFamily="2" charset="2"/>
              <a:buChar char="§"/>
            </a:pPr>
            <a:r>
              <a:rPr lang="it-IT" sz="3200" dirty="0">
                <a:solidFill>
                  <a:schemeClr val="tx1"/>
                </a:solidFill>
                <a:latin typeface="Calibri" panose="020F0502020204030204" pitchFamily="34" charset="0"/>
                <a:cs typeface="Calibri" panose="020F0502020204030204" pitchFamily="34" charset="0"/>
              </a:rPr>
              <a:t>indicazione delle relative sanzioni, proporzionate alla gravità degli atti compiuti.</a:t>
            </a:r>
          </a:p>
          <a:p>
            <a:pPr lvl="0">
              <a:buFont typeface="Wingdings" panose="05000000000000000000" pitchFamily="2" charset="2"/>
              <a:buChar char="Ø"/>
            </a:pPr>
            <a:endParaRPr lang="it-IT" sz="2400" dirty="0">
              <a:solidFill>
                <a:schemeClr val="tx1"/>
              </a:solidFill>
              <a:latin typeface="Calibri" panose="020F0502020204030204" pitchFamily="34" charset="0"/>
              <a:cs typeface="Calibri" panose="020F0502020204030204" pitchFamily="34" charset="0"/>
            </a:endParaRPr>
          </a:p>
          <a:p>
            <a:pPr marL="0" indent="0">
              <a:buNone/>
            </a:pPr>
            <a:endParaRPr lang="it-IT" sz="2400" b="1" dirty="0">
              <a:solidFill>
                <a:schemeClr val="tx1"/>
              </a:solidFill>
              <a:latin typeface="Calibri" panose="020F0502020204030204" pitchFamily="34" charset="0"/>
              <a:cs typeface="Calibri" panose="020F0502020204030204" pitchFamily="34" charset="0"/>
            </a:endParaRPr>
          </a:p>
        </p:txBody>
      </p:sp>
      <p:sp>
        <p:nvSpPr>
          <p:cNvPr id="5" name="Titolo 4">
            <a:extLst>
              <a:ext uri="{FF2B5EF4-FFF2-40B4-BE49-F238E27FC236}">
                <a16:creationId xmlns:a16="http://schemas.microsoft.com/office/drawing/2014/main" id="{25D13999-F6F1-41B8-BAE0-7D05FEBAF9F9}"/>
              </a:ext>
            </a:extLst>
          </p:cNvPr>
          <p:cNvSpPr>
            <a:spLocks noGrp="1"/>
          </p:cNvSpPr>
          <p:nvPr>
            <p:ph type="title"/>
          </p:nvPr>
        </p:nvSpPr>
        <p:spPr>
          <a:xfrm>
            <a:off x="1828800" y="624110"/>
            <a:ext cx="9675812" cy="664863"/>
          </a:xfrm>
        </p:spPr>
        <p:txBody>
          <a:bodyPr>
            <a:normAutofit fontScale="90000"/>
          </a:bodyPr>
          <a:lstStyle/>
          <a:p>
            <a:r>
              <a:rPr lang="it-IT" dirty="0">
                <a:solidFill>
                  <a:srgbClr val="0070C0"/>
                </a:solidFill>
                <a:latin typeface="Calibri" panose="020F0502020204030204" pitchFamily="34" charset="0"/>
                <a:cs typeface="Calibri" panose="020F0502020204030204" pitchFamily="34" charset="0"/>
              </a:rPr>
              <a:t>I regolamenti delle scuole</a:t>
            </a:r>
            <a:br>
              <a:rPr lang="it-IT" dirty="0"/>
            </a:br>
            <a:endParaRPr lang="it-IT" dirty="0"/>
          </a:p>
        </p:txBody>
      </p:sp>
      <p:sp>
        <p:nvSpPr>
          <p:cNvPr id="2" name="Segnaposto piè di pagina 1">
            <a:extLst>
              <a:ext uri="{FF2B5EF4-FFF2-40B4-BE49-F238E27FC236}">
                <a16:creationId xmlns:a16="http://schemas.microsoft.com/office/drawing/2014/main" id="{2F3D77DF-7A63-4237-B954-9DDE718B9228}"/>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3725753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85CDB14-7142-4162-AEB6-B45DE4F4D162}"/>
              </a:ext>
            </a:extLst>
          </p:cNvPr>
          <p:cNvSpPr>
            <a:spLocks noGrp="1"/>
          </p:cNvSpPr>
          <p:nvPr>
            <p:ph idx="1"/>
          </p:nvPr>
        </p:nvSpPr>
        <p:spPr>
          <a:xfrm>
            <a:off x="1828800" y="1443211"/>
            <a:ext cx="9675812" cy="4468012"/>
          </a:xfrm>
        </p:spPr>
        <p:txBody>
          <a:bodyPr>
            <a:normAutofit/>
          </a:bodyPr>
          <a:lstStyle/>
          <a:p>
            <a:pPr marL="0" indent="0" algn="ctr">
              <a:buNone/>
            </a:pPr>
            <a:r>
              <a:rPr lang="it-IT" sz="2400" dirty="0">
                <a:solidFill>
                  <a:schemeClr val="tx1"/>
                </a:solidFill>
                <a:latin typeface="Calibri" panose="020F0502020204030204" pitchFamily="34" charset="0"/>
                <a:cs typeface="Calibri" panose="020F0502020204030204" pitchFamily="34" charset="0"/>
              </a:rPr>
              <a:t>In base al</a:t>
            </a:r>
          </a:p>
          <a:p>
            <a:pPr marL="0" indent="0" algn="ctr">
              <a:buNone/>
            </a:pPr>
            <a:r>
              <a:rPr lang="it-IT" sz="2400" dirty="0">
                <a:solidFill>
                  <a:schemeClr val="tx1"/>
                </a:solidFill>
                <a:latin typeface="Calibri" panose="020F0502020204030204" pitchFamily="34" charset="0"/>
                <a:cs typeface="Calibri" panose="020F0502020204030204" pitchFamily="34" charset="0"/>
              </a:rPr>
              <a:t> </a:t>
            </a:r>
            <a:r>
              <a:rPr lang="it-IT" sz="3200" u="sng" dirty="0" err="1">
                <a:solidFill>
                  <a:schemeClr val="tx1"/>
                </a:solidFill>
                <a:latin typeface="Calibri" panose="020F0502020204030204" pitchFamily="34" charset="0"/>
                <a:cs typeface="Calibri" panose="020F0502020204030204" pitchFamily="34" charset="0"/>
              </a:rPr>
              <a:t>D.p.r.</a:t>
            </a:r>
            <a:r>
              <a:rPr lang="it-IT" sz="3200" u="sng" dirty="0">
                <a:solidFill>
                  <a:schemeClr val="tx1"/>
                </a:solidFill>
                <a:latin typeface="Calibri" panose="020F0502020204030204" pitchFamily="34" charset="0"/>
                <a:cs typeface="Calibri" panose="020F0502020204030204" pitchFamily="34" charset="0"/>
              </a:rPr>
              <a:t> 249/1988 (Statuto degli studenti)</a:t>
            </a:r>
          </a:p>
          <a:p>
            <a:pPr marL="0" indent="0" algn="ctr">
              <a:buNone/>
            </a:pPr>
            <a:r>
              <a:rPr lang="it-IT" sz="2800" dirty="0">
                <a:solidFill>
                  <a:schemeClr val="tx1"/>
                </a:solidFill>
                <a:latin typeface="Calibri" panose="020F0502020204030204" pitchFamily="34" charset="0"/>
                <a:cs typeface="Calibri" panose="020F0502020204030204" pitchFamily="34" charset="0"/>
              </a:rPr>
              <a:t>Gli insegnanti possono:  </a:t>
            </a:r>
          </a:p>
          <a:p>
            <a:pPr algn="ctr">
              <a:buFont typeface="Wingdings" panose="05000000000000000000" pitchFamily="2" charset="2"/>
              <a:buChar char="§"/>
            </a:pPr>
            <a:r>
              <a:rPr lang="it-IT" sz="2800" dirty="0">
                <a:solidFill>
                  <a:schemeClr val="tx1"/>
                </a:solidFill>
                <a:latin typeface="Calibri" panose="020F0502020204030204" pitchFamily="34" charset="0"/>
                <a:cs typeface="Calibri" panose="020F0502020204030204" pitchFamily="34" charset="0"/>
              </a:rPr>
              <a:t>vietare l’uso dei cellulari in classe</a:t>
            </a:r>
          </a:p>
          <a:p>
            <a:pPr algn="ctr">
              <a:buFont typeface="Wingdings" panose="05000000000000000000" pitchFamily="2" charset="2"/>
              <a:buChar char="§"/>
            </a:pPr>
            <a:r>
              <a:rPr lang="it-IT" sz="2800" dirty="0">
                <a:solidFill>
                  <a:schemeClr val="tx1"/>
                </a:solidFill>
                <a:latin typeface="Calibri" panose="020F0502020204030204" pitchFamily="34" charset="0"/>
                <a:cs typeface="Calibri" panose="020F0502020204030204" pitchFamily="34" charset="0"/>
              </a:rPr>
              <a:t>chiedere agli studenti di lasciare il telefono negli armadietti</a:t>
            </a:r>
          </a:p>
          <a:p>
            <a:pPr algn="ctr">
              <a:buFont typeface="Wingdings" panose="05000000000000000000" pitchFamily="2" charset="2"/>
              <a:buChar char="§"/>
            </a:pPr>
            <a:endParaRPr lang="it-IT" sz="2400" dirty="0">
              <a:solidFill>
                <a:schemeClr val="tx1"/>
              </a:solidFill>
              <a:latin typeface="Calibri" panose="020F0502020204030204" pitchFamily="34" charset="0"/>
              <a:cs typeface="Calibri" panose="020F0502020204030204" pitchFamily="34" charset="0"/>
            </a:endParaRPr>
          </a:p>
          <a:p>
            <a:pPr marL="0" indent="0" algn="ctr">
              <a:buNone/>
            </a:pPr>
            <a:endParaRPr lang="it-IT" sz="2400" u="sng" dirty="0">
              <a:solidFill>
                <a:schemeClr val="tx1"/>
              </a:solidFill>
              <a:latin typeface="Calibri" panose="020F0502020204030204" pitchFamily="34" charset="0"/>
              <a:cs typeface="Calibri" panose="020F0502020204030204" pitchFamily="34" charset="0"/>
            </a:endParaRPr>
          </a:p>
          <a:p>
            <a:pPr marL="0" indent="0">
              <a:buNone/>
            </a:pPr>
            <a:endParaRPr lang="it-IT" sz="2400" u="sng" dirty="0">
              <a:solidFill>
                <a:schemeClr val="tx1"/>
              </a:solidFill>
              <a:latin typeface="Calibri" panose="020F0502020204030204" pitchFamily="34" charset="0"/>
              <a:cs typeface="Calibri" panose="020F0502020204030204" pitchFamily="34" charset="0"/>
            </a:endParaRPr>
          </a:p>
        </p:txBody>
      </p:sp>
      <p:sp>
        <p:nvSpPr>
          <p:cNvPr id="5" name="Titolo 4">
            <a:extLst>
              <a:ext uri="{FF2B5EF4-FFF2-40B4-BE49-F238E27FC236}">
                <a16:creationId xmlns:a16="http://schemas.microsoft.com/office/drawing/2014/main" id="{25D13999-F6F1-41B8-BAE0-7D05FEBAF9F9}"/>
              </a:ext>
            </a:extLst>
          </p:cNvPr>
          <p:cNvSpPr>
            <a:spLocks noGrp="1"/>
          </p:cNvSpPr>
          <p:nvPr>
            <p:ph type="title"/>
          </p:nvPr>
        </p:nvSpPr>
        <p:spPr>
          <a:xfrm>
            <a:off x="1828800" y="624110"/>
            <a:ext cx="9675812" cy="664863"/>
          </a:xfrm>
        </p:spPr>
        <p:txBody>
          <a:bodyPr>
            <a:normAutofit fontScale="90000"/>
          </a:bodyPr>
          <a:lstStyle/>
          <a:p>
            <a:r>
              <a:rPr lang="it-IT" b="1" dirty="0">
                <a:latin typeface="Calibri" panose="020F0502020204030204" pitchFamily="34" charset="0"/>
                <a:cs typeface="Calibri" panose="020F0502020204030204" pitchFamily="34" charset="0"/>
              </a:rPr>
              <a:t>Uso di cellulari e device</a:t>
            </a:r>
            <a:br>
              <a:rPr lang="it-IT" dirty="0"/>
            </a:br>
            <a:endParaRPr lang="it-IT" dirty="0"/>
          </a:p>
        </p:txBody>
      </p:sp>
      <p:sp>
        <p:nvSpPr>
          <p:cNvPr id="2" name="Segnaposto piè di pagina 1">
            <a:extLst>
              <a:ext uri="{FF2B5EF4-FFF2-40B4-BE49-F238E27FC236}">
                <a16:creationId xmlns:a16="http://schemas.microsoft.com/office/drawing/2014/main" id="{7955E6B4-28DE-4230-B69F-A3B7052B98C3}"/>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2368193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C06D2B-0D40-429A-A601-F8C31C3D9850}"/>
              </a:ext>
            </a:extLst>
          </p:cNvPr>
          <p:cNvSpPr>
            <a:spLocks noGrp="1"/>
          </p:cNvSpPr>
          <p:nvPr>
            <p:ph type="title"/>
          </p:nvPr>
        </p:nvSpPr>
        <p:spPr>
          <a:xfrm>
            <a:off x="2053097" y="624110"/>
            <a:ext cx="9451516" cy="1280890"/>
          </a:xfrm>
        </p:spPr>
        <p:txBody>
          <a:bodyPr>
            <a:normAutofit fontScale="90000"/>
          </a:bodyPr>
          <a:lstStyle/>
          <a:p>
            <a:r>
              <a:rPr lang="it-IT" b="1" dirty="0">
                <a:latin typeface="Calibri" panose="020F0502020204030204" pitchFamily="34" charset="0"/>
                <a:cs typeface="Calibri" panose="020F0502020204030204" pitchFamily="34" charset="0"/>
              </a:rPr>
              <a:t>LE RESPONSABILITÀ CIVILE</a:t>
            </a:r>
            <a:br>
              <a:rPr lang="it-IT" b="1" dirty="0">
                <a:latin typeface="Calibri" panose="020F0502020204030204" pitchFamily="34" charset="0"/>
                <a:cs typeface="Calibri" panose="020F0502020204030204" pitchFamily="34" charset="0"/>
              </a:rPr>
            </a:br>
            <a:br>
              <a:rPr lang="it-IT" dirty="0"/>
            </a:br>
            <a:endParaRPr lang="it-IT" dirty="0"/>
          </a:p>
        </p:txBody>
      </p:sp>
      <p:sp>
        <p:nvSpPr>
          <p:cNvPr id="3" name="Segnaposto contenuto 2">
            <a:extLst>
              <a:ext uri="{FF2B5EF4-FFF2-40B4-BE49-F238E27FC236}">
                <a16:creationId xmlns:a16="http://schemas.microsoft.com/office/drawing/2014/main" id="{875571A4-CB76-4802-8DED-42292CD74C58}"/>
              </a:ext>
            </a:extLst>
          </p:cNvPr>
          <p:cNvSpPr>
            <a:spLocks noGrp="1"/>
          </p:cNvSpPr>
          <p:nvPr>
            <p:ph idx="1"/>
          </p:nvPr>
        </p:nvSpPr>
        <p:spPr>
          <a:xfrm>
            <a:off x="1817783" y="1443211"/>
            <a:ext cx="9948231" cy="4468012"/>
          </a:xfrm>
        </p:spPr>
        <p:txBody>
          <a:bodyPr/>
          <a:lstStyle/>
          <a:p>
            <a:pPr marL="0" indent="0">
              <a:buNone/>
            </a:pPr>
            <a:br>
              <a:rPr lang="it-IT" sz="2400" dirty="0">
                <a:solidFill>
                  <a:schemeClr val="tx1"/>
                </a:solidFill>
                <a:latin typeface="Calibri" panose="020F0502020204030204" pitchFamily="34" charset="0"/>
                <a:cs typeface="Calibri" panose="020F0502020204030204" pitchFamily="34" charset="0"/>
              </a:rPr>
            </a:br>
            <a:endParaRPr lang="it-IT" dirty="0">
              <a:solidFill>
                <a:schemeClr val="tx1"/>
              </a:solidFill>
            </a:endParaRPr>
          </a:p>
        </p:txBody>
      </p:sp>
      <p:graphicFrame>
        <p:nvGraphicFramePr>
          <p:cNvPr id="6" name="Diagramma 5">
            <a:extLst>
              <a:ext uri="{FF2B5EF4-FFF2-40B4-BE49-F238E27FC236}">
                <a16:creationId xmlns:a16="http://schemas.microsoft.com/office/drawing/2014/main" id="{3360DEE6-BE10-42A1-8BFA-666D6F2076FE}"/>
              </a:ext>
            </a:extLst>
          </p:cNvPr>
          <p:cNvGraphicFramePr/>
          <p:nvPr>
            <p:extLst>
              <p:ext uri="{D42A27DB-BD31-4B8C-83A1-F6EECF244321}">
                <p14:modId xmlns:p14="http://schemas.microsoft.com/office/powerpoint/2010/main" val="399189070"/>
              </p:ext>
            </p:extLst>
          </p:nvPr>
        </p:nvGraphicFramePr>
        <p:xfrm>
          <a:off x="2053096" y="2214390"/>
          <a:ext cx="8911687" cy="423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a:extLst>
              <a:ext uri="{FF2B5EF4-FFF2-40B4-BE49-F238E27FC236}">
                <a16:creationId xmlns:a16="http://schemas.microsoft.com/office/drawing/2014/main" id="{F63139EA-FFB1-46CB-A50D-B6AEBA70D667}"/>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3838522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2C35B8-6D86-4A4F-88E0-A0612122AD15}"/>
              </a:ext>
            </a:extLst>
          </p:cNvPr>
          <p:cNvSpPr>
            <a:spLocks noGrp="1"/>
          </p:cNvSpPr>
          <p:nvPr>
            <p:ph type="title"/>
          </p:nvPr>
        </p:nvSpPr>
        <p:spPr>
          <a:xfrm>
            <a:off x="1674565" y="727113"/>
            <a:ext cx="9830049" cy="2478795"/>
          </a:xfrm>
        </p:spPr>
        <p:txBody>
          <a:bodyPr>
            <a:normAutofit fontScale="90000"/>
          </a:bodyPr>
          <a:lstStyle/>
          <a:p>
            <a:r>
              <a:rPr lang="it-IT" sz="3100" b="1" dirty="0">
                <a:solidFill>
                  <a:schemeClr val="tx1"/>
                </a:solidFill>
                <a:latin typeface="Calibri" panose="020F0502020204030204" pitchFamily="34" charset="0"/>
                <a:cs typeface="Calibri" panose="020F0502020204030204" pitchFamily="34" charset="0"/>
              </a:rPr>
              <a:t>Culpa in educando</a:t>
            </a:r>
            <a:br>
              <a:rPr lang="it-IT" sz="2000" b="1" dirty="0">
                <a:latin typeface="Calibri" panose="020F0502020204030204" pitchFamily="34" charset="0"/>
                <a:cs typeface="Calibri" panose="020F0502020204030204" pitchFamily="34" charset="0"/>
              </a:rPr>
            </a:br>
            <a:r>
              <a:rPr lang="it-IT" sz="2200" b="1" dirty="0">
                <a:solidFill>
                  <a:schemeClr val="tx1"/>
                </a:solidFill>
                <a:latin typeface="Calibri" panose="020F0502020204030204" pitchFamily="34" charset="0"/>
                <a:cs typeface="Calibri" panose="020F0502020204030204" pitchFamily="34" charset="0"/>
              </a:rPr>
              <a:t>Art 2048 co.1 C.C</a:t>
            </a:r>
            <a:br>
              <a:rPr lang="it-IT" sz="2200" b="1" dirty="0">
                <a:solidFill>
                  <a:schemeClr val="tx1"/>
                </a:solidFill>
                <a:latin typeface="Calibri" panose="020F0502020204030204" pitchFamily="34" charset="0"/>
                <a:cs typeface="Calibri" panose="020F0502020204030204" pitchFamily="34" charset="0"/>
              </a:rPr>
            </a:br>
            <a:r>
              <a:rPr lang="it-IT" sz="2200" i="1" dirty="0">
                <a:solidFill>
                  <a:schemeClr val="tx1"/>
                </a:solidFill>
                <a:latin typeface="Calibri" panose="020F0502020204030204" pitchFamily="34" charset="0"/>
                <a:cs typeface="Calibri" panose="020F0502020204030204" pitchFamily="34" charset="0"/>
              </a:rPr>
              <a:t>«Il padre e la madre, o il tutore sono responsabili del danno cagionato dal fatto illecito dei figli minori non emancipati o delle persone soggette alla tutela, che abitano con essi (1). La stessa disposizione si applica all'affiliante»</a:t>
            </a:r>
            <a:br>
              <a:rPr lang="it-IT" sz="2200" b="1" dirty="0">
                <a:solidFill>
                  <a:schemeClr val="tx1"/>
                </a:solidFill>
                <a:latin typeface="Calibri" panose="020F0502020204030204" pitchFamily="34" charset="0"/>
                <a:cs typeface="Calibri" panose="020F0502020204030204" pitchFamily="34" charset="0"/>
              </a:rPr>
            </a:br>
            <a:br>
              <a:rPr lang="it-IT" sz="2000" b="1" dirty="0">
                <a:latin typeface="Calibri" panose="020F0502020204030204" pitchFamily="34" charset="0"/>
                <a:cs typeface="Calibri" panose="020F0502020204030204" pitchFamily="34" charset="0"/>
              </a:rPr>
            </a:br>
            <a:br>
              <a:rPr lang="it-IT" b="1" dirty="0">
                <a:latin typeface="Calibri" panose="020F0502020204030204" pitchFamily="34" charset="0"/>
                <a:cs typeface="Calibri" panose="020F0502020204030204" pitchFamily="34" charset="0"/>
              </a:rPr>
            </a:br>
            <a:br>
              <a:rPr lang="it-IT" b="1" dirty="0">
                <a:latin typeface="Calibri" panose="020F0502020204030204" pitchFamily="34" charset="0"/>
                <a:cs typeface="Calibri" panose="020F0502020204030204" pitchFamily="34" charset="0"/>
              </a:rPr>
            </a:br>
            <a:r>
              <a:rPr lang="it-IT" sz="3100" b="1" dirty="0">
                <a:solidFill>
                  <a:schemeClr val="tx1"/>
                </a:solidFill>
                <a:latin typeface="Calibri" panose="020F0502020204030204" pitchFamily="34" charset="0"/>
                <a:cs typeface="Calibri" panose="020F0502020204030204" pitchFamily="34" charset="0"/>
              </a:rPr>
              <a:t>culpa in vigilando </a:t>
            </a:r>
          </a:p>
        </p:txBody>
      </p:sp>
      <p:sp>
        <p:nvSpPr>
          <p:cNvPr id="3" name="Segnaposto contenuto 2">
            <a:extLst>
              <a:ext uri="{FF2B5EF4-FFF2-40B4-BE49-F238E27FC236}">
                <a16:creationId xmlns:a16="http://schemas.microsoft.com/office/drawing/2014/main" id="{136E702A-B3CA-423C-95FF-AF43BF93874B}"/>
              </a:ext>
            </a:extLst>
          </p:cNvPr>
          <p:cNvSpPr>
            <a:spLocks noGrp="1"/>
          </p:cNvSpPr>
          <p:nvPr>
            <p:ph idx="1"/>
          </p:nvPr>
        </p:nvSpPr>
        <p:spPr>
          <a:xfrm>
            <a:off x="1674565" y="4120307"/>
            <a:ext cx="9830049" cy="1828801"/>
          </a:xfrm>
        </p:spPr>
        <p:txBody>
          <a:bodyPr>
            <a:normAutofit fontScale="85000" lnSpcReduction="20000"/>
          </a:bodyPr>
          <a:lstStyle/>
          <a:p>
            <a:pPr marL="0" indent="0">
              <a:buNone/>
            </a:pPr>
            <a:r>
              <a:rPr lang="it-IT" sz="2300" b="1" dirty="0">
                <a:solidFill>
                  <a:schemeClr val="tx1"/>
                </a:solidFill>
                <a:latin typeface="Calibri" panose="020F0502020204030204" pitchFamily="34" charset="0"/>
                <a:cs typeface="Calibri" panose="020F0502020204030204" pitchFamily="34" charset="0"/>
              </a:rPr>
              <a:t>Art 2048 co.2 C.C</a:t>
            </a:r>
          </a:p>
          <a:p>
            <a:pPr marL="0" indent="0">
              <a:buNone/>
            </a:pPr>
            <a:r>
              <a:rPr lang="it-IT" sz="2300" i="1" dirty="0">
                <a:solidFill>
                  <a:schemeClr val="tx1"/>
                </a:solidFill>
                <a:latin typeface="Calibri" panose="020F0502020204030204" pitchFamily="34" charset="0"/>
                <a:cs typeface="Calibri" panose="020F0502020204030204" pitchFamily="34" charset="0"/>
              </a:rPr>
              <a:t>«I precettori e coloro che insegnano un mestiere o un'arte sono responsabili del danno cagionato dal fatto illecito dei loro allievi e apprendisti (2) nel tempo in cui sono sotto la loro vigilanza.</a:t>
            </a:r>
          </a:p>
          <a:p>
            <a:pPr marL="0" indent="0">
              <a:buNone/>
            </a:pPr>
            <a:r>
              <a:rPr lang="it-IT" sz="2300" i="1" dirty="0">
                <a:solidFill>
                  <a:schemeClr val="tx1"/>
                </a:solidFill>
                <a:latin typeface="Calibri" panose="020F0502020204030204" pitchFamily="34" charset="0"/>
                <a:cs typeface="Calibri" panose="020F0502020204030204" pitchFamily="34" charset="0"/>
              </a:rPr>
              <a:t>Le persone indicate dai commi precedenti sono liberate dalla responsabilità soltanto se provano di non aver potuto impedire il fatto» </a:t>
            </a:r>
          </a:p>
        </p:txBody>
      </p:sp>
      <p:sp>
        <p:nvSpPr>
          <p:cNvPr id="4" name="Segnaposto piè di pagina 3">
            <a:extLst>
              <a:ext uri="{FF2B5EF4-FFF2-40B4-BE49-F238E27FC236}">
                <a16:creationId xmlns:a16="http://schemas.microsoft.com/office/drawing/2014/main" id="{AC3DDFF7-566E-4DA7-A0FA-C799F67D3908}"/>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2417412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934073-88E6-4CBE-BF2C-D73BAA2D892C}"/>
              </a:ext>
            </a:extLst>
          </p:cNvPr>
          <p:cNvSpPr>
            <a:spLocks noGrp="1"/>
          </p:cNvSpPr>
          <p:nvPr>
            <p:ph type="title"/>
          </p:nvPr>
        </p:nvSpPr>
        <p:spPr>
          <a:xfrm>
            <a:off x="2247441" y="624110"/>
            <a:ext cx="9257171" cy="466560"/>
          </a:xfrm>
        </p:spPr>
        <p:txBody>
          <a:bodyPr>
            <a:normAutofit fontScale="90000"/>
          </a:bodyPr>
          <a:lstStyle/>
          <a:p>
            <a:r>
              <a:rPr lang="it-IT" b="1" dirty="0">
                <a:solidFill>
                  <a:schemeClr val="tx1"/>
                </a:solidFill>
                <a:latin typeface="Calibri" panose="020F0502020204030204" pitchFamily="34" charset="0"/>
                <a:cs typeface="Calibri" panose="020F0502020204030204" pitchFamily="34" charset="0"/>
              </a:rPr>
              <a:t>LA RESPONSABILITÀ DELLA SCUOLA</a:t>
            </a:r>
          </a:p>
        </p:txBody>
      </p:sp>
      <p:sp>
        <p:nvSpPr>
          <p:cNvPr id="3" name="Segnaposto contenuto 2">
            <a:extLst>
              <a:ext uri="{FF2B5EF4-FFF2-40B4-BE49-F238E27FC236}">
                <a16:creationId xmlns:a16="http://schemas.microsoft.com/office/drawing/2014/main" id="{FB42441C-4E7B-4571-8B8C-3EE89E1D87F5}"/>
              </a:ext>
            </a:extLst>
          </p:cNvPr>
          <p:cNvSpPr>
            <a:spLocks noGrp="1"/>
          </p:cNvSpPr>
          <p:nvPr>
            <p:ph idx="1"/>
          </p:nvPr>
        </p:nvSpPr>
        <p:spPr>
          <a:xfrm>
            <a:off x="583894" y="1299990"/>
            <a:ext cx="11270256" cy="5431315"/>
          </a:xfrm>
        </p:spPr>
        <p:txBody>
          <a:bodyPr>
            <a:normAutofit fontScale="92500" lnSpcReduction="10000"/>
          </a:bodyPr>
          <a:lstStyle/>
          <a:p>
            <a:pPr marL="0" indent="0">
              <a:buNone/>
            </a:pPr>
            <a:r>
              <a:rPr lang="it-IT" b="1" dirty="0">
                <a:solidFill>
                  <a:schemeClr val="tx1"/>
                </a:solidFill>
                <a:latin typeface="Calibri" panose="020F0502020204030204" pitchFamily="34" charset="0"/>
                <a:cs typeface="Calibri" panose="020F0502020204030204" pitchFamily="34" charset="0"/>
              </a:rPr>
              <a:t>Responsabilità dei docenti: culpa in vigilando</a:t>
            </a:r>
          </a:p>
          <a:p>
            <a:pPr marL="0" indent="0">
              <a:buNone/>
            </a:pPr>
            <a:endParaRPr lang="it-IT" dirty="0">
              <a:solidFill>
                <a:schemeClr val="tx1"/>
              </a:solidFill>
              <a:latin typeface="Calibri" panose="020F0502020204030204" pitchFamily="34" charset="0"/>
              <a:cs typeface="Calibri" panose="020F0502020204030204" pitchFamily="34" charset="0"/>
            </a:endParaRPr>
          </a:p>
          <a:p>
            <a:pPr marL="0" indent="0">
              <a:buNone/>
            </a:pPr>
            <a:r>
              <a:rPr lang="it-IT" dirty="0">
                <a:solidFill>
                  <a:schemeClr val="tx1"/>
                </a:solidFill>
                <a:latin typeface="Calibri" panose="020F0502020204030204" pitchFamily="34" charset="0"/>
                <a:cs typeface="Calibri" panose="020F0502020204030204" pitchFamily="34" charset="0"/>
              </a:rPr>
              <a:t>La responsabilità degli insegnanti è limitata al tempo in cui gli studenti sono sotto la loro custodia, comprendendo oltre le ore di lezione anche la ricreazione, le gite scolastiche, le ore di svago trascorse nei locali di</a:t>
            </a:r>
          </a:p>
          <a:p>
            <a:pPr marL="0" indent="0">
              <a:buNone/>
            </a:pPr>
            <a:r>
              <a:rPr lang="it-IT" dirty="0">
                <a:solidFill>
                  <a:schemeClr val="tx1"/>
                </a:solidFill>
                <a:latin typeface="Calibri" panose="020F0502020204030204" pitchFamily="34" charset="0"/>
                <a:cs typeface="Calibri" panose="020F0502020204030204" pitchFamily="34" charset="0"/>
              </a:rPr>
              <a:t>pertinenza dell’istituto scolastico come cortile e palestra, fino all’uscita degli allievi dal plesso scolastico</a:t>
            </a:r>
          </a:p>
          <a:p>
            <a:pPr marL="0" indent="0">
              <a:buNone/>
            </a:pPr>
            <a:r>
              <a:rPr lang="it-IT" dirty="0">
                <a:solidFill>
                  <a:schemeClr val="tx1"/>
                </a:solidFill>
                <a:latin typeface="Calibri" panose="020F0502020204030204" pitchFamily="34" charset="0"/>
                <a:cs typeface="Calibri" panose="020F0502020204030204" pitchFamily="34" charset="0"/>
              </a:rPr>
              <a:t>PROVA LIBERATORIA: Il docente dovrà dimostrare che: I fatti  sono stati IMPREVEDIBILI e INEVITABILI</a:t>
            </a:r>
          </a:p>
          <a:p>
            <a:pPr marL="0" indent="0">
              <a:buNone/>
            </a:pPr>
            <a:endParaRPr lang="it-IT" dirty="0">
              <a:solidFill>
                <a:schemeClr val="tx1"/>
              </a:solidFill>
              <a:latin typeface="Calibri" panose="020F0502020204030204" pitchFamily="34" charset="0"/>
              <a:cs typeface="Calibri" panose="020F0502020204030204" pitchFamily="34" charset="0"/>
            </a:endParaRPr>
          </a:p>
          <a:p>
            <a:pPr marL="0" indent="0">
              <a:buNone/>
            </a:pPr>
            <a:endParaRPr lang="it-IT" dirty="0">
              <a:solidFill>
                <a:schemeClr val="tx1"/>
              </a:solidFill>
              <a:latin typeface="Calibri" panose="020F0502020204030204" pitchFamily="34" charset="0"/>
              <a:cs typeface="Calibri" panose="020F0502020204030204" pitchFamily="34" charset="0"/>
            </a:endParaRPr>
          </a:p>
          <a:p>
            <a:pPr marL="0" indent="0">
              <a:buNone/>
            </a:pPr>
            <a:r>
              <a:rPr lang="it-IT" b="1" dirty="0">
                <a:solidFill>
                  <a:schemeClr val="tx1"/>
                </a:solidFill>
                <a:latin typeface="Calibri" panose="020F0502020204030204" pitchFamily="34" charset="0"/>
                <a:cs typeface="Calibri" panose="020F0502020204030204" pitchFamily="34" charset="0"/>
              </a:rPr>
              <a:t>Responsabilità dei presidi: culpa in organizzando</a:t>
            </a:r>
          </a:p>
          <a:p>
            <a:pPr marL="0" indent="0">
              <a:buNone/>
            </a:pPr>
            <a:endParaRPr lang="it-IT" dirty="0">
              <a:solidFill>
                <a:schemeClr val="tx1"/>
              </a:solidFill>
              <a:latin typeface="Calibri" panose="020F0502020204030204" pitchFamily="34" charset="0"/>
              <a:cs typeface="Calibri" panose="020F0502020204030204" pitchFamily="34" charset="0"/>
            </a:endParaRPr>
          </a:p>
          <a:p>
            <a:pPr marL="0" indent="0">
              <a:buNone/>
            </a:pPr>
            <a:r>
              <a:rPr lang="it-IT" dirty="0">
                <a:solidFill>
                  <a:schemeClr val="tx1"/>
                </a:solidFill>
                <a:latin typeface="Calibri" panose="020F0502020204030204" pitchFamily="34" charset="0"/>
                <a:cs typeface="Calibri" panose="020F0502020204030204" pitchFamily="34" charset="0"/>
              </a:rPr>
              <a:t>Ai dirigenti non spettano compiti di vigilanza ma di organizzazione e controllo sull’attività degli operatori scolastici.</a:t>
            </a:r>
          </a:p>
          <a:p>
            <a:pPr marL="0" indent="0">
              <a:buNone/>
            </a:pPr>
            <a:r>
              <a:rPr lang="it-IT" dirty="0">
                <a:solidFill>
                  <a:schemeClr val="tx1"/>
                </a:solidFill>
                <a:latin typeface="Calibri" panose="020F0502020204030204" pitchFamily="34" charset="0"/>
                <a:cs typeface="Calibri" panose="020F0502020204030204" pitchFamily="34" charset="0"/>
              </a:rPr>
              <a:t>Il dirigente è tenuto responsabile nel caso non abbia posto in essere tutte le misure organizzative per garantire la sicurezza nell’ambiente scolastico e la disciplina tra gli alunni.</a:t>
            </a:r>
          </a:p>
          <a:p>
            <a:pPr marL="0" indent="0">
              <a:buNone/>
            </a:pPr>
            <a:endParaRPr lang="it-IT" dirty="0">
              <a:solidFill>
                <a:schemeClr val="tx1"/>
              </a:solidFill>
              <a:latin typeface="Calibri" panose="020F0502020204030204" pitchFamily="34" charset="0"/>
              <a:cs typeface="Calibri" panose="020F0502020204030204" pitchFamily="34" charset="0"/>
            </a:endParaRPr>
          </a:p>
          <a:p>
            <a:pPr marL="0" indent="0">
              <a:buNone/>
            </a:pPr>
            <a:endParaRPr lang="it-IT" sz="1200" dirty="0">
              <a:solidFill>
                <a:schemeClr val="tx1"/>
              </a:solidFill>
              <a:latin typeface="Calibri" panose="020F0502020204030204" pitchFamily="34" charset="0"/>
              <a:cs typeface="Calibri" panose="020F0502020204030204" pitchFamily="34" charset="0"/>
            </a:endParaRPr>
          </a:p>
          <a:p>
            <a:pPr marL="0" indent="0">
              <a:buNone/>
            </a:pPr>
            <a:r>
              <a:rPr lang="it-IT" sz="1200" dirty="0">
                <a:solidFill>
                  <a:schemeClr val="tx1"/>
                </a:solidFill>
                <a:latin typeface="Calibri" panose="020F0502020204030204" pitchFamily="34" charset="0"/>
                <a:cs typeface="Calibri" panose="020F0502020204030204" pitchFamily="34" charset="0"/>
              </a:rPr>
              <a:t> </a:t>
            </a:r>
          </a:p>
          <a:p>
            <a:pPr marL="0" indent="0">
              <a:buNone/>
            </a:pPr>
            <a:endParaRPr lang="it-IT" sz="1200" dirty="0">
              <a:solidFill>
                <a:schemeClr val="tx1"/>
              </a:solidFill>
              <a:latin typeface="Calibri" panose="020F0502020204030204" pitchFamily="34" charset="0"/>
              <a:cs typeface="Calibri" panose="020F0502020204030204" pitchFamily="34" charset="0"/>
            </a:endParaRPr>
          </a:p>
          <a:p>
            <a:pPr marL="0" indent="0">
              <a:buNone/>
            </a:pPr>
            <a:endParaRPr lang="it-IT" sz="1200" dirty="0">
              <a:solidFill>
                <a:schemeClr val="tx1"/>
              </a:solidFill>
              <a:latin typeface="Calibri" panose="020F0502020204030204" pitchFamily="34" charset="0"/>
              <a:cs typeface="Calibri" panose="020F0502020204030204" pitchFamily="34" charset="0"/>
            </a:endParaRPr>
          </a:p>
          <a:p>
            <a:endParaRPr lang="it-IT" sz="1000" dirty="0"/>
          </a:p>
        </p:txBody>
      </p:sp>
      <p:sp>
        <p:nvSpPr>
          <p:cNvPr id="4" name="Segnaposto piè di pagina 3">
            <a:extLst>
              <a:ext uri="{FF2B5EF4-FFF2-40B4-BE49-F238E27FC236}">
                <a16:creationId xmlns:a16="http://schemas.microsoft.com/office/drawing/2014/main" id="{381DA717-52BA-4160-87CE-D57CF329B1D6}"/>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3420621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934073-88E6-4CBE-BF2C-D73BAA2D892C}"/>
              </a:ext>
            </a:extLst>
          </p:cNvPr>
          <p:cNvSpPr>
            <a:spLocks noGrp="1"/>
          </p:cNvSpPr>
          <p:nvPr>
            <p:ph type="title"/>
          </p:nvPr>
        </p:nvSpPr>
        <p:spPr>
          <a:xfrm>
            <a:off x="2247441" y="624110"/>
            <a:ext cx="9257171" cy="466560"/>
          </a:xfrm>
        </p:spPr>
        <p:txBody>
          <a:bodyPr>
            <a:normAutofit fontScale="90000"/>
          </a:bodyPr>
          <a:lstStyle/>
          <a:p>
            <a:r>
              <a:rPr lang="it-IT" dirty="0">
                <a:solidFill>
                  <a:schemeClr val="tx1"/>
                </a:solidFill>
                <a:latin typeface="Calibri" panose="020F0502020204030204" pitchFamily="34" charset="0"/>
                <a:cs typeface="Calibri" panose="020F0502020204030204" pitchFamily="34" charset="0"/>
              </a:rPr>
              <a:t>LA RESPONSABILITÀ DELLA SCUOLA</a:t>
            </a:r>
          </a:p>
        </p:txBody>
      </p:sp>
      <p:sp>
        <p:nvSpPr>
          <p:cNvPr id="3" name="Segnaposto contenuto 2">
            <a:extLst>
              <a:ext uri="{FF2B5EF4-FFF2-40B4-BE49-F238E27FC236}">
                <a16:creationId xmlns:a16="http://schemas.microsoft.com/office/drawing/2014/main" id="{FB42441C-4E7B-4571-8B8C-3EE89E1D87F5}"/>
              </a:ext>
            </a:extLst>
          </p:cNvPr>
          <p:cNvSpPr>
            <a:spLocks noGrp="1"/>
          </p:cNvSpPr>
          <p:nvPr>
            <p:ph idx="1"/>
          </p:nvPr>
        </p:nvSpPr>
        <p:spPr>
          <a:xfrm>
            <a:off x="1277958" y="1311007"/>
            <a:ext cx="10576192" cy="5354198"/>
          </a:xfrm>
        </p:spPr>
        <p:txBody>
          <a:bodyPr>
            <a:normAutofit/>
          </a:bodyPr>
          <a:lstStyle/>
          <a:p>
            <a:pPr marL="0" indent="0" algn="ctr">
              <a:buNone/>
            </a:pPr>
            <a:r>
              <a:rPr lang="it-IT" sz="2400" b="1" dirty="0">
                <a:solidFill>
                  <a:schemeClr val="tx1"/>
                </a:solidFill>
                <a:latin typeface="Calibri" panose="020F0502020204030204" pitchFamily="34" charset="0"/>
                <a:cs typeface="Calibri" panose="020F0502020204030204" pitchFamily="34" charset="0"/>
              </a:rPr>
              <a:t>Gli obblighi degli insegnanti in qualità di pubblici ufficiali</a:t>
            </a:r>
          </a:p>
          <a:p>
            <a:pPr marL="0" indent="0">
              <a:buNone/>
            </a:pPr>
            <a:endParaRPr lang="it-IT" sz="2400" dirty="0">
              <a:solidFill>
                <a:schemeClr val="tx1"/>
              </a:solidFill>
              <a:latin typeface="Calibri" panose="020F0502020204030204" pitchFamily="34" charset="0"/>
              <a:cs typeface="Calibri" panose="020F0502020204030204" pitchFamily="34" charset="0"/>
            </a:endParaRPr>
          </a:p>
          <a:p>
            <a:pPr marL="0" indent="0">
              <a:buNone/>
            </a:pPr>
            <a:r>
              <a:rPr lang="it-IT" sz="2400" dirty="0">
                <a:solidFill>
                  <a:schemeClr val="tx1"/>
                </a:solidFill>
                <a:latin typeface="Calibri" panose="020F0502020204030204" pitchFamily="34" charset="0"/>
                <a:cs typeface="Calibri" panose="020F0502020204030204" pitchFamily="34" charset="0"/>
              </a:rPr>
              <a:t>Gli insegnanti delle scuole pubbliche e paritarie assumono durante il servizio la qualifica di </a:t>
            </a:r>
            <a:r>
              <a:rPr lang="it-IT" sz="2400" b="1" dirty="0">
                <a:solidFill>
                  <a:schemeClr val="tx1"/>
                </a:solidFill>
                <a:latin typeface="Calibri" panose="020F0502020204030204" pitchFamily="34" charset="0"/>
                <a:cs typeface="Calibri" panose="020F0502020204030204" pitchFamily="34" charset="0"/>
              </a:rPr>
              <a:t>pubblico ufficiale </a:t>
            </a:r>
            <a:r>
              <a:rPr lang="it-IT" sz="2400" dirty="0">
                <a:solidFill>
                  <a:schemeClr val="tx1"/>
                </a:solidFill>
                <a:latin typeface="Calibri" panose="020F0502020204030204" pitchFamily="34" charset="0"/>
                <a:cs typeface="Calibri" panose="020F0502020204030204" pitchFamily="34" charset="0"/>
              </a:rPr>
              <a:t>ai sensi dell’art 357 del </a:t>
            </a:r>
            <a:r>
              <a:rPr lang="it-IT" sz="2400" dirty="0" err="1">
                <a:solidFill>
                  <a:schemeClr val="tx1"/>
                </a:solidFill>
                <a:latin typeface="Calibri" panose="020F0502020204030204" pitchFamily="34" charset="0"/>
                <a:cs typeface="Calibri" panose="020F0502020204030204" pitchFamily="34" charset="0"/>
              </a:rPr>
              <a:t>c.p</a:t>
            </a:r>
            <a:r>
              <a:rPr lang="it-IT" sz="2400" dirty="0">
                <a:solidFill>
                  <a:schemeClr val="tx1"/>
                </a:solidFill>
                <a:latin typeface="Calibri" panose="020F0502020204030204" pitchFamily="34" charset="0"/>
                <a:cs typeface="Calibri" panose="020F0502020204030204" pitchFamily="34" charset="0"/>
              </a:rPr>
              <a:t> ( ciò vale anche per il personale non docente seppur con qualche distinguo)</a:t>
            </a:r>
          </a:p>
          <a:p>
            <a:pPr marL="0" indent="0">
              <a:buNone/>
            </a:pPr>
            <a:endParaRPr lang="it-IT" sz="2400" dirty="0">
              <a:solidFill>
                <a:schemeClr val="tx1"/>
              </a:solidFill>
              <a:latin typeface="Calibri" panose="020F0502020204030204" pitchFamily="34" charset="0"/>
              <a:cs typeface="Calibri" panose="020F0502020204030204" pitchFamily="34" charset="0"/>
            </a:endParaRPr>
          </a:p>
          <a:p>
            <a:pPr marL="0" indent="0">
              <a:buNone/>
            </a:pPr>
            <a:r>
              <a:rPr lang="it-IT" sz="2400" dirty="0">
                <a:solidFill>
                  <a:schemeClr val="tx1"/>
                </a:solidFill>
                <a:latin typeface="Calibri" panose="020F0502020204030204" pitchFamily="34" charset="0"/>
                <a:cs typeface="Calibri" panose="020F0502020204030204" pitchFamily="34" charset="0"/>
              </a:rPr>
              <a:t>L’insegnante come ogni altro pubblico ufficiale ha l’obbligo di riferire le notizie di reato di cui venga a conoscenza nell’esercizio delle sue funzioni, ciò significa che se all’interno dell’edificio scolastico verifica la commissione di un</a:t>
            </a:r>
          </a:p>
          <a:p>
            <a:pPr marL="0" indent="0">
              <a:buNone/>
            </a:pPr>
            <a:r>
              <a:rPr lang="it-IT" sz="2400" dirty="0">
                <a:solidFill>
                  <a:schemeClr val="tx1"/>
                </a:solidFill>
                <a:latin typeface="Calibri" panose="020F0502020204030204" pitchFamily="34" charset="0"/>
                <a:cs typeface="Calibri" panose="020F0502020204030204" pitchFamily="34" charset="0"/>
              </a:rPr>
              <a:t>reato perseguibile d’ufficio è obbligato a riferire all’Autorità giudiziaria</a:t>
            </a:r>
          </a:p>
          <a:p>
            <a:pPr marL="0" indent="0">
              <a:buNone/>
            </a:pPr>
            <a:r>
              <a:rPr lang="it-IT" sz="2400" dirty="0">
                <a:solidFill>
                  <a:schemeClr val="tx1"/>
                </a:solidFill>
                <a:latin typeface="Calibri" panose="020F0502020204030204" pitchFamily="34" charset="0"/>
                <a:cs typeface="Calibri" panose="020F0502020204030204" pitchFamily="34" charset="0"/>
              </a:rPr>
              <a:t>l’accaduto. In caso ometta o ritardi nella denuncia all’Autorità giudiziaria, l’insegnante incorre in reato punito con multa da 30€ a 500€</a:t>
            </a:r>
          </a:p>
          <a:p>
            <a:pPr marL="0" indent="0">
              <a:buNone/>
            </a:pPr>
            <a:endParaRPr lang="it-IT" sz="2400" dirty="0">
              <a:solidFill>
                <a:schemeClr val="tx1"/>
              </a:solidFill>
              <a:latin typeface="Calibri" panose="020F0502020204030204" pitchFamily="34" charset="0"/>
              <a:cs typeface="Calibri" panose="020F0502020204030204" pitchFamily="34" charset="0"/>
            </a:endParaRPr>
          </a:p>
          <a:p>
            <a:endParaRPr lang="it-IT" dirty="0"/>
          </a:p>
        </p:txBody>
      </p:sp>
      <p:sp>
        <p:nvSpPr>
          <p:cNvPr id="4" name="Segnaposto piè di pagina 3">
            <a:extLst>
              <a:ext uri="{FF2B5EF4-FFF2-40B4-BE49-F238E27FC236}">
                <a16:creationId xmlns:a16="http://schemas.microsoft.com/office/drawing/2014/main" id="{381DA717-52BA-4160-87CE-D57CF329B1D6}"/>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45153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4F738D-37A2-4407-AE73-D3DA71971DD0}"/>
              </a:ext>
            </a:extLst>
          </p:cNvPr>
          <p:cNvSpPr>
            <a:spLocks noGrp="1"/>
          </p:cNvSpPr>
          <p:nvPr>
            <p:ph type="title"/>
          </p:nvPr>
        </p:nvSpPr>
        <p:spPr>
          <a:xfrm>
            <a:off x="2060155" y="624110"/>
            <a:ext cx="9444458" cy="1280890"/>
          </a:xfrm>
        </p:spPr>
        <p:txBody>
          <a:bodyPr>
            <a:normAutofit/>
          </a:bodyPr>
          <a:lstStyle/>
          <a:p>
            <a:r>
              <a:rPr lang="it-IT" sz="4400" b="1" dirty="0">
                <a:latin typeface="Calibri" panose="020F0502020204030204" pitchFamily="34" charset="0"/>
                <a:cs typeface="Calibri" panose="020F0502020204030204" pitchFamily="34" charset="0"/>
              </a:rPr>
              <a:t>Con la nuova legge, cosa cambia?</a:t>
            </a:r>
          </a:p>
        </p:txBody>
      </p:sp>
      <p:sp>
        <p:nvSpPr>
          <p:cNvPr id="3" name="Segnaposto contenuto 2">
            <a:extLst>
              <a:ext uri="{FF2B5EF4-FFF2-40B4-BE49-F238E27FC236}">
                <a16:creationId xmlns:a16="http://schemas.microsoft.com/office/drawing/2014/main" id="{56AA138B-C1F5-4FCD-93B8-F74A144247CE}"/>
              </a:ext>
            </a:extLst>
          </p:cNvPr>
          <p:cNvSpPr>
            <a:spLocks noGrp="1"/>
          </p:cNvSpPr>
          <p:nvPr>
            <p:ph idx="1"/>
          </p:nvPr>
        </p:nvSpPr>
        <p:spPr>
          <a:xfrm>
            <a:off x="1806766" y="2133600"/>
            <a:ext cx="9697846" cy="3777622"/>
          </a:xfrm>
        </p:spPr>
        <p:txBody>
          <a:bodyPr/>
          <a:lstStyle/>
          <a:p>
            <a:r>
              <a:rPr lang="it-IT" sz="3200" dirty="0">
                <a:solidFill>
                  <a:schemeClr val="tx1"/>
                </a:solidFill>
                <a:latin typeface="Calibri" panose="020F0502020204030204" pitchFamily="34" charset="0"/>
                <a:cs typeface="Calibri" panose="020F0502020204030204" pitchFamily="34" charset="0"/>
              </a:rPr>
              <a:t>MAGGIORE ATTENZIONE ALLE VITTIME</a:t>
            </a:r>
          </a:p>
          <a:p>
            <a:r>
              <a:rPr lang="it-IT" sz="3200" dirty="0">
                <a:solidFill>
                  <a:schemeClr val="tx1"/>
                </a:solidFill>
                <a:latin typeface="Calibri" panose="020F0502020204030204" pitchFamily="34" charset="0"/>
                <a:cs typeface="Calibri" panose="020F0502020204030204" pitchFamily="34" charset="0"/>
              </a:rPr>
              <a:t>RUOLO MAGGIORE DELLA SCUOLA</a:t>
            </a:r>
          </a:p>
          <a:p>
            <a:r>
              <a:rPr lang="it-IT" sz="3200" dirty="0">
                <a:solidFill>
                  <a:schemeClr val="tx1"/>
                </a:solidFill>
                <a:latin typeface="Calibri" panose="020F0502020204030204" pitchFamily="34" charset="0"/>
                <a:cs typeface="Calibri" panose="020F0502020204030204" pitchFamily="34" charset="0"/>
              </a:rPr>
              <a:t>IMPORTANZA DELLA PREVENZIONE</a:t>
            </a:r>
          </a:p>
        </p:txBody>
      </p:sp>
      <p:sp>
        <p:nvSpPr>
          <p:cNvPr id="4" name="Segnaposto piè di pagina 3">
            <a:extLst>
              <a:ext uri="{FF2B5EF4-FFF2-40B4-BE49-F238E27FC236}">
                <a16:creationId xmlns:a16="http://schemas.microsoft.com/office/drawing/2014/main" id="{D7223F6A-C2A5-4E1D-9ABD-D306264F0973}"/>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1104265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934073-88E6-4CBE-BF2C-D73BAA2D892C}"/>
              </a:ext>
            </a:extLst>
          </p:cNvPr>
          <p:cNvSpPr>
            <a:spLocks noGrp="1"/>
          </p:cNvSpPr>
          <p:nvPr>
            <p:ph type="title"/>
          </p:nvPr>
        </p:nvSpPr>
        <p:spPr>
          <a:xfrm>
            <a:off x="2247441" y="624110"/>
            <a:ext cx="9257171" cy="466560"/>
          </a:xfrm>
        </p:spPr>
        <p:txBody>
          <a:bodyPr>
            <a:normAutofit fontScale="90000"/>
          </a:bodyPr>
          <a:lstStyle/>
          <a:p>
            <a:r>
              <a:rPr lang="it-IT" dirty="0">
                <a:latin typeface="Calibri" panose="020F0502020204030204" pitchFamily="34" charset="0"/>
                <a:cs typeface="Calibri" panose="020F0502020204030204" pitchFamily="34" charset="0"/>
              </a:rPr>
              <a:t>LA RESPONSABILITÀ DELLA SCUOLA</a:t>
            </a:r>
          </a:p>
        </p:txBody>
      </p:sp>
      <p:sp>
        <p:nvSpPr>
          <p:cNvPr id="3" name="Segnaposto contenuto 2">
            <a:extLst>
              <a:ext uri="{FF2B5EF4-FFF2-40B4-BE49-F238E27FC236}">
                <a16:creationId xmlns:a16="http://schemas.microsoft.com/office/drawing/2014/main" id="{FB42441C-4E7B-4571-8B8C-3EE89E1D87F5}"/>
              </a:ext>
            </a:extLst>
          </p:cNvPr>
          <p:cNvSpPr>
            <a:spLocks noGrp="1"/>
          </p:cNvSpPr>
          <p:nvPr>
            <p:ph idx="1"/>
          </p:nvPr>
        </p:nvSpPr>
        <p:spPr>
          <a:xfrm>
            <a:off x="1961003" y="1299991"/>
            <a:ext cx="9893146" cy="5365214"/>
          </a:xfrm>
        </p:spPr>
        <p:txBody>
          <a:bodyPr>
            <a:normAutofit/>
          </a:bodyPr>
          <a:lstStyle/>
          <a:p>
            <a:pPr marL="0" indent="0">
              <a:buNone/>
            </a:pPr>
            <a:r>
              <a:rPr lang="it-IT" dirty="0">
                <a:solidFill>
                  <a:schemeClr val="tx1"/>
                </a:solidFill>
                <a:latin typeface="Calibri" panose="020F0502020204030204" pitchFamily="34" charset="0"/>
                <a:cs typeface="Calibri" panose="020F0502020204030204" pitchFamily="34" charset="0"/>
              </a:rPr>
              <a:t>GIURISPRUDENZA:</a:t>
            </a:r>
          </a:p>
          <a:p>
            <a:pPr marL="0" indent="0">
              <a:buNone/>
            </a:pPr>
            <a:r>
              <a:rPr lang="it-IT" dirty="0">
                <a:solidFill>
                  <a:schemeClr val="tx1"/>
                </a:solidFill>
                <a:latin typeface="Calibri" panose="020F0502020204030204" pitchFamily="34" charset="0"/>
                <a:cs typeface="Calibri" panose="020F0502020204030204" pitchFamily="34" charset="0"/>
              </a:rPr>
              <a:t>«Nei casi di bullismo durante l’orario scolastico, l’istituto per escludere la propria responsabilità contrattuale deve dimostrare di aver adempiuto ai propri doveri di educazione e vigilanza alla luce del parametro della diligenza esigibile, che si concretizza ad esempio attraverso la supervisione dei ragazzi durante la ricreazione, sul bus (prevedendo la figura del bus manager) e durante gli spostamenti da una classe all’altra…...»</a:t>
            </a:r>
          </a:p>
          <a:p>
            <a:pPr marL="0" indent="0">
              <a:buNone/>
            </a:pPr>
            <a:r>
              <a:rPr lang="it-IT" dirty="0">
                <a:solidFill>
                  <a:schemeClr val="tx1"/>
                </a:solidFill>
                <a:latin typeface="Calibri" panose="020F0502020204030204" pitchFamily="34" charset="0"/>
                <a:cs typeface="Calibri" panose="020F0502020204030204" pitchFamily="34" charset="0"/>
              </a:rPr>
              <a:t> ( </a:t>
            </a:r>
            <a:r>
              <a:rPr lang="it-IT" i="1" dirty="0">
                <a:solidFill>
                  <a:schemeClr val="tx1"/>
                </a:solidFill>
                <a:latin typeface="Calibri" panose="020F0502020204030204" pitchFamily="34" charset="0"/>
                <a:cs typeface="Calibri" panose="020F0502020204030204" pitchFamily="34" charset="0"/>
              </a:rPr>
              <a:t>Tribunale di Milano, sentenza del 5 maggio 2016 n. 5654 )</a:t>
            </a:r>
          </a:p>
          <a:p>
            <a:pPr marL="0" indent="0">
              <a:buNone/>
            </a:pPr>
            <a:r>
              <a:rPr lang="it-IT" dirty="0">
                <a:solidFill>
                  <a:schemeClr val="tx1"/>
                </a:solidFill>
                <a:latin typeface="Calibri" panose="020F0502020204030204" pitchFamily="34" charset="0"/>
                <a:cs typeface="Calibri" panose="020F0502020204030204" pitchFamily="34" charset="0"/>
              </a:rPr>
              <a:t>«Il minore ha diritto a rinvenire un clima armonioso all’interno della scuola, in modo che siano scongiurati episodi di bullismo. I fatti, anche se non puntualmente provati da parte attrice, non risultano nemmeno contrastati da parte dell’Istituto scolastico, con la conseguenza che è più che verosimile ritenere che i vari episodi provocatori insorti nell’habitat scolastico abbiano potuto offendere la sensibilità del minore, contribuendo, in quanto non espressamente sanzionati né circoscritti dall’attenzione degli insegnanti, a determinare in capo al minore un danno morale, rappresentato dal disagio di convivenza nell’habitat formativo scolastico che deve essere liquidato in via equitativa</a:t>
            </a:r>
            <a:r>
              <a:rPr lang="it-IT" i="1" dirty="0">
                <a:solidFill>
                  <a:schemeClr val="tx1"/>
                </a:solidFill>
                <a:latin typeface="Calibri" panose="020F0502020204030204" pitchFamily="34" charset="0"/>
                <a:cs typeface="Calibri" panose="020F0502020204030204" pitchFamily="34" charset="0"/>
              </a:rPr>
              <a:t>.»</a:t>
            </a:r>
          </a:p>
          <a:p>
            <a:pPr marL="0" indent="0">
              <a:buNone/>
            </a:pPr>
            <a:r>
              <a:rPr lang="it-IT" i="1" dirty="0">
                <a:solidFill>
                  <a:schemeClr val="tx1"/>
                </a:solidFill>
                <a:latin typeface="Calibri" panose="020F0502020204030204" pitchFamily="34" charset="0"/>
                <a:cs typeface="Calibri" panose="020F0502020204030204" pitchFamily="34" charset="0"/>
              </a:rPr>
              <a:t>(Tribunale di Napoli, sentenza n. 11630 del 13/9/2015)</a:t>
            </a:r>
          </a:p>
          <a:p>
            <a:pPr marL="0" indent="0">
              <a:buNone/>
            </a:pPr>
            <a:endParaRPr lang="it-IT" i="1" dirty="0">
              <a:solidFill>
                <a:schemeClr val="tx1"/>
              </a:solidFill>
              <a:latin typeface="Calibri" panose="020F0502020204030204" pitchFamily="34" charset="0"/>
              <a:cs typeface="Calibri" panose="020F0502020204030204" pitchFamily="34" charset="0"/>
            </a:endParaRPr>
          </a:p>
          <a:p>
            <a:endParaRPr lang="it-IT" dirty="0"/>
          </a:p>
        </p:txBody>
      </p:sp>
      <p:sp>
        <p:nvSpPr>
          <p:cNvPr id="4" name="Segnaposto piè di pagina 3">
            <a:extLst>
              <a:ext uri="{FF2B5EF4-FFF2-40B4-BE49-F238E27FC236}">
                <a16:creationId xmlns:a16="http://schemas.microsoft.com/office/drawing/2014/main" id="{8938DC3D-B04B-4717-800F-745D904746B8}"/>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1573146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934073-88E6-4CBE-BF2C-D73BAA2D892C}"/>
              </a:ext>
            </a:extLst>
          </p:cNvPr>
          <p:cNvSpPr>
            <a:spLocks noGrp="1"/>
          </p:cNvSpPr>
          <p:nvPr>
            <p:ph type="title"/>
          </p:nvPr>
        </p:nvSpPr>
        <p:spPr/>
        <p:txBody>
          <a:bodyPr>
            <a:normAutofit fontScale="90000"/>
          </a:bodyPr>
          <a:lstStyle/>
          <a:p>
            <a:r>
              <a:rPr lang="it-IT" b="1" dirty="0">
                <a:solidFill>
                  <a:schemeClr val="tx1"/>
                </a:solidFill>
                <a:latin typeface="Calibri" panose="020F0502020204030204" pitchFamily="34" charset="0"/>
                <a:cs typeface="Calibri" panose="020F0502020204030204" pitchFamily="34" charset="0"/>
              </a:rPr>
              <a:t>LA RESPONSABILITÀ DEI GENITORI</a:t>
            </a:r>
            <a:r>
              <a:rPr lang="it-IT" dirty="0">
                <a:solidFill>
                  <a:schemeClr val="tx1"/>
                </a:solidFill>
                <a:latin typeface="Calibri" panose="020F0502020204030204" pitchFamily="34" charset="0"/>
                <a:cs typeface="Calibri" panose="020F0502020204030204" pitchFamily="34" charset="0"/>
              </a:rPr>
              <a:t>: culpa in educando</a:t>
            </a:r>
            <a:br>
              <a:rPr lang="it-IT" dirty="0">
                <a:solidFill>
                  <a:schemeClr val="tx1"/>
                </a:solidFill>
                <a:latin typeface="Calibri" panose="020F0502020204030204" pitchFamily="34" charset="0"/>
                <a:cs typeface="Calibri" panose="020F0502020204030204" pitchFamily="34" charset="0"/>
              </a:rPr>
            </a:br>
            <a:endParaRPr lang="it-IT" dirty="0">
              <a:solidFill>
                <a:schemeClr val="tx1"/>
              </a:solidFill>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FB42441C-4E7B-4571-8B8C-3EE89E1D87F5}"/>
              </a:ext>
            </a:extLst>
          </p:cNvPr>
          <p:cNvSpPr>
            <a:spLocks noGrp="1"/>
          </p:cNvSpPr>
          <p:nvPr>
            <p:ph idx="1"/>
          </p:nvPr>
        </p:nvSpPr>
        <p:spPr>
          <a:xfrm>
            <a:off x="2853368" y="3007604"/>
            <a:ext cx="8651243" cy="2903617"/>
          </a:xfrm>
        </p:spPr>
        <p:txBody>
          <a:bodyPr>
            <a:normAutofit/>
          </a:bodyPr>
          <a:lstStyle/>
          <a:p>
            <a:pPr marL="0" indent="0">
              <a:buNone/>
            </a:pPr>
            <a:endParaRPr lang="it-IT" sz="2400" dirty="0">
              <a:solidFill>
                <a:schemeClr val="tx1"/>
              </a:solidFill>
              <a:latin typeface="Calibri" panose="020F0502020204030204" pitchFamily="34" charset="0"/>
              <a:cs typeface="Calibri" panose="020F0502020204030204" pitchFamily="34" charset="0"/>
            </a:endParaRPr>
          </a:p>
          <a:p>
            <a:pPr marL="0" indent="0">
              <a:buNone/>
            </a:pPr>
            <a:endParaRPr lang="it-IT" sz="2400" dirty="0">
              <a:solidFill>
                <a:schemeClr val="tx1"/>
              </a:solidFill>
              <a:latin typeface="Calibri" panose="020F0502020204030204" pitchFamily="34" charset="0"/>
              <a:cs typeface="Calibri" panose="020F0502020204030204" pitchFamily="34" charset="0"/>
            </a:endParaRPr>
          </a:p>
          <a:p>
            <a:pPr marL="0" indent="0">
              <a:buNone/>
            </a:pPr>
            <a:endParaRPr lang="it-IT" sz="2400" dirty="0">
              <a:solidFill>
                <a:schemeClr val="tx1"/>
              </a:solidFill>
              <a:latin typeface="Calibri" panose="020F0502020204030204" pitchFamily="34" charset="0"/>
              <a:cs typeface="Calibri" panose="020F0502020204030204" pitchFamily="34" charset="0"/>
            </a:endParaRPr>
          </a:p>
          <a:p>
            <a:endParaRPr lang="it-IT" dirty="0"/>
          </a:p>
        </p:txBody>
      </p:sp>
      <p:sp>
        <p:nvSpPr>
          <p:cNvPr id="4" name="Segnaposto piè di pagina 3">
            <a:extLst>
              <a:ext uri="{FF2B5EF4-FFF2-40B4-BE49-F238E27FC236}">
                <a16:creationId xmlns:a16="http://schemas.microsoft.com/office/drawing/2014/main" id="{381DA717-52BA-4160-87CE-D57CF329B1D6}"/>
              </a:ext>
            </a:extLst>
          </p:cNvPr>
          <p:cNvSpPr>
            <a:spLocks noGrp="1"/>
          </p:cNvSpPr>
          <p:nvPr>
            <p:ph type="ftr" sz="quarter" idx="11"/>
          </p:nvPr>
        </p:nvSpPr>
        <p:spPr/>
        <p:txBody>
          <a:bodyPr/>
          <a:lstStyle/>
          <a:p>
            <a:r>
              <a:rPr lang="en-US"/>
              <a:t>Prof.ssa Valentina Bonvicini</a:t>
            </a:r>
            <a:endParaRPr lang="en-US" dirty="0"/>
          </a:p>
        </p:txBody>
      </p:sp>
      <p:sp>
        <p:nvSpPr>
          <p:cNvPr id="6" name="Rettangolo 5">
            <a:extLst>
              <a:ext uri="{FF2B5EF4-FFF2-40B4-BE49-F238E27FC236}">
                <a16:creationId xmlns:a16="http://schemas.microsoft.com/office/drawing/2014/main" id="{994A5A51-039F-48A2-90D5-888941AC122C}"/>
              </a:ext>
            </a:extLst>
          </p:cNvPr>
          <p:cNvSpPr/>
          <p:nvPr/>
        </p:nvSpPr>
        <p:spPr>
          <a:xfrm>
            <a:off x="687388" y="1586430"/>
            <a:ext cx="11309980" cy="6370975"/>
          </a:xfrm>
          <a:prstGeom prst="rect">
            <a:avLst/>
          </a:prstGeom>
        </p:spPr>
        <p:txBody>
          <a:bodyPr wrap="square">
            <a:spAutoFit/>
          </a:bodyPr>
          <a:lstStyle/>
          <a:p>
            <a:r>
              <a:rPr lang="it-IT" sz="2400" dirty="0">
                <a:latin typeface="Calibri" panose="020F0502020204030204" pitchFamily="34" charset="0"/>
                <a:cs typeface="Calibri" panose="020F0502020204030204" pitchFamily="34" charset="0"/>
              </a:rPr>
              <a:t>La responsabilità genitoriale non viene meno neanche quando i figli sono affidati a terzi (scuola e insegnanti).</a:t>
            </a:r>
          </a:p>
          <a:p>
            <a:r>
              <a:rPr lang="it-IT" sz="2400" dirty="0">
                <a:latin typeface="Calibri" panose="020F0502020204030204" pitchFamily="34" charset="0"/>
                <a:cs typeface="Calibri" panose="020F0502020204030204" pitchFamily="34" charset="0"/>
              </a:rPr>
              <a:t> L’affidamento alla sorveglianza di terzi solleva il genitore dalla presunzione di culpa in vigilando ma non anche da quella di culpa in educando</a:t>
            </a:r>
          </a:p>
          <a:p>
            <a:r>
              <a:rPr lang="it-IT" sz="2400" dirty="0">
                <a:solidFill>
                  <a:srgbClr val="FF0000"/>
                </a:solidFill>
                <a:latin typeface="Calibri" panose="020F0502020204030204" pitchFamily="34" charset="0"/>
                <a:cs typeface="Calibri" panose="020F0502020204030204" pitchFamily="34" charset="0"/>
              </a:rPr>
              <a:t>L’imputabilità del bullo minorenne</a:t>
            </a:r>
          </a:p>
          <a:p>
            <a:endParaRPr lang="it-IT" sz="2400" dirty="0">
              <a:latin typeface="Calibri" panose="020F0502020204030204" pitchFamily="34" charset="0"/>
              <a:cs typeface="Calibri" panose="020F0502020204030204" pitchFamily="34" charset="0"/>
            </a:endParaRPr>
          </a:p>
          <a:p>
            <a:r>
              <a:rPr lang="it-IT" sz="2400" dirty="0">
                <a:latin typeface="Calibri" panose="020F0502020204030204" pitchFamily="34" charset="0"/>
                <a:cs typeface="Calibri" panose="020F0502020204030204" pitchFamily="34" charset="0"/>
              </a:rPr>
              <a:t>-	Il minore di anni 14 non è mai imputabile penalmente</a:t>
            </a:r>
          </a:p>
          <a:p>
            <a:r>
              <a:rPr lang="it-IT" sz="2400" dirty="0">
                <a:latin typeface="Calibri" panose="020F0502020204030204" pitchFamily="34" charset="0"/>
                <a:cs typeface="Calibri" panose="020F0502020204030204" pitchFamily="34" charset="0"/>
              </a:rPr>
              <a:t>-	Il minore tra i 14 e i 18 anni è imputabile se viene dimostrata la sua capacità di intendere e di volere attraverso consulenti professionali psichiatri.</a:t>
            </a: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5216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381DA717-52BA-4160-87CE-D57CF329B1D6}"/>
              </a:ext>
            </a:extLst>
          </p:cNvPr>
          <p:cNvSpPr>
            <a:spLocks noGrp="1"/>
          </p:cNvSpPr>
          <p:nvPr>
            <p:ph type="ftr" sz="quarter" idx="11"/>
          </p:nvPr>
        </p:nvSpPr>
        <p:spPr/>
        <p:txBody>
          <a:bodyPr/>
          <a:lstStyle/>
          <a:p>
            <a:r>
              <a:rPr lang="en-US"/>
              <a:t>Prof.ssa Valentina Bonvicini</a:t>
            </a:r>
            <a:endParaRPr lang="en-US" dirty="0"/>
          </a:p>
        </p:txBody>
      </p:sp>
      <p:sp>
        <p:nvSpPr>
          <p:cNvPr id="3" name="Segnaposto contenuto 2">
            <a:extLst>
              <a:ext uri="{FF2B5EF4-FFF2-40B4-BE49-F238E27FC236}">
                <a16:creationId xmlns:a16="http://schemas.microsoft.com/office/drawing/2014/main" id="{FB42441C-4E7B-4571-8B8C-3EE89E1D87F5}"/>
              </a:ext>
            </a:extLst>
          </p:cNvPr>
          <p:cNvSpPr>
            <a:spLocks noGrp="1"/>
          </p:cNvSpPr>
          <p:nvPr>
            <p:ph idx="4294967295"/>
          </p:nvPr>
        </p:nvSpPr>
        <p:spPr>
          <a:xfrm>
            <a:off x="0" y="1801813"/>
            <a:ext cx="10817225" cy="4110037"/>
          </a:xfrm>
        </p:spPr>
        <p:txBody>
          <a:bodyPr>
            <a:normAutofit/>
          </a:bodyPr>
          <a:lstStyle/>
          <a:p>
            <a:pPr marL="0" indent="0">
              <a:buNone/>
            </a:pPr>
            <a:endParaRPr lang="it-IT" sz="2400" dirty="0">
              <a:solidFill>
                <a:schemeClr val="tx1"/>
              </a:solidFill>
              <a:latin typeface="Calibri" panose="020F0502020204030204" pitchFamily="34" charset="0"/>
              <a:cs typeface="Calibri" panose="020F0502020204030204" pitchFamily="34" charset="0"/>
            </a:endParaRPr>
          </a:p>
          <a:p>
            <a:pPr marL="0" indent="0">
              <a:buNone/>
            </a:pPr>
            <a:endParaRPr lang="it-IT" sz="2400" dirty="0">
              <a:solidFill>
                <a:schemeClr val="tx1"/>
              </a:solidFill>
              <a:latin typeface="Calibri" panose="020F0502020204030204" pitchFamily="34" charset="0"/>
              <a:cs typeface="Calibri" panose="020F0502020204030204" pitchFamily="34" charset="0"/>
            </a:endParaRPr>
          </a:p>
          <a:p>
            <a:pPr marL="0" indent="0">
              <a:buNone/>
            </a:pPr>
            <a:endParaRPr lang="it-IT" sz="2400" dirty="0">
              <a:solidFill>
                <a:schemeClr val="tx1"/>
              </a:solidFill>
              <a:latin typeface="Calibri" panose="020F0502020204030204" pitchFamily="34" charset="0"/>
              <a:cs typeface="Calibri" panose="020F0502020204030204" pitchFamily="34" charset="0"/>
            </a:endParaRPr>
          </a:p>
          <a:p>
            <a:endParaRPr lang="it-IT" dirty="0"/>
          </a:p>
        </p:txBody>
      </p:sp>
      <p:sp>
        <p:nvSpPr>
          <p:cNvPr id="6" name="Rettangolo 5">
            <a:extLst>
              <a:ext uri="{FF2B5EF4-FFF2-40B4-BE49-F238E27FC236}">
                <a16:creationId xmlns:a16="http://schemas.microsoft.com/office/drawing/2014/main" id="{994A5A51-039F-48A2-90D5-888941AC122C}"/>
              </a:ext>
            </a:extLst>
          </p:cNvPr>
          <p:cNvSpPr/>
          <p:nvPr/>
        </p:nvSpPr>
        <p:spPr>
          <a:xfrm>
            <a:off x="687388" y="1586430"/>
            <a:ext cx="11309980" cy="2677656"/>
          </a:xfrm>
          <a:prstGeom prst="rect">
            <a:avLst/>
          </a:prstGeom>
        </p:spPr>
        <p:txBody>
          <a:bodyPr wrap="square">
            <a:spAutoFit/>
          </a:bodyPr>
          <a:lstStyle/>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p:txBody>
      </p:sp>
      <p:pic>
        <p:nvPicPr>
          <p:cNvPr id="16" name="Immagine 15">
            <a:extLst>
              <a:ext uri="{FF2B5EF4-FFF2-40B4-BE49-F238E27FC236}">
                <a16:creationId xmlns:a16="http://schemas.microsoft.com/office/drawing/2014/main" id="{06803658-D3F8-4CEA-B077-CC5B5B0DC2C8}"/>
              </a:ext>
            </a:extLst>
          </p:cNvPr>
          <p:cNvPicPr>
            <a:picLocks noChangeAspect="1"/>
          </p:cNvPicPr>
          <p:nvPr/>
        </p:nvPicPr>
        <p:blipFill>
          <a:blip r:embed="rId2"/>
          <a:stretch>
            <a:fillRect/>
          </a:stretch>
        </p:blipFill>
        <p:spPr>
          <a:xfrm>
            <a:off x="457200" y="121540"/>
            <a:ext cx="11895715" cy="6993324"/>
          </a:xfrm>
          <a:prstGeom prst="rect">
            <a:avLst/>
          </a:prstGeom>
        </p:spPr>
      </p:pic>
    </p:spTree>
    <p:extLst>
      <p:ext uri="{BB962C8B-B14F-4D97-AF65-F5344CB8AC3E}">
        <p14:creationId xmlns:p14="http://schemas.microsoft.com/office/powerpoint/2010/main" val="3901524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20449C9-2E2C-4493-9ADE-D8BA70BDB731}"/>
              </a:ext>
            </a:extLst>
          </p:cNvPr>
          <p:cNvSpPr>
            <a:spLocks noGrp="1"/>
          </p:cNvSpPr>
          <p:nvPr>
            <p:ph type="title"/>
          </p:nvPr>
        </p:nvSpPr>
        <p:spPr/>
        <p:txBody>
          <a:bodyPr>
            <a:normAutofit fontScale="90000"/>
          </a:bodyPr>
          <a:lstStyle/>
          <a:p>
            <a:pPr algn="ctr"/>
            <a:br>
              <a:rPr lang="it-IT" sz="5400" b="1" dirty="0">
                <a:latin typeface="Calibri" panose="020F0502020204030204" pitchFamily="34" charset="0"/>
                <a:cs typeface="Calibri" panose="020F0502020204030204" pitchFamily="34" charset="0"/>
              </a:rPr>
            </a:br>
            <a:r>
              <a:rPr lang="it-IT" sz="9800" b="1" dirty="0">
                <a:latin typeface="Calibri" panose="020F0502020204030204" pitchFamily="34" charset="0"/>
                <a:cs typeface="Calibri" panose="020F0502020204030204" pitchFamily="34" charset="0"/>
              </a:rPr>
              <a:t>CONSIGLI PRATICI</a:t>
            </a:r>
          </a:p>
        </p:txBody>
      </p:sp>
      <p:sp>
        <p:nvSpPr>
          <p:cNvPr id="2" name="Segnaposto piè di pagina 1">
            <a:extLst>
              <a:ext uri="{FF2B5EF4-FFF2-40B4-BE49-F238E27FC236}">
                <a16:creationId xmlns:a16="http://schemas.microsoft.com/office/drawing/2014/main" id="{D2A86A6F-B890-4284-BE9F-D7C98ED1DA86}"/>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1126996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4DA894AF-3F05-41C3-8A29-E09C85A66DE9}"/>
              </a:ext>
            </a:extLst>
          </p:cNvPr>
          <p:cNvSpPr>
            <a:spLocks noGrp="1"/>
          </p:cNvSpPr>
          <p:nvPr>
            <p:ph type="ftr" sz="quarter" idx="11"/>
          </p:nvPr>
        </p:nvSpPr>
        <p:spPr/>
        <p:txBody>
          <a:bodyPr/>
          <a:lstStyle/>
          <a:p>
            <a:r>
              <a:rPr lang="en-US"/>
              <a:t>Prof.ssa Valentina Bonvicini</a:t>
            </a:r>
            <a:endParaRPr lang="en-US" dirty="0"/>
          </a:p>
        </p:txBody>
      </p:sp>
      <p:pic>
        <p:nvPicPr>
          <p:cNvPr id="5" name="Immagine 4" descr="Immagine che contiene toeletta, cosmetico&#10;&#10;Descrizione generata automaticamente">
            <a:extLst>
              <a:ext uri="{FF2B5EF4-FFF2-40B4-BE49-F238E27FC236}">
                <a16:creationId xmlns:a16="http://schemas.microsoft.com/office/drawing/2014/main" id="{395F2705-788F-4542-BA01-0809E67DD70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61979" y="3207109"/>
            <a:ext cx="6490473" cy="3650891"/>
          </a:xfrm>
          <a:prstGeom prst="rect">
            <a:avLst/>
          </a:prstGeom>
          <a:effectLst>
            <a:softEdge rad="635000"/>
          </a:effectLst>
        </p:spPr>
      </p:pic>
      <p:sp>
        <p:nvSpPr>
          <p:cNvPr id="6" name="CasellaDiTesto 5">
            <a:extLst>
              <a:ext uri="{FF2B5EF4-FFF2-40B4-BE49-F238E27FC236}">
                <a16:creationId xmlns:a16="http://schemas.microsoft.com/office/drawing/2014/main" id="{A9FD36EB-D329-4B61-961A-F2C915210772}"/>
              </a:ext>
            </a:extLst>
          </p:cNvPr>
          <p:cNvSpPr txBox="1"/>
          <p:nvPr/>
        </p:nvSpPr>
        <p:spPr>
          <a:xfrm>
            <a:off x="11867479" y="8891663"/>
            <a:ext cx="3039906" cy="369332"/>
          </a:xfrm>
          <a:prstGeom prst="rect">
            <a:avLst/>
          </a:prstGeom>
          <a:noFill/>
          <a:effectLst>
            <a:softEdge rad="635000"/>
          </a:effectLst>
        </p:spPr>
        <p:txBody>
          <a:bodyPr wrap="square" rtlCol="0">
            <a:spAutoFit/>
          </a:bodyPr>
          <a:lstStyle/>
          <a:p>
            <a:r>
              <a:rPr lang="it-IT" sz="900">
                <a:hlinkClick r:id="rId3" tooltip="http://www.controcorrenteblog.com/2014/12/23/lue-approva-la-prima-terapia-con-cellule-staminali/"/>
              </a:rPr>
              <a:t>Questa foto</a:t>
            </a:r>
            <a:r>
              <a:rPr lang="it-IT" sz="900"/>
              <a:t> di Autore sconosciuto è concesso in licenza da </a:t>
            </a:r>
            <a:r>
              <a:rPr lang="it-IT" sz="900">
                <a:hlinkClick r:id="rId4" tooltip="https://creativecommons.org/licenses/by/3.0/"/>
              </a:rPr>
              <a:t>CC BY</a:t>
            </a:r>
            <a:endParaRPr lang="it-IT" sz="900"/>
          </a:p>
        </p:txBody>
      </p:sp>
      <p:sp>
        <p:nvSpPr>
          <p:cNvPr id="3" name="Rettangolo 2">
            <a:extLst>
              <a:ext uri="{FF2B5EF4-FFF2-40B4-BE49-F238E27FC236}">
                <a16:creationId xmlns:a16="http://schemas.microsoft.com/office/drawing/2014/main" id="{BE5F0008-B13C-4F90-BA58-095AF12283CE}"/>
              </a:ext>
            </a:extLst>
          </p:cNvPr>
          <p:cNvSpPr/>
          <p:nvPr/>
        </p:nvSpPr>
        <p:spPr>
          <a:xfrm>
            <a:off x="1344059" y="357067"/>
            <a:ext cx="7799942" cy="5755422"/>
          </a:xfrm>
          <a:prstGeom prst="rect">
            <a:avLst/>
          </a:prstGeom>
        </p:spPr>
        <p:txBody>
          <a:bodyPr wrap="square">
            <a:spAutoFit/>
          </a:bodyPr>
          <a:lstStyle/>
          <a:p>
            <a:pPr algn="ctr"/>
            <a:r>
              <a:rPr lang="it-IT" sz="3200" b="1" dirty="0">
                <a:solidFill>
                  <a:srgbClr val="FF0000"/>
                </a:solidFill>
                <a:latin typeface="Calibri" panose="020F0502020204030204" pitchFamily="34" charset="0"/>
                <a:cs typeface="Calibri" panose="020F0502020204030204" pitchFamily="34" charset="0"/>
              </a:rPr>
              <a:t>OCCHI APERTI </a:t>
            </a:r>
          </a:p>
          <a:p>
            <a:endParaRPr lang="it-IT" sz="2400" dirty="0">
              <a:latin typeface="Calibri" panose="020F0502020204030204" pitchFamily="34" charset="0"/>
              <a:cs typeface="Calibri" panose="020F0502020204030204" pitchFamily="34" charset="0"/>
            </a:endParaRPr>
          </a:p>
          <a:p>
            <a:r>
              <a:rPr lang="it-IT" sz="2400" dirty="0">
                <a:latin typeface="Calibri" panose="020F0502020204030204" pitchFamily="34" charset="0"/>
                <a:cs typeface="Calibri" panose="020F0502020204030204" pitchFamily="34" charset="0"/>
              </a:rPr>
              <a:t>alcuni segnali a cui prestare attenzione:</a:t>
            </a:r>
          </a:p>
          <a:p>
            <a:endParaRPr lang="it-IT" sz="2400" dirty="0">
              <a:latin typeface="Calibri" panose="020F0502020204030204" pitchFamily="34" charset="0"/>
              <a:cs typeface="Calibri" panose="020F0502020204030204" pitchFamily="34" charset="0"/>
            </a:endParaRPr>
          </a:p>
          <a:p>
            <a:r>
              <a:rPr lang="it-IT" sz="2400" b="1" dirty="0">
                <a:latin typeface="Calibri" panose="020F0502020204030204" pitchFamily="34" charset="0"/>
                <a:cs typeface="Calibri" panose="020F0502020204030204" pitchFamily="34" charset="0"/>
              </a:rPr>
              <a:t>Impatto	emotivo</a:t>
            </a:r>
            <a:r>
              <a:rPr lang="it-IT" sz="2400" dirty="0">
                <a:latin typeface="Calibri" panose="020F0502020204030204" pitchFamily="34" charset="0"/>
                <a:cs typeface="Calibri" panose="020F0502020204030204" pitchFamily="34" charset="0"/>
              </a:rPr>
              <a:t>:	aumento	dell’aggressività,	ansia,	apatia,	disturbi del sonno, paura di recarsi a scuola, nervosismo.</a:t>
            </a:r>
          </a:p>
          <a:p>
            <a:endParaRPr lang="it-IT" sz="2400" dirty="0">
              <a:latin typeface="Calibri" panose="020F0502020204030204" pitchFamily="34" charset="0"/>
              <a:cs typeface="Calibri" panose="020F0502020204030204" pitchFamily="34" charset="0"/>
            </a:endParaRPr>
          </a:p>
          <a:p>
            <a:r>
              <a:rPr lang="it-IT" sz="2400" b="1" dirty="0">
                <a:latin typeface="Calibri" panose="020F0502020204030204" pitchFamily="34" charset="0"/>
                <a:cs typeface="Calibri" panose="020F0502020204030204" pitchFamily="34" charset="0"/>
              </a:rPr>
              <a:t>Impatto sociale</a:t>
            </a:r>
            <a:r>
              <a:rPr lang="it-IT" sz="2400" dirty="0">
                <a:latin typeface="Calibri" panose="020F0502020204030204" pitchFamily="34" charset="0"/>
                <a:cs typeface="Calibri" panose="020F0502020204030204" pitchFamily="34" charset="0"/>
              </a:rPr>
              <a:t>: isolamento, solitudine, basso rendimento scolastico.</a:t>
            </a:r>
          </a:p>
          <a:p>
            <a:endParaRPr lang="it-IT" sz="2400" dirty="0">
              <a:latin typeface="Calibri" panose="020F0502020204030204" pitchFamily="34" charset="0"/>
              <a:cs typeface="Calibri" panose="020F0502020204030204" pitchFamily="34" charset="0"/>
            </a:endParaRPr>
          </a:p>
          <a:p>
            <a:r>
              <a:rPr lang="it-IT" sz="2400" b="1" dirty="0">
                <a:latin typeface="Calibri" panose="020F0502020204030204" pitchFamily="34" charset="0"/>
                <a:cs typeface="Calibri" panose="020F0502020204030204" pitchFamily="34" charset="0"/>
              </a:rPr>
              <a:t>Impatto	fisico</a:t>
            </a:r>
            <a:r>
              <a:rPr lang="it-IT" sz="2400" dirty="0">
                <a:latin typeface="Calibri" panose="020F0502020204030204" pitchFamily="34" charset="0"/>
                <a:cs typeface="Calibri" panose="020F0502020204030204" pitchFamily="34" charset="0"/>
              </a:rPr>
              <a:t>:	ansia,	</a:t>
            </a:r>
          </a:p>
          <a:p>
            <a:r>
              <a:rPr lang="it-IT" sz="2400" dirty="0">
                <a:latin typeface="Calibri" panose="020F0502020204030204" pitchFamily="34" charset="0"/>
                <a:cs typeface="Calibri" panose="020F0502020204030204" pitchFamily="34" charset="0"/>
              </a:rPr>
              <a:t>perdita	dell’appetito,	</a:t>
            </a:r>
          </a:p>
          <a:p>
            <a:r>
              <a:rPr lang="it-IT" sz="2400" dirty="0">
                <a:latin typeface="Calibri" panose="020F0502020204030204" pitchFamily="34" charset="0"/>
                <a:cs typeface="Calibri" panose="020F0502020204030204" pitchFamily="34" charset="0"/>
              </a:rPr>
              <a:t>dolori	alla	testa/allo stomaco, </a:t>
            </a:r>
          </a:p>
          <a:p>
            <a:r>
              <a:rPr lang="it-IT" sz="2400" dirty="0">
                <a:latin typeface="Calibri" panose="020F0502020204030204" pitchFamily="34" charset="0"/>
                <a:cs typeface="Calibri" panose="020F0502020204030204" pitchFamily="34" charset="0"/>
              </a:rPr>
              <a:t>presenza di lividi o ferite.</a:t>
            </a:r>
          </a:p>
        </p:txBody>
      </p:sp>
    </p:spTree>
    <p:extLst>
      <p:ext uri="{BB962C8B-B14F-4D97-AF65-F5344CB8AC3E}">
        <p14:creationId xmlns:p14="http://schemas.microsoft.com/office/powerpoint/2010/main" val="2906701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4DA894AF-3F05-41C3-8A29-E09C85A66DE9}"/>
              </a:ext>
            </a:extLst>
          </p:cNvPr>
          <p:cNvSpPr>
            <a:spLocks noGrp="1"/>
          </p:cNvSpPr>
          <p:nvPr>
            <p:ph type="ftr" sz="quarter" idx="11"/>
          </p:nvPr>
        </p:nvSpPr>
        <p:spPr/>
        <p:txBody>
          <a:bodyPr/>
          <a:lstStyle/>
          <a:p>
            <a:r>
              <a:rPr lang="en-US"/>
              <a:t>Prof.ssa Valentina Bonvicini</a:t>
            </a:r>
            <a:endParaRPr lang="en-US" dirty="0"/>
          </a:p>
        </p:txBody>
      </p:sp>
      <p:sp>
        <p:nvSpPr>
          <p:cNvPr id="6" name="CasellaDiTesto 5">
            <a:extLst>
              <a:ext uri="{FF2B5EF4-FFF2-40B4-BE49-F238E27FC236}">
                <a16:creationId xmlns:a16="http://schemas.microsoft.com/office/drawing/2014/main" id="{A9FD36EB-D329-4B61-961A-F2C915210772}"/>
              </a:ext>
            </a:extLst>
          </p:cNvPr>
          <p:cNvSpPr txBox="1"/>
          <p:nvPr/>
        </p:nvSpPr>
        <p:spPr>
          <a:xfrm>
            <a:off x="11867479" y="8891663"/>
            <a:ext cx="3039906" cy="369332"/>
          </a:xfrm>
          <a:prstGeom prst="rect">
            <a:avLst/>
          </a:prstGeom>
          <a:noFill/>
          <a:effectLst>
            <a:softEdge rad="635000"/>
          </a:effectLst>
        </p:spPr>
        <p:txBody>
          <a:bodyPr wrap="square" rtlCol="0">
            <a:spAutoFit/>
          </a:bodyPr>
          <a:lstStyle/>
          <a:p>
            <a:r>
              <a:rPr lang="it-IT" sz="900">
                <a:hlinkClick r:id="rId2" tooltip="http://www.controcorrenteblog.com/2014/12/23/lue-approva-la-prima-terapia-con-cellule-staminali/"/>
              </a:rPr>
              <a:t>Questa foto</a:t>
            </a:r>
            <a:r>
              <a:rPr lang="it-IT" sz="900"/>
              <a:t> di Autore sconosciuto è concesso in licenza da </a:t>
            </a:r>
            <a:r>
              <a:rPr lang="it-IT" sz="900">
                <a:hlinkClick r:id="rId3" tooltip="https://creativecommons.org/licenses/by/3.0/"/>
              </a:rPr>
              <a:t>CC BY</a:t>
            </a:r>
            <a:endParaRPr lang="it-IT" sz="900"/>
          </a:p>
        </p:txBody>
      </p:sp>
      <p:sp>
        <p:nvSpPr>
          <p:cNvPr id="3" name="Rettangolo 2">
            <a:extLst>
              <a:ext uri="{FF2B5EF4-FFF2-40B4-BE49-F238E27FC236}">
                <a16:creationId xmlns:a16="http://schemas.microsoft.com/office/drawing/2014/main" id="{BE5F0008-B13C-4F90-BA58-095AF12283CE}"/>
              </a:ext>
            </a:extLst>
          </p:cNvPr>
          <p:cNvSpPr/>
          <p:nvPr/>
        </p:nvSpPr>
        <p:spPr>
          <a:xfrm>
            <a:off x="1344059" y="357067"/>
            <a:ext cx="7799942" cy="954107"/>
          </a:xfrm>
          <a:prstGeom prst="rect">
            <a:avLst/>
          </a:prstGeom>
        </p:spPr>
        <p:txBody>
          <a:bodyPr wrap="square">
            <a:spAutoFit/>
          </a:bodyPr>
          <a:lstStyle/>
          <a:p>
            <a:pPr algn="ctr"/>
            <a:r>
              <a:rPr lang="it-IT" sz="3200" b="1" dirty="0">
                <a:solidFill>
                  <a:srgbClr val="FF0000"/>
                </a:solidFill>
                <a:latin typeface="Calibri" panose="020F0502020204030204" pitchFamily="34" charset="0"/>
                <a:cs typeface="Calibri" panose="020F0502020204030204" pitchFamily="34" charset="0"/>
              </a:rPr>
              <a:t>ATTENZIONE </a:t>
            </a:r>
          </a:p>
          <a:p>
            <a:endParaRPr lang="it-IT" sz="2400" dirty="0">
              <a:latin typeface="Calibri" panose="020F0502020204030204" pitchFamily="34" charset="0"/>
              <a:cs typeface="Calibri" panose="020F0502020204030204" pitchFamily="34" charset="0"/>
            </a:endParaRPr>
          </a:p>
        </p:txBody>
      </p:sp>
      <p:sp>
        <p:nvSpPr>
          <p:cNvPr id="7" name="Rettangolo 6">
            <a:extLst>
              <a:ext uri="{FF2B5EF4-FFF2-40B4-BE49-F238E27FC236}">
                <a16:creationId xmlns:a16="http://schemas.microsoft.com/office/drawing/2014/main" id="{027F4B8C-B09E-4E10-8E3F-043800D3C9F4}"/>
              </a:ext>
            </a:extLst>
          </p:cNvPr>
          <p:cNvSpPr/>
          <p:nvPr/>
        </p:nvSpPr>
        <p:spPr>
          <a:xfrm>
            <a:off x="804231" y="2038120"/>
            <a:ext cx="11292290" cy="4247317"/>
          </a:xfrm>
          <a:prstGeom prst="rect">
            <a:avLst/>
          </a:prstGeom>
        </p:spPr>
        <p:txBody>
          <a:bodyPr wrap="square">
            <a:spAutoFit/>
          </a:bodyPr>
          <a:lstStyle/>
          <a:p>
            <a:endParaRPr lang="it-IT" dirty="0"/>
          </a:p>
          <a:p>
            <a:endParaRPr lang="it-IT" dirty="0"/>
          </a:p>
          <a:p>
            <a:endParaRPr lang="it-IT" dirty="0"/>
          </a:p>
          <a:p>
            <a:pPr marL="285750" indent="-285750">
              <a:buFont typeface="Wingdings" panose="05000000000000000000" pitchFamily="2" charset="2"/>
              <a:buChar char="q"/>
            </a:pPr>
            <a:r>
              <a:rPr lang="it-IT" sz="2400" dirty="0">
                <a:latin typeface="Calibri" panose="020F0502020204030204" pitchFamily="34" charset="0"/>
                <a:cs typeface="Calibri" panose="020F0502020204030204" pitchFamily="34" charset="0"/>
              </a:rPr>
              <a:t>Non usare il telefono per mentire, imbrogliare o ingannare. Non lasciarti coinvolgere in conversazioni offensive per altre persone</a:t>
            </a:r>
          </a:p>
          <a:p>
            <a:pPr marL="285750" indent="-285750">
              <a:buFont typeface="Wingdings" panose="05000000000000000000" pitchFamily="2" charset="2"/>
              <a:buChar char="q"/>
            </a:pPr>
            <a:r>
              <a:rPr lang="it-IT" sz="2400" dirty="0">
                <a:latin typeface="Calibri" panose="020F0502020204030204" pitchFamily="34" charset="0"/>
                <a:cs typeface="Calibri" panose="020F0502020204030204" pitchFamily="34" charset="0"/>
              </a:rPr>
              <a:t>Non usarlo per dire cose che non diresti di persona attraverso messaggi, e- mail, telefonate</a:t>
            </a:r>
          </a:p>
          <a:p>
            <a:pPr marL="285750" indent="-285750">
              <a:buFont typeface="Wingdings" panose="05000000000000000000" pitchFamily="2" charset="2"/>
              <a:buChar char="q"/>
            </a:pPr>
            <a:r>
              <a:rPr lang="it-IT" sz="2400" dirty="0">
                <a:latin typeface="Calibri" panose="020F0502020204030204" pitchFamily="34" charset="0"/>
                <a:cs typeface="Calibri" panose="020F0502020204030204" pitchFamily="34" charset="0"/>
              </a:rPr>
              <a:t>Non usarlo per dire a qualcuno cose che non diresti ad alta voce in presenza dei suoi genitori</a:t>
            </a:r>
          </a:p>
          <a:p>
            <a:pPr marL="285750" indent="-285750">
              <a:buFont typeface="Wingdings" panose="05000000000000000000" pitchFamily="2" charset="2"/>
              <a:buChar char="q"/>
            </a:pPr>
            <a:r>
              <a:rPr lang="it-IT" sz="2400" dirty="0">
                <a:latin typeface="Calibri" panose="020F0502020204030204" pitchFamily="34" charset="0"/>
                <a:cs typeface="Calibri" panose="020F0502020204030204" pitchFamily="34" charset="0"/>
              </a:rPr>
              <a:t>non utilizzare mai il cellulare e i social network per offendere </a:t>
            </a:r>
            <a:br>
              <a:rPr lang="it-IT" sz="2400" dirty="0">
                <a:latin typeface="Calibri" panose="020F0502020204030204" pitchFamily="34" charset="0"/>
                <a:cs typeface="Calibri" panose="020F0502020204030204" pitchFamily="34" charset="0"/>
              </a:rPr>
            </a:br>
            <a:r>
              <a:rPr lang="it-IT" sz="2400" dirty="0">
                <a:latin typeface="Calibri" panose="020F0502020204030204" pitchFamily="34" charset="0"/>
                <a:cs typeface="Calibri" panose="020F0502020204030204" pitchFamily="34" charset="0"/>
              </a:rPr>
              <a:t>rispetta le opinioni degli altri, difendi la libertà di parola…</a:t>
            </a:r>
          </a:p>
          <a:p>
            <a:r>
              <a:rPr lang="it-IT" sz="2400" dirty="0">
                <a:latin typeface="Calibri" panose="020F0502020204030204" pitchFamily="34" charset="0"/>
                <a:cs typeface="Calibri" panose="020F0502020204030204" pitchFamily="34" charset="0"/>
              </a:rPr>
              <a:t>…. non di insulto. </a:t>
            </a:r>
          </a:p>
        </p:txBody>
      </p:sp>
      <p:pic>
        <p:nvPicPr>
          <p:cNvPr id="9" name="Immagine 8">
            <a:extLst>
              <a:ext uri="{FF2B5EF4-FFF2-40B4-BE49-F238E27FC236}">
                <a16:creationId xmlns:a16="http://schemas.microsoft.com/office/drawing/2014/main" id="{E422B6D7-C96A-4083-9391-F853A8D079F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572000" y="1064862"/>
            <a:ext cx="1674565" cy="1507109"/>
          </a:xfrm>
          <a:prstGeom prst="rect">
            <a:avLst/>
          </a:prstGeom>
        </p:spPr>
      </p:pic>
      <p:pic>
        <p:nvPicPr>
          <p:cNvPr id="10" name="Immagine 9" descr="Immagine che contiene abbigliamento, donna&#10;&#10;Descrizione generata con affidabilità elevata">
            <a:extLst>
              <a:ext uri="{FF2B5EF4-FFF2-40B4-BE49-F238E27FC236}">
                <a16:creationId xmlns:a16="http://schemas.microsoft.com/office/drawing/2014/main" id="{148DB746-6264-4757-A427-E6F2495844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3631" y="5028332"/>
            <a:ext cx="4280561" cy="1706812"/>
          </a:xfrm>
          <a:prstGeom prst="rect">
            <a:avLst/>
          </a:prstGeom>
          <a:effectLst>
            <a:softEdge rad="317500"/>
          </a:effectLst>
        </p:spPr>
      </p:pic>
    </p:spTree>
    <p:extLst>
      <p:ext uri="{BB962C8B-B14F-4D97-AF65-F5344CB8AC3E}">
        <p14:creationId xmlns:p14="http://schemas.microsoft.com/office/powerpoint/2010/main" val="2410758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04798FC1-0113-4878-A6AB-52819F374252}"/>
              </a:ext>
            </a:extLst>
          </p:cNvPr>
          <p:cNvSpPr>
            <a:spLocks noGrp="1"/>
          </p:cNvSpPr>
          <p:nvPr>
            <p:ph type="ftr" sz="quarter" idx="11"/>
          </p:nvPr>
        </p:nvSpPr>
        <p:spPr/>
        <p:txBody>
          <a:bodyPr/>
          <a:lstStyle/>
          <a:p>
            <a:r>
              <a:rPr lang="en-US"/>
              <a:t>Prof.ssa Valentina Bonvicini</a:t>
            </a:r>
            <a:endParaRPr lang="en-US" dirty="0"/>
          </a:p>
        </p:txBody>
      </p:sp>
      <p:sp>
        <p:nvSpPr>
          <p:cNvPr id="4" name="Rettangolo 3">
            <a:extLst>
              <a:ext uri="{FF2B5EF4-FFF2-40B4-BE49-F238E27FC236}">
                <a16:creationId xmlns:a16="http://schemas.microsoft.com/office/drawing/2014/main" id="{8B3060E1-1560-4AA3-81A8-3D27E79ED52F}"/>
              </a:ext>
            </a:extLst>
          </p:cNvPr>
          <p:cNvSpPr/>
          <p:nvPr/>
        </p:nvSpPr>
        <p:spPr>
          <a:xfrm>
            <a:off x="1421176" y="357067"/>
            <a:ext cx="7722824" cy="4893647"/>
          </a:xfrm>
          <a:prstGeom prst="rect">
            <a:avLst/>
          </a:prstGeom>
        </p:spPr>
        <p:txBody>
          <a:bodyPr wrap="square">
            <a:spAutoFit/>
          </a:bodyPr>
          <a:lstStyle/>
          <a:p>
            <a:pPr marL="342900" indent="-342900">
              <a:buFont typeface="Wingdings" panose="05000000000000000000" pitchFamily="2" charset="2"/>
              <a:buChar char="q"/>
            </a:pPr>
            <a:r>
              <a:rPr lang="it-IT" sz="2800" dirty="0">
                <a:latin typeface="Calibri" panose="020F0502020204030204" pitchFamily="34" charset="0"/>
                <a:cs typeface="Calibri" panose="020F0502020204030204" pitchFamily="34" charset="0"/>
              </a:rPr>
              <a:t>Se squilla, rispondi. È un telefono</a:t>
            </a:r>
            <a:r>
              <a:rPr lang="it-IT" sz="2400" dirty="0">
                <a:latin typeface="Calibri" panose="020F0502020204030204" pitchFamily="34" charset="0"/>
                <a:cs typeface="Calibri" panose="020F0502020204030204" pitchFamily="34" charset="0"/>
              </a:rPr>
              <a:t>.</a:t>
            </a:r>
          </a:p>
          <a:p>
            <a:r>
              <a:rPr lang="it-IT" sz="2400" dirty="0">
                <a:latin typeface="Calibri" panose="020F0502020204030204" pitchFamily="34" charset="0"/>
                <a:cs typeface="Calibri" panose="020F0502020204030204" pitchFamily="34" charset="0"/>
              </a:rPr>
              <a:t> </a:t>
            </a:r>
          </a:p>
          <a:p>
            <a:endParaRPr lang="it-IT"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it-IT" sz="2800" dirty="0">
                <a:latin typeface="Calibri" panose="020F0502020204030204" pitchFamily="34" charset="0"/>
                <a:cs typeface="Calibri" panose="020F0502020204030204" pitchFamily="34" charset="0"/>
              </a:rPr>
              <a:t>Spegnilo o mettilo silenzioso </a:t>
            </a:r>
          </a:p>
          <a:p>
            <a:r>
              <a:rPr lang="it-IT" sz="2800" dirty="0">
                <a:latin typeface="Calibri" panose="020F0502020204030204" pitchFamily="34" charset="0"/>
                <a:cs typeface="Calibri" panose="020F0502020204030204" pitchFamily="34" charset="0"/>
              </a:rPr>
              <a:t>quando sei in un luogo pubblico</a:t>
            </a:r>
          </a:p>
          <a:p>
            <a:endParaRPr lang="it-IT" sz="28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endParaRPr lang="it-IT"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it-IT" sz="2800" dirty="0">
                <a:latin typeface="Calibri" panose="020F0502020204030204" pitchFamily="34" charset="0"/>
                <a:cs typeface="Calibri" panose="020F0502020204030204" pitchFamily="34" charset="0"/>
              </a:rPr>
              <a:t>È proibito usare il telefono a scuola</a:t>
            </a:r>
          </a:p>
          <a:p>
            <a:endParaRPr lang="it-IT"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it-IT" sz="2800" dirty="0">
                <a:latin typeface="Calibri" panose="020F0502020204030204" pitchFamily="34" charset="0"/>
                <a:cs typeface="Calibri" panose="020F0502020204030204" pitchFamily="34" charset="0"/>
              </a:rPr>
              <a:t>Privilegia le conversazioni personali ai messaggi</a:t>
            </a:r>
          </a:p>
          <a:p>
            <a:pPr marL="342900" indent="-342900">
              <a:buFont typeface="Wingdings" panose="05000000000000000000" pitchFamily="2" charset="2"/>
              <a:buChar char="q"/>
            </a:pPr>
            <a:endParaRPr lang="it-IT" sz="2400" dirty="0">
              <a:latin typeface="Calibri" panose="020F0502020204030204" pitchFamily="34" charset="0"/>
              <a:cs typeface="Calibri" panose="020F0502020204030204" pitchFamily="34" charset="0"/>
            </a:endParaRPr>
          </a:p>
        </p:txBody>
      </p:sp>
      <p:pic>
        <p:nvPicPr>
          <p:cNvPr id="6" name="Immagine 5" descr="Immagine che contiene elettronico, tavolo, interni&#10;&#10;Descrizione generata automaticamente">
            <a:extLst>
              <a:ext uri="{FF2B5EF4-FFF2-40B4-BE49-F238E27FC236}">
                <a16:creationId xmlns:a16="http://schemas.microsoft.com/office/drawing/2014/main" id="{39787B42-B957-4CA0-9EAB-4DAAEC118D4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98535" y="357067"/>
            <a:ext cx="3672289" cy="2754217"/>
          </a:xfrm>
          <a:prstGeom prst="rect">
            <a:avLst/>
          </a:prstGeom>
        </p:spPr>
      </p:pic>
    </p:spTree>
    <p:extLst>
      <p:ext uri="{BB962C8B-B14F-4D97-AF65-F5344CB8AC3E}">
        <p14:creationId xmlns:p14="http://schemas.microsoft.com/office/powerpoint/2010/main" val="523048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EA11FC7-F0BE-4939-9BED-EC8BB52DE759}"/>
              </a:ext>
            </a:extLst>
          </p:cNvPr>
          <p:cNvSpPr>
            <a:spLocks noGrp="1"/>
          </p:cNvSpPr>
          <p:nvPr>
            <p:ph type="title"/>
          </p:nvPr>
        </p:nvSpPr>
        <p:spPr>
          <a:xfrm>
            <a:off x="1663547" y="624110"/>
            <a:ext cx="9841065" cy="1280890"/>
          </a:xfrm>
        </p:spPr>
        <p:txBody>
          <a:bodyPr/>
          <a:lstStyle/>
          <a:p>
            <a:r>
              <a:rPr lang="it-IT" b="1" dirty="0">
                <a:latin typeface="Calibri" panose="020F0502020204030204" pitchFamily="34" charset="0"/>
                <a:cs typeface="Calibri" panose="020F0502020204030204" pitchFamily="34" charset="0"/>
              </a:rPr>
              <a:t>Niente pornografia!!!</a:t>
            </a:r>
          </a:p>
        </p:txBody>
      </p:sp>
      <p:pic>
        <p:nvPicPr>
          <p:cNvPr id="9" name="Segnaposto contenuto 8" descr="Immagine che contiene fotografia&#10;&#10;Descrizione generata automaticamente">
            <a:extLst>
              <a:ext uri="{FF2B5EF4-FFF2-40B4-BE49-F238E27FC236}">
                <a16:creationId xmlns:a16="http://schemas.microsoft.com/office/drawing/2014/main" id="{20E77228-8AB1-4E7D-8D10-EFFEDB1B6A3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399211" y="418049"/>
            <a:ext cx="4726650" cy="2482850"/>
          </a:xfrm>
          <a:effectLst>
            <a:softEdge rad="317500"/>
          </a:effectLst>
        </p:spPr>
      </p:pic>
      <p:sp>
        <p:nvSpPr>
          <p:cNvPr id="2" name="Segnaposto piè di pagina 1">
            <a:extLst>
              <a:ext uri="{FF2B5EF4-FFF2-40B4-BE49-F238E27FC236}">
                <a16:creationId xmlns:a16="http://schemas.microsoft.com/office/drawing/2014/main" id="{04798FC1-0113-4878-A6AB-52819F374252}"/>
              </a:ext>
            </a:extLst>
          </p:cNvPr>
          <p:cNvSpPr>
            <a:spLocks noGrp="1"/>
          </p:cNvSpPr>
          <p:nvPr>
            <p:ph type="ftr" sz="quarter" idx="11"/>
          </p:nvPr>
        </p:nvSpPr>
        <p:spPr/>
        <p:txBody>
          <a:bodyPr/>
          <a:lstStyle/>
          <a:p>
            <a:r>
              <a:rPr lang="en-US"/>
              <a:t>Prof.ssa Valentina Bonvicini</a:t>
            </a:r>
            <a:endParaRPr lang="en-US" dirty="0"/>
          </a:p>
        </p:txBody>
      </p:sp>
      <p:sp>
        <p:nvSpPr>
          <p:cNvPr id="3" name="Rettangolo 2">
            <a:extLst>
              <a:ext uri="{FF2B5EF4-FFF2-40B4-BE49-F238E27FC236}">
                <a16:creationId xmlns:a16="http://schemas.microsoft.com/office/drawing/2014/main" id="{9674C2E8-AAC7-4573-8BA9-CCFDD2B70D23}"/>
              </a:ext>
            </a:extLst>
          </p:cNvPr>
          <p:cNvSpPr/>
          <p:nvPr/>
        </p:nvSpPr>
        <p:spPr>
          <a:xfrm>
            <a:off x="3426246" y="3244334"/>
            <a:ext cx="3858541" cy="369332"/>
          </a:xfrm>
          <a:prstGeom prst="rect">
            <a:avLst/>
          </a:prstGeom>
        </p:spPr>
        <p:txBody>
          <a:bodyPr wrap="square">
            <a:spAutoFit/>
          </a:bodyPr>
          <a:lstStyle/>
          <a:p>
            <a:r>
              <a:rPr lang="it-IT" dirty="0"/>
              <a:t>.</a:t>
            </a:r>
          </a:p>
        </p:txBody>
      </p:sp>
      <p:sp>
        <p:nvSpPr>
          <p:cNvPr id="11" name="Rettangolo 10">
            <a:extLst>
              <a:ext uri="{FF2B5EF4-FFF2-40B4-BE49-F238E27FC236}">
                <a16:creationId xmlns:a16="http://schemas.microsoft.com/office/drawing/2014/main" id="{C064A594-7FA7-48C5-8401-07D899C19948}"/>
              </a:ext>
            </a:extLst>
          </p:cNvPr>
          <p:cNvSpPr/>
          <p:nvPr/>
        </p:nvSpPr>
        <p:spPr>
          <a:xfrm>
            <a:off x="694063" y="2690336"/>
            <a:ext cx="9926197" cy="3508653"/>
          </a:xfrm>
          <a:prstGeom prst="rect">
            <a:avLst/>
          </a:prstGeom>
        </p:spPr>
        <p:txBody>
          <a:bodyPr wrap="square">
            <a:spAutoFit/>
          </a:bodyPr>
          <a:lstStyle/>
          <a:p>
            <a:r>
              <a:rPr lang="it-IT" sz="2400" dirty="0">
                <a:latin typeface="Calibri" panose="020F0502020204030204" pitchFamily="34" charset="0"/>
                <a:cs typeface="Calibri" panose="020F0502020204030204" pitchFamily="34" charset="0"/>
              </a:rPr>
              <a:t>Non inviare o ricevere immagini delle parti intime tue o altrui!</a:t>
            </a:r>
          </a:p>
          <a:p>
            <a:r>
              <a:rPr lang="it-IT" sz="2400" dirty="0">
                <a:latin typeface="Calibri" panose="020F0502020204030204" pitchFamily="34" charset="0"/>
                <a:cs typeface="Calibri" panose="020F0502020204030204" pitchFamily="34" charset="0"/>
              </a:rPr>
              <a:t>una fotografia, un video inviati tramite social network </a:t>
            </a:r>
            <a:r>
              <a:rPr lang="it-IT" sz="2400" dirty="0" err="1">
                <a:latin typeface="Calibri" panose="020F0502020204030204" pitchFamily="34" charset="0"/>
                <a:cs typeface="Calibri" panose="020F0502020204030204" pitchFamily="34" charset="0"/>
              </a:rPr>
              <a:t>posson</a:t>
            </a:r>
            <a:r>
              <a:rPr lang="it-IT" sz="2400" dirty="0">
                <a:latin typeface="Calibri" panose="020F0502020204030204" pitchFamily="34" charset="0"/>
                <a:cs typeface="Calibri" panose="020F0502020204030204" pitchFamily="34" charset="0"/>
              </a:rPr>
              <a:t> diventare molto pericolosi</a:t>
            </a:r>
          </a:p>
          <a:p>
            <a:r>
              <a:rPr lang="it-IT" sz="2400" dirty="0">
                <a:latin typeface="Calibri" panose="020F0502020204030204" pitchFamily="34" charset="0"/>
                <a:cs typeface="Calibri" panose="020F0502020204030204" pitchFamily="34" charset="0"/>
              </a:rPr>
              <a:t>se diffusi tramite cellulare o internet ad un vasto pubblico. </a:t>
            </a:r>
          </a:p>
          <a:p>
            <a:r>
              <a:rPr lang="it-IT" sz="2400" dirty="0">
                <a:latin typeface="Calibri" panose="020F0502020204030204" pitchFamily="34" charset="0"/>
                <a:cs typeface="Calibri" panose="020F0502020204030204" pitchFamily="34" charset="0"/>
              </a:rPr>
              <a:t>Anche se sono stati inviati consapevolmente, i rischi legali che</a:t>
            </a:r>
          </a:p>
          <a:p>
            <a:r>
              <a:rPr lang="it-IT" sz="2400" dirty="0">
                <a:latin typeface="Calibri" panose="020F0502020204030204" pitchFamily="34" charset="0"/>
                <a:cs typeface="Calibri" panose="020F0502020204030204" pitchFamily="34" charset="0"/>
              </a:rPr>
              <a:t>si collegano alla diffusione e divulgazione di questo genere di </a:t>
            </a:r>
          </a:p>
          <a:p>
            <a:r>
              <a:rPr lang="it-IT" sz="2400" dirty="0">
                <a:latin typeface="Calibri" panose="020F0502020204030204" pitchFamily="34" charset="0"/>
                <a:cs typeface="Calibri" panose="020F0502020204030204" pitchFamily="34" charset="0"/>
              </a:rPr>
              <a:t>materiale possono essere elevatissimi</a:t>
            </a:r>
          </a:p>
          <a:p>
            <a:r>
              <a:rPr lang="it-IT" dirty="0"/>
              <a:t> </a:t>
            </a:r>
          </a:p>
          <a:p>
            <a:endParaRPr lang="it-IT" dirty="0"/>
          </a:p>
          <a:p>
            <a:endParaRPr lang="it-IT" dirty="0"/>
          </a:p>
        </p:txBody>
      </p:sp>
    </p:spTree>
    <p:extLst>
      <p:ext uri="{BB962C8B-B14F-4D97-AF65-F5344CB8AC3E}">
        <p14:creationId xmlns:p14="http://schemas.microsoft.com/office/powerpoint/2010/main" val="1572554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3DB165C6-24CA-4280-904E-61E70A690E17}"/>
              </a:ext>
            </a:extLst>
          </p:cNvPr>
          <p:cNvSpPr>
            <a:spLocks noGrp="1"/>
          </p:cNvSpPr>
          <p:nvPr>
            <p:ph type="title"/>
          </p:nvPr>
        </p:nvSpPr>
        <p:spPr>
          <a:xfrm>
            <a:off x="1983037" y="624110"/>
            <a:ext cx="9521576" cy="1280890"/>
          </a:xfrm>
        </p:spPr>
        <p:txBody>
          <a:bodyPr/>
          <a:lstStyle/>
          <a:p>
            <a:r>
              <a:rPr lang="it-IT" dirty="0">
                <a:solidFill>
                  <a:srgbClr val="7030A0"/>
                </a:solidFill>
                <a:latin typeface="Calibri" panose="020F0502020204030204" pitchFamily="34" charset="0"/>
                <a:cs typeface="Calibri" panose="020F0502020204030204" pitchFamily="34" charset="0"/>
              </a:rPr>
              <a:t>…E poi RICORDA</a:t>
            </a:r>
          </a:p>
        </p:txBody>
      </p:sp>
      <p:sp>
        <p:nvSpPr>
          <p:cNvPr id="3" name="Segnaposto contenuto 2">
            <a:extLst>
              <a:ext uri="{FF2B5EF4-FFF2-40B4-BE49-F238E27FC236}">
                <a16:creationId xmlns:a16="http://schemas.microsoft.com/office/drawing/2014/main" id="{2BBB529C-BA21-4963-8A22-556F0EAE7E5B}"/>
              </a:ext>
            </a:extLst>
          </p:cNvPr>
          <p:cNvSpPr>
            <a:spLocks noGrp="1"/>
          </p:cNvSpPr>
          <p:nvPr>
            <p:ph idx="1"/>
          </p:nvPr>
        </p:nvSpPr>
        <p:spPr>
          <a:xfrm>
            <a:off x="1344058" y="1773715"/>
            <a:ext cx="10160554" cy="4143593"/>
          </a:xfrm>
        </p:spPr>
        <p:txBody>
          <a:bodyPr>
            <a:normAutofit fontScale="25000" lnSpcReduction="20000"/>
          </a:bodyPr>
          <a:lstStyle/>
          <a:p>
            <a:pPr marL="0" indent="0">
              <a:buNone/>
            </a:pPr>
            <a:r>
              <a:rPr lang="it-IT" sz="11200" dirty="0">
                <a:solidFill>
                  <a:schemeClr val="tx1"/>
                </a:solidFill>
                <a:latin typeface="Calibri" panose="020F0502020204030204" pitchFamily="34" charset="0"/>
                <a:cs typeface="Calibri" panose="020F0502020204030204" pitchFamily="34" charset="0"/>
              </a:rPr>
              <a:t> </a:t>
            </a:r>
          </a:p>
          <a:p>
            <a:pPr marL="0" indent="0">
              <a:buNone/>
            </a:pPr>
            <a:r>
              <a:rPr lang="it-IT" altLang="it-IT" sz="12800" dirty="0">
                <a:solidFill>
                  <a:schemeClr val="tx1"/>
                </a:solidFill>
                <a:latin typeface="Calibri" panose="020F0502020204030204" pitchFamily="34" charset="0"/>
                <a:cs typeface="Calibri" panose="020F0502020204030204" pitchFamily="34" charset="0"/>
              </a:rPr>
              <a:t>non fare un milione di foto e video</a:t>
            </a:r>
            <a:br>
              <a:rPr lang="it-IT" altLang="it-IT" sz="12800" dirty="0">
                <a:solidFill>
                  <a:schemeClr val="tx1"/>
                </a:solidFill>
                <a:latin typeface="Calibri" panose="020F0502020204030204" pitchFamily="34" charset="0"/>
                <a:cs typeface="Calibri" panose="020F0502020204030204" pitchFamily="34" charset="0"/>
              </a:rPr>
            </a:br>
            <a:r>
              <a:rPr lang="it-IT" altLang="it-IT" sz="12800" dirty="0">
                <a:solidFill>
                  <a:schemeClr val="tx1"/>
                </a:solidFill>
                <a:latin typeface="Calibri" panose="020F0502020204030204" pitchFamily="34" charset="0"/>
                <a:cs typeface="Calibri" panose="020F0502020204030204" pitchFamily="34" charset="0"/>
              </a:rPr>
              <a:t>non è necessario documentare ogni cosa!!! </a:t>
            </a:r>
            <a:br>
              <a:rPr lang="it-IT" altLang="it-IT" sz="12800" dirty="0">
                <a:solidFill>
                  <a:schemeClr val="tx1"/>
                </a:solidFill>
                <a:latin typeface="Calibri" panose="020F0502020204030204" pitchFamily="34" charset="0"/>
                <a:cs typeface="Calibri" panose="020F0502020204030204" pitchFamily="34" charset="0"/>
              </a:rPr>
            </a:br>
            <a:r>
              <a:rPr lang="it-IT" altLang="it-IT" sz="12800" dirty="0">
                <a:solidFill>
                  <a:schemeClr val="tx1"/>
                </a:solidFill>
                <a:latin typeface="Calibri" panose="020F0502020204030204" pitchFamily="34" charset="0"/>
                <a:cs typeface="Calibri" panose="020F0502020204030204" pitchFamily="34" charset="0"/>
              </a:rPr>
              <a:t>vivi le esperienze….</a:t>
            </a:r>
            <a:br>
              <a:rPr lang="it-IT" altLang="it-IT" sz="12800" dirty="0">
                <a:solidFill>
                  <a:schemeClr val="tx1"/>
                </a:solidFill>
                <a:latin typeface="Calibri" panose="020F0502020204030204" pitchFamily="34" charset="0"/>
                <a:cs typeface="Calibri" panose="020F0502020204030204" pitchFamily="34" charset="0"/>
              </a:rPr>
            </a:br>
            <a:r>
              <a:rPr lang="it-IT" altLang="it-IT" sz="12800" dirty="0">
                <a:solidFill>
                  <a:schemeClr val="tx1"/>
                </a:solidFill>
                <a:latin typeface="Calibri" panose="020F0502020204030204" pitchFamily="34" charset="0"/>
                <a:cs typeface="Calibri" panose="020F0502020204030204" pitchFamily="34" charset="0"/>
              </a:rPr>
              <a:t> resteranno impresse nella tua memoria per sempre!!!!</a:t>
            </a:r>
            <a:endParaRPr lang="it-IT" sz="12800" dirty="0">
              <a:solidFill>
                <a:schemeClr val="tx1"/>
              </a:solidFill>
              <a:latin typeface="Calibri" panose="020F0502020204030204" pitchFamily="34" charset="0"/>
              <a:cs typeface="Calibri" panose="020F0502020204030204" pitchFamily="34" charset="0"/>
            </a:endParaRP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Ogni tanto lascia il telefono a casa.</a:t>
            </a:r>
          </a:p>
          <a:p>
            <a:endParaRPr lang="it-IT" dirty="0"/>
          </a:p>
        </p:txBody>
      </p:sp>
      <p:sp>
        <p:nvSpPr>
          <p:cNvPr id="4" name="Segnaposto piè di pagina 3">
            <a:extLst>
              <a:ext uri="{FF2B5EF4-FFF2-40B4-BE49-F238E27FC236}">
                <a16:creationId xmlns:a16="http://schemas.microsoft.com/office/drawing/2014/main" id="{0941AAED-5DE4-45D0-980F-54928252E98C}"/>
              </a:ext>
            </a:extLst>
          </p:cNvPr>
          <p:cNvSpPr>
            <a:spLocks noGrp="1"/>
          </p:cNvSpPr>
          <p:nvPr>
            <p:ph type="ftr" sz="quarter" idx="11"/>
          </p:nvPr>
        </p:nvSpPr>
        <p:spPr/>
        <p:txBody>
          <a:bodyPr/>
          <a:lstStyle/>
          <a:p>
            <a:r>
              <a:rPr lang="en-US"/>
              <a:t>Prof.ssa Valentina Bonvicini</a:t>
            </a:r>
            <a:endParaRPr lang="en-US" dirty="0"/>
          </a:p>
        </p:txBody>
      </p:sp>
      <p:pic>
        <p:nvPicPr>
          <p:cNvPr id="5" name="Immagine 4">
            <a:extLst>
              <a:ext uri="{FF2B5EF4-FFF2-40B4-BE49-F238E27FC236}">
                <a16:creationId xmlns:a16="http://schemas.microsoft.com/office/drawing/2014/main" id="{0049904B-ED9B-47E3-9BEB-329833856244}"/>
              </a:ext>
            </a:extLst>
          </p:cNvPr>
          <p:cNvPicPr>
            <a:picLocks noChangeAspect="1"/>
          </p:cNvPicPr>
          <p:nvPr/>
        </p:nvPicPr>
        <p:blipFill>
          <a:blip r:embed="rId2"/>
          <a:stretch>
            <a:fillRect/>
          </a:stretch>
        </p:blipFill>
        <p:spPr>
          <a:xfrm>
            <a:off x="6659695" y="3890643"/>
            <a:ext cx="4608975" cy="2828789"/>
          </a:xfrm>
          <a:prstGeom prst="rect">
            <a:avLst/>
          </a:prstGeom>
        </p:spPr>
      </p:pic>
    </p:spTree>
    <p:extLst>
      <p:ext uri="{BB962C8B-B14F-4D97-AF65-F5344CB8AC3E}">
        <p14:creationId xmlns:p14="http://schemas.microsoft.com/office/powerpoint/2010/main" val="1101882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30A376C-2526-4613-8023-F8E352E89131}"/>
              </a:ext>
            </a:extLst>
          </p:cNvPr>
          <p:cNvSpPr>
            <a:spLocks noGrp="1"/>
          </p:cNvSpPr>
          <p:nvPr>
            <p:ph idx="1"/>
          </p:nvPr>
        </p:nvSpPr>
        <p:spPr>
          <a:xfrm>
            <a:off x="2181340" y="2038120"/>
            <a:ext cx="9323272" cy="3873102"/>
          </a:xfrm>
        </p:spPr>
        <p:txBody>
          <a:bodyPr>
            <a:normAutofit/>
          </a:bodyPr>
          <a:lstStyle/>
          <a:p>
            <a:pPr marL="0" indent="0">
              <a:buNone/>
            </a:pPr>
            <a:r>
              <a:rPr lang="it-IT" sz="4000" dirty="0">
                <a:solidFill>
                  <a:schemeClr val="tx1"/>
                </a:solidFill>
                <a:latin typeface="Calibri" panose="020F0502020204030204" pitchFamily="34" charset="0"/>
                <a:cs typeface="Calibri" panose="020F0502020204030204" pitchFamily="34" charset="0"/>
              </a:rPr>
              <a:t>e…..ogni tanto lascia il telefono a casa!!!!</a:t>
            </a:r>
          </a:p>
        </p:txBody>
      </p:sp>
      <p:sp>
        <p:nvSpPr>
          <p:cNvPr id="4" name="Segnaposto piè di pagina 3">
            <a:extLst>
              <a:ext uri="{FF2B5EF4-FFF2-40B4-BE49-F238E27FC236}">
                <a16:creationId xmlns:a16="http://schemas.microsoft.com/office/drawing/2014/main" id="{B2E6913F-E5F0-45D6-A781-49F535771B7F}"/>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222141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1A60E76-E131-4D21-80E6-DD462370DA79}"/>
              </a:ext>
            </a:extLst>
          </p:cNvPr>
          <p:cNvSpPr>
            <a:spLocks noGrp="1"/>
          </p:cNvSpPr>
          <p:nvPr>
            <p:ph type="title"/>
          </p:nvPr>
        </p:nvSpPr>
        <p:spPr/>
        <p:txBody>
          <a:bodyPr/>
          <a:lstStyle/>
          <a:p>
            <a:r>
              <a:rPr lang="it-IT" b="1" dirty="0">
                <a:solidFill>
                  <a:schemeClr val="tx1"/>
                </a:solidFill>
                <a:latin typeface="Calibri" panose="020F0502020204030204" pitchFamily="34" charset="0"/>
                <a:cs typeface="Calibri" panose="020F0502020204030204" pitchFamily="34" charset="0"/>
              </a:rPr>
              <a:t>La LEGGE 71/2017 </a:t>
            </a:r>
            <a:br>
              <a:rPr lang="it-IT" b="1" dirty="0">
                <a:solidFill>
                  <a:schemeClr val="tx1"/>
                </a:solidFill>
                <a:latin typeface="Calibri" panose="020F0502020204030204" pitchFamily="34" charset="0"/>
                <a:cs typeface="Calibri" panose="020F0502020204030204" pitchFamily="34" charset="0"/>
              </a:rPr>
            </a:br>
            <a:r>
              <a:rPr lang="it-IT" sz="2800" b="1" dirty="0">
                <a:solidFill>
                  <a:schemeClr val="tx1"/>
                </a:solidFill>
                <a:latin typeface="Calibri" panose="020F0502020204030204" pitchFamily="34" charset="0"/>
                <a:cs typeface="Calibri" panose="020F0502020204030204" pitchFamily="34" charset="0"/>
              </a:rPr>
              <a:t>in vigore dal 18 giugno 2017</a:t>
            </a:r>
          </a:p>
        </p:txBody>
      </p:sp>
      <p:sp>
        <p:nvSpPr>
          <p:cNvPr id="3" name="Segnaposto contenuto 2">
            <a:extLst>
              <a:ext uri="{FF2B5EF4-FFF2-40B4-BE49-F238E27FC236}">
                <a16:creationId xmlns:a16="http://schemas.microsoft.com/office/drawing/2014/main" id="{B4D1374C-5124-4B15-967E-2ABFC675E217}"/>
              </a:ext>
            </a:extLst>
          </p:cNvPr>
          <p:cNvSpPr>
            <a:spLocks noGrp="1"/>
          </p:cNvSpPr>
          <p:nvPr>
            <p:ph idx="1"/>
          </p:nvPr>
        </p:nvSpPr>
        <p:spPr>
          <a:xfrm>
            <a:off x="2368627" y="2133600"/>
            <a:ext cx="9135985" cy="4520588"/>
          </a:xfrm>
        </p:spPr>
        <p:txBody>
          <a:bodyPr/>
          <a:lstStyle/>
          <a:p>
            <a:pPr>
              <a:buFont typeface="Wingdings" panose="05000000000000000000" pitchFamily="2" charset="2"/>
              <a:buChar char="q"/>
            </a:pPr>
            <a:r>
              <a:rPr lang="it-IT" sz="2800" dirty="0">
                <a:solidFill>
                  <a:schemeClr val="tx1"/>
                </a:solidFill>
                <a:latin typeface="Calibri" panose="020F0502020204030204" pitchFamily="34" charset="0"/>
                <a:cs typeface="Calibri" panose="020F0502020204030204" pitchFamily="34" charset="0"/>
              </a:rPr>
              <a:t>per la prima volta introduce una </a:t>
            </a:r>
            <a:r>
              <a:rPr lang="it-IT" sz="2800" b="1" u="sng" dirty="0">
                <a:solidFill>
                  <a:schemeClr val="tx1"/>
                </a:solidFill>
                <a:latin typeface="Calibri" panose="020F0502020204030204" pitchFamily="34" charset="0"/>
                <a:cs typeface="Calibri" panose="020F0502020204030204" pitchFamily="34" charset="0"/>
              </a:rPr>
              <a:t>definizione</a:t>
            </a:r>
            <a:r>
              <a:rPr lang="it-IT" sz="2800" u="sng" dirty="0">
                <a:solidFill>
                  <a:schemeClr val="tx1"/>
                </a:solidFill>
                <a:latin typeface="Calibri" panose="020F0502020204030204" pitchFamily="34" charset="0"/>
                <a:cs typeface="Calibri" panose="020F0502020204030204" pitchFamily="34" charset="0"/>
              </a:rPr>
              <a:t> </a:t>
            </a:r>
            <a:r>
              <a:rPr lang="it-IT" sz="2800" b="1" u="sng" dirty="0">
                <a:solidFill>
                  <a:schemeClr val="tx1"/>
                </a:solidFill>
                <a:latin typeface="Calibri" panose="020F0502020204030204" pitchFamily="34" charset="0"/>
                <a:cs typeface="Calibri" panose="020F0502020204030204" pitchFamily="34" charset="0"/>
              </a:rPr>
              <a:t>di cyberbullismo</a:t>
            </a:r>
          </a:p>
          <a:p>
            <a:pPr>
              <a:buFont typeface="Wingdings" panose="05000000000000000000" pitchFamily="2" charset="2"/>
              <a:buChar char="q"/>
            </a:pPr>
            <a:r>
              <a:rPr lang="it-IT" sz="2800" dirty="0">
                <a:solidFill>
                  <a:schemeClr val="tx1"/>
                </a:solidFill>
                <a:latin typeface="Calibri" panose="020F0502020204030204" pitchFamily="34" charset="0"/>
                <a:cs typeface="Calibri" panose="020F0502020204030204" pitchFamily="34" charset="0"/>
              </a:rPr>
              <a:t>I reati restano gli stessi</a:t>
            </a:r>
          </a:p>
          <a:p>
            <a:pPr>
              <a:buFont typeface="Wingdings" panose="05000000000000000000" pitchFamily="2" charset="2"/>
              <a:buChar char="q"/>
            </a:pPr>
            <a:r>
              <a:rPr lang="it-IT" sz="2800" dirty="0">
                <a:solidFill>
                  <a:schemeClr val="tx1"/>
                </a:solidFill>
                <a:latin typeface="Calibri" panose="020F0502020204030204" pitchFamily="34" charset="0"/>
                <a:cs typeface="Calibri" panose="020F0502020204030204" pitchFamily="34" charset="0"/>
              </a:rPr>
              <a:t>In particolare però prevede: </a:t>
            </a:r>
          </a:p>
          <a:p>
            <a:pPr>
              <a:buFont typeface="Arial" panose="020B0604020202020204" pitchFamily="34" charset="0"/>
              <a:buChar char="•"/>
            </a:pPr>
            <a:r>
              <a:rPr lang="it-IT" sz="2800" dirty="0">
                <a:solidFill>
                  <a:schemeClr val="tx1"/>
                </a:solidFill>
                <a:latin typeface="Calibri" panose="020F0502020204030204" pitchFamily="34" charset="0"/>
                <a:cs typeface="Calibri" panose="020F0502020204030204" pitchFamily="34" charset="0"/>
              </a:rPr>
              <a:t>nuove responsabilità</a:t>
            </a:r>
          </a:p>
          <a:p>
            <a:pPr>
              <a:buFont typeface="Arial" panose="020B0604020202020204" pitchFamily="34" charset="0"/>
              <a:buChar char="•"/>
            </a:pPr>
            <a:r>
              <a:rPr lang="it-IT" sz="2800" dirty="0">
                <a:solidFill>
                  <a:schemeClr val="tx1"/>
                </a:solidFill>
                <a:latin typeface="Calibri" panose="020F0502020204030204" pitchFamily="34" charset="0"/>
                <a:cs typeface="Calibri" panose="020F0502020204030204" pitchFamily="34" charset="0"/>
              </a:rPr>
              <a:t>Nuovi obblighi</a:t>
            </a:r>
          </a:p>
          <a:p>
            <a:pPr>
              <a:buFont typeface="Arial" panose="020B0604020202020204" pitchFamily="34" charset="0"/>
              <a:buChar char="•"/>
            </a:pPr>
            <a:r>
              <a:rPr lang="it-IT" sz="2800" dirty="0">
                <a:solidFill>
                  <a:schemeClr val="tx1"/>
                </a:solidFill>
                <a:latin typeface="Calibri" panose="020F0502020204030204" pitchFamily="34" charset="0"/>
                <a:cs typeface="Calibri" panose="020F0502020204030204" pitchFamily="34" charset="0"/>
              </a:rPr>
              <a:t>Nuove figure di riferimento</a:t>
            </a:r>
          </a:p>
          <a:p>
            <a:pPr>
              <a:buFont typeface="Wingdings" panose="05000000000000000000" pitchFamily="2" charset="2"/>
              <a:buChar char="q"/>
            </a:pPr>
            <a:endParaRPr lang="it-IT" sz="2800" dirty="0">
              <a:solidFill>
                <a:schemeClr val="tx1"/>
              </a:solidFill>
              <a:latin typeface="+mj-lt"/>
            </a:endParaRPr>
          </a:p>
          <a:p>
            <a:endParaRPr lang="it-IT" sz="2800" dirty="0">
              <a:solidFill>
                <a:schemeClr val="tx1"/>
              </a:solidFill>
              <a:latin typeface="+mj-lt"/>
            </a:endParaRPr>
          </a:p>
          <a:p>
            <a:endParaRPr lang="it-IT" dirty="0"/>
          </a:p>
        </p:txBody>
      </p:sp>
      <p:sp>
        <p:nvSpPr>
          <p:cNvPr id="2" name="Segnaposto piè di pagina 1">
            <a:extLst>
              <a:ext uri="{FF2B5EF4-FFF2-40B4-BE49-F238E27FC236}">
                <a16:creationId xmlns:a16="http://schemas.microsoft.com/office/drawing/2014/main" id="{CF5AEA24-8652-4944-835A-9568AF206A56}"/>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2242795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1B2B75-5EEC-4433-879D-320D71617E96}"/>
              </a:ext>
            </a:extLst>
          </p:cNvPr>
          <p:cNvSpPr>
            <a:spLocks noGrp="1"/>
          </p:cNvSpPr>
          <p:nvPr>
            <p:ph type="title"/>
          </p:nvPr>
        </p:nvSpPr>
        <p:spPr/>
        <p:txBody>
          <a:bodyPr/>
          <a:lstStyle/>
          <a:p>
            <a:r>
              <a:rPr lang="it-IT" dirty="0"/>
              <a:t>Link utili</a:t>
            </a:r>
          </a:p>
        </p:txBody>
      </p:sp>
      <p:sp>
        <p:nvSpPr>
          <p:cNvPr id="3" name="Segnaposto contenuto 2">
            <a:extLst>
              <a:ext uri="{FF2B5EF4-FFF2-40B4-BE49-F238E27FC236}">
                <a16:creationId xmlns:a16="http://schemas.microsoft.com/office/drawing/2014/main" id="{CCB42621-5A0C-40C5-B5FE-F5B8DCB495C2}"/>
              </a:ext>
            </a:extLst>
          </p:cNvPr>
          <p:cNvSpPr>
            <a:spLocks noGrp="1"/>
          </p:cNvSpPr>
          <p:nvPr>
            <p:ph idx="1"/>
          </p:nvPr>
        </p:nvSpPr>
        <p:spPr>
          <a:xfrm>
            <a:off x="1211855" y="1454227"/>
            <a:ext cx="10292757" cy="4456995"/>
          </a:xfrm>
        </p:spPr>
        <p:txBody>
          <a:bodyPr>
            <a:normAutofit fontScale="77500" lnSpcReduction="20000"/>
          </a:bodyPr>
          <a:lstStyle/>
          <a:p>
            <a:pPr>
              <a:lnSpc>
                <a:spcPct val="150000"/>
              </a:lnSpc>
              <a:buFont typeface="Wingdings" panose="05000000000000000000" pitchFamily="2" charset="2"/>
              <a:buChar char="§"/>
              <a:defRPr/>
            </a:pPr>
            <a:r>
              <a:rPr lang="it-IT" altLang="it-IT" dirty="0">
                <a:cs typeface="Arial" panose="020B0604020202020204" pitchFamily="34" charset="0"/>
                <a:hlinkClick r:id="rId2"/>
              </a:rPr>
              <a:t>www.smontailbullo.it</a:t>
            </a:r>
          </a:p>
          <a:p>
            <a:pPr>
              <a:lnSpc>
                <a:spcPct val="150000"/>
              </a:lnSpc>
              <a:buFont typeface="Wingdings" panose="05000000000000000000" pitchFamily="2" charset="2"/>
              <a:buChar char="§"/>
              <a:defRPr/>
            </a:pPr>
            <a:r>
              <a:rPr lang="it-IT" altLang="it-IT" dirty="0">
                <a:cs typeface="Arial" panose="020B0604020202020204" pitchFamily="34" charset="0"/>
                <a:hlinkClick r:id="rId2"/>
              </a:rPr>
              <a:t>http://www.paroleostili.com/</a:t>
            </a:r>
          </a:p>
          <a:p>
            <a:pPr>
              <a:lnSpc>
                <a:spcPct val="150000"/>
              </a:lnSpc>
              <a:buFont typeface="Wingdings" panose="05000000000000000000" pitchFamily="2" charset="2"/>
              <a:buChar char="§"/>
              <a:defRPr/>
            </a:pPr>
            <a:r>
              <a:rPr lang="it-IT" altLang="it-IT" dirty="0">
                <a:cs typeface="Arial" panose="020B0604020202020204" pitchFamily="34" charset="0"/>
                <a:hlinkClick r:id="rId2"/>
              </a:rPr>
              <a:t>http://www.sicurionline.it</a:t>
            </a:r>
            <a:endParaRPr lang="it-IT" altLang="it-IT" dirty="0">
              <a:cs typeface="Arial" panose="020B0604020202020204" pitchFamily="34" charset="0"/>
            </a:endParaRPr>
          </a:p>
          <a:p>
            <a:pPr>
              <a:lnSpc>
                <a:spcPct val="150000"/>
              </a:lnSpc>
              <a:buFont typeface="Wingdings" panose="05000000000000000000" pitchFamily="2" charset="2"/>
              <a:buChar char="§"/>
              <a:defRPr/>
            </a:pPr>
            <a:r>
              <a:rPr lang="it-IT" altLang="it-IT" dirty="0">
                <a:cs typeface="Arial" panose="020B0604020202020204" pitchFamily="34" charset="0"/>
                <a:hlinkClick r:id="rId3"/>
              </a:rPr>
              <a:t>http://www.generazioniconnesse.it</a:t>
            </a:r>
            <a:endParaRPr lang="it-IT" altLang="it-IT" dirty="0">
              <a:cs typeface="Arial" panose="020B0604020202020204" pitchFamily="34" charset="0"/>
            </a:endParaRPr>
          </a:p>
          <a:p>
            <a:pPr>
              <a:lnSpc>
                <a:spcPct val="150000"/>
              </a:lnSpc>
              <a:buFont typeface="Wingdings" panose="05000000000000000000" pitchFamily="2" charset="2"/>
              <a:buChar char="§"/>
              <a:defRPr/>
            </a:pPr>
            <a:r>
              <a:rPr lang="it-IT" altLang="it-IT" dirty="0">
                <a:cs typeface="Arial" panose="020B0604020202020204" pitchFamily="34" charset="0"/>
                <a:hlinkClick r:id="rId4"/>
              </a:rPr>
              <a:t>http://www.garanteprivacy.it/web/guest/home</a:t>
            </a:r>
            <a:endParaRPr lang="it-IT" altLang="it-IT" dirty="0">
              <a:cs typeface="Arial" panose="020B0604020202020204" pitchFamily="34" charset="0"/>
            </a:endParaRPr>
          </a:p>
          <a:p>
            <a:pPr>
              <a:lnSpc>
                <a:spcPct val="150000"/>
              </a:lnSpc>
              <a:buFont typeface="Wingdings" panose="05000000000000000000" pitchFamily="2" charset="2"/>
              <a:buChar char="§"/>
              <a:defRPr/>
            </a:pPr>
            <a:r>
              <a:rPr lang="it-IT" altLang="it-IT" dirty="0">
                <a:cs typeface="Arial" panose="020B0604020202020204" pitchFamily="34" charset="0"/>
                <a:hlinkClick r:id="rId5"/>
              </a:rPr>
              <a:t>www.poliziadistato.it</a:t>
            </a:r>
          </a:p>
          <a:p>
            <a:pPr>
              <a:lnSpc>
                <a:spcPct val="150000"/>
              </a:lnSpc>
              <a:buFont typeface="Wingdings" panose="05000000000000000000" pitchFamily="2" charset="2"/>
              <a:buChar char="§"/>
              <a:defRPr/>
            </a:pPr>
            <a:r>
              <a:rPr lang="it-IT" altLang="it-IT" dirty="0">
                <a:cs typeface="Arial" panose="020B0604020202020204" pitchFamily="34" charset="0"/>
                <a:hlinkClick r:id="rId5"/>
              </a:rPr>
              <a:t>http://intreccio.eu/cyberbullismo-la-polizia-postale-detta-10-regole-per-la-rete/</a:t>
            </a:r>
            <a:endParaRPr lang="it-IT" altLang="it-IT" dirty="0">
              <a:cs typeface="Arial" panose="020B0604020202020204" pitchFamily="34" charset="0"/>
            </a:endParaRPr>
          </a:p>
          <a:p>
            <a:pPr>
              <a:lnSpc>
                <a:spcPct val="150000"/>
              </a:lnSpc>
              <a:buFont typeface="Wingdings" panose="05000000000000000000" pitchFamily="2" charset="2"/>
              <a:buChar char="§"/>
              <a:defRPr/>
            </a:pPr>
            <a:r>
              <a:rPr lang="it-IT" altLang="it-IT" dirty="0">
                <a:cs typeface="Arial" panose="020B0604020202020204" pitchFamily="34" charset="0"/>
                <a:hlinkClick r:id="rId6"/>
              </a:rPr>
              <a:t>http://www.azzurro.it/it/informazioni-e-consigli/consigli/cyberbullismo/cyberbullismo-cos%E2%80%99-%C3%A8</a:t>
            </a:r>
            <a:endParaRPr lang="it-IT" altLang="it-IT" dirty="0">
              <a:cs typeface="Arial" panose="020B0604020202020204" pitchFamily="34" charset="0"/>
            </a:endParaRPr>
          </a:p>
          <a:p>
            <a:pPr>
              <a:lnSpc>
                <a:spcPct val="150000"/>
              </a:lnSpc>
              <a:buFont typeface="Wingdings" panose="05000000000000000000" pitchFamily="2" charset="2"/>
              <a:buChar char="§"/>
              <a:defRPr/>
            </a:pPr>
            <a:r>
              <a:rPr lang="en-US" altLang="it-IT" u="sng" dirty="0">
                <a:solidFill>
                  <a:schemeClr val="accent1">
                    <a:lumMod val="60000"/>
                    <a:lumOff val="40000"/>
                  </a:schemeClr>
                </a:solidFill>
                <a:cs typeface="Arial" panose="020B0604020202020204" pitchFamily="34" charset="0"/>
              </a:rPr>
              <a:t>Save The Children: www.stop-it.org</a:t>
            </a:r>
            <a:endParaRPr lang="it-IT" altLang="it-IT" u="sng" dirty="0">
              <a:solidFill>
                <a:schemeClr val="accent1">
                  <a:lumMod val="60000"/>
                  <a:lumOff val="40000"/>
                </a:schemeClr>
              </a:solidFill>
              <a:cs typeface="Arial" panose="020B0604020202020204" pitchFamily="34" charset="0"/>
            </a:endParaRPr>
          </a:p>
          <a:p>
            <a:pPr>
              <a:lnSpc>
                <a:spcPct val="150000"/>
              </a:lnSpc>
              <a:buFont typeface="Wingdings" panose="05000000000000000000" pitchFamily="2" charset="2"/>
              <a:buChar char="§"/>
              <a:defRPr/>
            </a:pPr>
            <a:r>
              <a:rPr lang="it-IT" altLang="it-IT" u="sng" dirty="0">
                <a:solidFill>
                  <a:schemeClr val="accent1">
                    <a:lumMod val="60000"/>
                    <a:lumOff val="40000"/>
                  </a:schemeClr>
                </a:solidFill>
                <a:cs typeface="Arial" panose="020B0604020202020204" pitchFamily="34" charset="0"/>
              </a:rPr>
              <a:t>http://www.pepita.it/</a:t>
            </a:r>
          </a:p>
          <a:p>
            <a:endParaRPr lang="it-IT" dirty="0"/>
          </a:p>
        </p:txBody>
      </p:sp>
      <p:sp>
        <p:nvSpPr>
          <p:cNvPr id="4" name="Segnaposto piè di pagina 3">
            <a:extLst>
              <a:ext uri="{FF2B5EF4-FFF2-40B4-BE49-F238E27FC236}">
                <a16:creationId xmlns:a16="http://schemas.microsoft.com/office/drawing/2014/main" id="{3FBC0159-3847-459C-8B58-D27234FF608D}"/>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251640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568723-FA52-4343-8E14-E73210C139EA}"/>
              </a:ext>
            </a:extLst>
          </p:cNvPr>
          <p:cNvSpPr>
            <a:spLocks noGrp="1"/>
          </p:cNvSpPr>
          <p:nvPr>
            <p:ph type="title"/>
          </p:nvPr>
        </p:nvSpPr>
        <p:spPr>
          <a:xfrm>
            <a:off x="1630496" y="330506"/>
            <a:ext cx="9874117" cy="1574494"/>
          </a:xfrm>
        </p:spPr>
        <p:txBody>
          <a:bodyPr>
            <a:normAutofit/>
          </a:bodyPr>
          <a:lstStyle/>
          <a:p>
            <a:r>
              <a:rPr lang="it-IT" dirty="0">
                <a:solidFill>
                  <a:srgbClr val="C00000"/>
                </a:solidFill>
                <a:latin typeface="Calibri" panose="020F0502020204030204" pitchFamily="34" charset="0"/>
                <a:cs typeface="Calibri" panose="020F0502020204030204" pitchFamily="34" charset="0"/>
              </a:rPr>
              <a:t>Cos’è il cyberbullismo</a:t>
            </a:r>
            <a:br>
              <a:rPr lang="it-IT" dirty="0">
                <a:solidFill>
                  <a:srgbClr val="C00000"/>
                </a:solidFill>
                <a:latin typeface="Calibri" panose="020F0502020204030204" pitchFamily="34" charset="0"/>
                <a:cs typeface="Calibri" panose="020F0502020204030204" pitchFamily="34" charset="0"/>
              </a:rPr>
            </a:br>
            <a:r>
              <a:rPr lang="it-IT" dirty="0">
                <a:solidFill>
                  <a:srgbClr val="C00000"/>
                </a:solidFill>
                <a:latin typeface="Calibri" panose="020F0502020204030204" pitchFamily="34" charset="0"/>
                <a:cs typeface="Calibri" panose="020F0502020204030204" pitchFamily="34" charset="0"/>
              </a:rPr>
              <a:t> </a:t>
            </a:r>
            <a:r>
              <a:rPr lang="it-IT" sz="2800" u="sng" dirty="0">
                <a:solidFill>
                  <a:srgbClr val="C00000"/>
                </a:solidFill>
                <a:latin typeface="Calibri" panose="020F0502020204030204" pitchFamily="34" charset="0"/>
                <a:ea typeface="+mn-ea"/>
                <a:cs typeface="Calibri" panose="020F0502020204030204" pitchFamily="34" charset="0"/>
              </a:rPr>
              <a:t>definizione</a:t>
            </a:r>
            <a:endParaRPr lang="it-IT" dirty="0">
              <a:solidFill>
                <a:srgbClr val="C00000"/>
              </a:solidFill>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ACF94F49-2FAA-4FAF-83E9-F0D780EBDC61}"/>
              </a:ext>
            </a:extLst>
          </p:cNvPr>
          <p:cNvSpPr>
            <a:spLocks noGrp="1"/>
          </p:cNvSpPr>
          <p:nvPr>
            <p:ph idx="1"/>
          </p:nvPr>
        </p:nvSpPr>
        <p:spPr>
          <a:xfrm>
            <a:off x="1718630" y="1366093"/>
            <a:ext cx="9785981" cy="4545130"/>
          </a:xfrm>
        </p:spPr>
        <p:txBody>
          <a:bodyPr>
            <a:normAutofit/>
          </a:bodyPr>
          <a:lstStyle/>
          <a:p>
            <a:r>
              <a:rPr lang="it-IT" sz="2800" b="1" dirty="0">
                <a:solidFill>
                  <a:schemeClr val="tx1"/>
                </a:solidFill>
                <a:latin typeface="Calibri" panose="020F0502020204030204" pitchFamily="34" charset="0"/>
                <a:cs typeface="Calibri" panose="020F0502020204030204" pitchFamily="34" charset="0"/>
              </a:rPr>
              <a:t>art.1-</a:t>
            </a:r>
          </a:p>
          <a:p>
            <a:pPr marL="0" indent="0">
              <a:buNone/>
            </a:pPr>
            <a:r>
              <a:rPr lang="it-IT" sz="2800" dirty="0">
                <a:solidFill>
                  <a:schemeClr val="tx1"/>
                </a:solidFill>
                <a:latin typeface="Calibri" panose="020F0502020204030204" pitchFamily="34" charset="0"/>
                <a:cs typeface="Calibri" panose="020F0502020204030204" pitchFamily="34" charset="0"/>
              </a:rPr>
              <a:t>«</a:t>
            </a:r>
            <a:r>
              <a:rPr lang="it-IT" sz="2800" i="1" dirty="0">
                <a:solidFill>
                  <a:schemeClr val="tx1"/>
                </a:solidFill>
                <a:latin typeface="Calibri" panose="020F0502020204030204" pitchFamily="34" charset="0"/>
                <a:cs typeface="Calibri" panose="020F0502020204030204" pitchFamily="34" charset="0"/>
              </a:rPr>
              <a:t>Qualunque forma di pressione, aggressione, molestia, ricatto, ingiuria, denigrazione, diffamazione, furto di identità, alterazione, acquisizione illecita, manipolazione, trattamento illecito dei dati personali  in danno di minorenni, realizzata per via telematica, nonché la diffusione di contenuti on line aventi ad oggetto anche uno o più componenti della famiglia del minore il cui scopo intenzionale e predominante sia quello di isolare un minore o un gruppo di minori ponendo in atto un serio abuso, un attacco dannoso o la loro messa in ridicolo».</a:t>
            </a:r>
          </a:p>
          <a:p>
            <a:endParaRPr lang="it-IT" dirty="0"/>
          </a:p>
        </p:txBody>
      </p:sp>
      <p:sp>
        <p:nvSpPr>
          <p:cNvPr id="4" name="Segnaposto piè di pagina 3">
            <a:extLst>
              <a:ext uri="{FF2B5EF4-FFF2-40B4-BE49-F238E27FC236}">
                <a16:creationId xmlns:a16="http://schemas.microsoft.com/office/drawing/2014/main" id="{2FAC76F7-E0F3-4EF2-BF39-7C9915C91355}"/>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70856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8BFD52-7E6D-4CAA-BBE9-77377B5095B8}"/>
              </a:ext>
            </a:extLst>
          </p:cNvPr>
          <p:cNvSpPr>
            <a:spLocks noGrp="1"/>
          </p:cNvSpPr>
          <p:nvPr>
            <p:ph type="title"/>
          </p:nvPr>
        </p:nvSpPr>
        <p:spPr>
          <a:xfrm>
            <a:off x="2049137" y="624110"/>
            <a:ext cx="9455475" cy="1280890"/>
          </a:xfrm>
        </p:spPr>
        <p:txBody>
          <a:bodyPr/>
          <a:lstStyle/>
          <a:p>
            <a:r>
              <a:rPr lang="it-IT" b="1" dirty="0">
                <a:latin typeface="Calibri" panose="020F0502020204030204" pitchFamily="34" charset="0"/>
                <a:cs typeface="Calibri" panose="020F0502020204030204" pitchFamily="34" charset="0"/>
              </a:rPr>
              <a:t>Cos’è quindi il Cyberbullismo?</a:t>
            </a:r>
          </a:p>
        </p:txBody>
      </p:sp>
      <p:sp>
        <p:nvSpPr>
          <p:cNvPr id="3" name="Segnaposto contenuto 2">
            <a:extLst>
              <a:ext uri="{FF2B5EF4-FFF2-40B4-BE49-F238E27FC236}">
                <a16:creationId xmlns:a16="http://schemas.microsoft.com/office/drawing/2014/main" id="{3DAC06A8-98DE-4E8A-9E69-1D20039CC81E}"/>
              </a:ext>
            </a:extLst>
          </p:cNvPr>
          <p:cNvSpPr>
            <a:spLocks noGrp="1"/>
          </p:cNvSpPr>
          <p:nvPr>
            <p:ph idx="1"/>
          </p:nvPr>
        </p:nvSpPr>
        <p:spPr>
          <a:xfrm>
            <a:off x="958467" y="2131593"/>
            <a:ext cx="10546145" cy="3777622"/>
          </a:xfrm>
        </p:spPr>
        <p:txBody>
          <a:bodyPr>
            <a:normAutofit lnSpcReduction="10000"/>
          </a:bodyPr>
          <a:lstStyle/>
          <a:p>
            <a:pPr marL="0" indent="0">
              <a:buNone/>
            </a:pPr>
            <a:r>
              <a:rPr lang="it-IT" sz="2400" dirty="0">
                <a:solidFill>
                  <a:schemeClr val="tx1"/>
                </a:solidFill>
                <a:latin typeface="Calibri" panose="020F0502020204030204" pitchFamily="34" charset="0"/>
                <a:cs typeface="Calibri" panose="020F0502020204030204" pitchFamily="34" charset="0"/>
              </a:rPr>
              <a:t>Il cyberbullismo è un atto di prevaricazione intenzionale e ripetitivo perpetrato attraverso l'uso di nuove tecnologie</a:t>
            </a:r>
          </a:p>
          <a:p>
            <a:r>
              <a:rPr lang="it-IT" sz="2400" b="1" dirty="0">
                <a:solidFill>
                  <a:schemeClr val="tx1"/>
                </a:solidFill>
                <a:latin typeface="Calibri" panose="020F0502020204030204" pitchFamily="34" charset="0"/>
                <a:cs typeface="Calibri" panose="020F0502020204030204" pitchFamily="34" charset="0"/>
              </a:rPr>
              <a:t>Caratteristiche del cyberbullismo</a:t>
            </a:r>
            <a:r>
              <a:rPr lang="it-IT" sz="2400" dirty="0">
                <a:solidFill>
                  <a:schemeClr val="tx1"/>
                </a:solidFill>
                <a:latin typeface="Calibri" panose="020F0502020204030204" pitchFamily="34" charset="0"/>
                <a:cs typeface="Calibri" panose="020F0502020204030204" pitchFamily="34" charset="0"/>
              </a:rPr>
              <a:t>:</a:t>
            </a:r>
          </a:p>
          <a:p>
            <a:pPr marL="0" indent="0">
              <a:buNone/>
            </a:pPr>
            <a:endParaRPr lang="it-IT" sz="2400" dirty="0">
              <a:solidFill>
                <a:schemeClr val="tx1"/>
              </a:solidFill>
              <a:latin typeface="Calibri" panose="020F0502020204030204" pitchFamily="34" charset="0"/>
              <a:cs typeface="Calibri" panose="020F0502020204030204" pitchFamily="34" charset="0"/>
            </a:endParaRPr>
          </a:p>
          <a:p>
            <a:pPr marL="0" indent="0">
              <a:buNone/>
            </a:pPr>
            <a:r>
              <a:rPr lang="it-IT" sz="2400" dirty="0">
                <a:solidFill>
                  <a:schemeClr val="tx1"/>
                </a:solidFill>
                <a:latin typeface="Calibri" panose="020F0502020204030204" pitchFamily="34" charset="0"/>
                <a:cs typeface="Calibri" panose="020F0502020204030204" pitchFamily="34" charset="0"/>
              </a:rPr>
              <a:t>•	Pervasività - Aggressione “</a:t>
            </a:r>
            <a:r>
              <a:rPr lang="it-IT" sz="2400" dirty="0" err="1">
                <a:solidFill>
                  <a:schemeClr val="tx1"/>
                </a:solidFill>
                <a:latin typeface="Calibri" panose="020F0502020204030204" pitchFamily="34" charset="0"/>
                <a:cs typeface="Calibri" panose="020F0502020204030204" pitchFamily="34" charset="0"/>
              </a:rPr>
              <a:t>Anywhere</a:t>
            </a:r>
            <a:r>
              <a:rPr lang="it-IT" sz="2400" dirty="0">
                <a:solidFill>
                  <a:schemeClr val="tx1"/>
                </a:solidFill>
                <a:latin typeface="Calibri" panose="020F0502020204030204" pitchFamily="34" charset="0"/>
                <a:cs typeface="Calibri" panose="020F0502020204030204" pitchFamily="34" charset="0"/>
              </a:rPr>
              <a:t>, </a:t>
            </a:r>
            <a:r>
              <a:rPr lang="it-IT" sz="2400" dirty="0" err="1">
                <a:solidFill>
                  <a:schemeClr val="tx1"/>
                </a:solidFill>
                <a:latin typeface="Calibri" panose="020F0502020204030204" pitchFamily="34" charset="0"/>
                <a:cs typeface="Calibri" panose="020F0502020204030204" pitchFamily="34" charset="0"/>
              </a:rPr>
              <a:t>Anytime</a:t>
            </a:r>
            <a:r>
              <a:rPr lang="it-IT" sz="2400" dirty="0">
                <a:solidFill>
                  <a:schemeClr val="tx1"/>
                </a:solidFill>
                <a:latin typeface="Calibri" panose="020F0502020204030204" pitchFamily="34" charset="0"/>
                <a:cs typeface="Calibri" panose="020F0502020204030204" pitchFamily="34" charset="0"/>
              </a:rPr>
              <a:t>”</a:t>
            </a:r>
          </a:p>
          <a:p>
            <a:pPr marL="0" indent="0">
              <a:buNone/>
            </a:pPr>
            <a:r>
              <a:rPr lang="it-IT" sz="2400" dirty="0">
                <a:solidFill>
                  <a:schemeClr val="tx1"/>
                </a:solidFill>
                <a:latin typeface="Calibri" panose="020F0502020204030204" pitchFamily="34" charset="0"/>
                <a:cs typeface="Calibri" panose="020F0502020204030204" pitchFamily="34" charset="0"/>
              </a:rPr>
              <a:t>•	Ampiezza di portata</a:t>
            </a:r>
          </a:p>
          <a:p>
            <a:pPr marL="0" indent="0">
              <a:buNone/>
            </a:pPr>
            <a:r>
              <a:rPr lang="it-IT" sz="2400" dirty="0">
                <a:solidFill>
                  <a:schemeClr val="tx1"/>
                </a:solidFill>
                <a:latin typeface="Calibri" panose="020F0502020204030204" pitchFamily="34" charset="0"/>
                <a:cs typeface="Calibri" panose="020F0502020204030204" pitchFamily="34" charset="0"/>
              </a:rPr>
              <a:t>•	Anonimato percepito</a:t>
            </a:r>
          </a:p>
          <a:p>
            <a:pPr marL="0" indent="0">
              <a:buNone/>
            </a:pPr>
            <a:r>
              <a:rPr lang="it-IT" sz="2400" dirty="0">
                <a:solidFill>
                  <a:schemeClr val="tx1"/>
                </a:solidFill>
                <a:latin typeface="Calibri" panose="020F0502020204030204" pitchFamily="34" charset="0"/>
                <a:cs typeface="Calibri" panose="020F0502020204030204" pitchFamily="34" charset="0"/>
              </a:rPr>
              <a:t>•	Riproducibilità</a:t>
            </a:r>
          </a:p>
          <a:p>
            <a:endParaRPr lang="it-IT" dirty="0">
              <a:latin typeface="Calibri" panose="020F0502020204030204" pitchFamily="34" charset="0"/>
              <a:cs typeface="Calibri" panose="020F0502020204030204" pitchFamily="34" charset="0"/>
            </a:endParaRPr>
          </a:p>
        </p:txBody>
      </p:sp>
      <p:sp>
        <p:nvSpPr>
          <p:cNvPr id="4" name="Segnaposto piè di pagina 3">
            <a:extLst>
              <a:ext uri="{FF2B5EF4-FFF2-40B4-BE49-F238E27FC236}">
                <a16:creationId xmlns:a16="http://schemas.microsoft.com/office/drawing/2014/main" id="{45527714-31BD-4306-AA06-487CF7D2A37E}"/>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410210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BED138-85AB-409D-8381-1BE6A23B61D1}"/>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Il disimpegno morale del cyberbullo</a:t>
            </a:r>
          </a:p>
        </p:txBody>
      </p:sp>
      <p:graphicFrame>
        <p:nvGraphicFramePr>
          <p:cNvPr id="5" name="Segnaposto contenuto 4">
            <a:extLst>
              <a:ext uri="{FF2B5EF4-FFF2-40B4-BE49-F238E27FC236}">
                <a16:creationId xmlns:a16="http://schemas.microsoft.com/office/drawing/2014/main" id="{C83E4AF1-E297-465C-8BDA-822EA65D4C9A}"/>
              </a:ext>
            </a:extLst>
          </p:cNvPr>
          <p:cNvGraphicFramePr>
            <a:graphicFrameLocks noGrp="1"/>
          </p:cNvGraphicFramePr>
          <p:nvPr>
            <p:ph idx="1"/>
            <p:extLst>
              <p:ext uri="{D42A27DB-BD31-4B8C-83A1-F6EECF244321}">
                <p14:modId xmlns:p14="http://schemas.microsoft.com/office/powerpoint/2010/main" val="2321896108"/>
              </p:ext>
            </p:extLst>
          </p:nvPr>
        </p:nvGraphicFramePr>
        <p:xfrm>
          <a:off x="3050687" y="2127092"/>
          <a:ext cx="7992451" cy="3943666"/>
        </p:xfrm>
        <a:graphic>
          <a:graphicData uri="http://schemas.openxmlformats.org/drawingml/2006/table">
            <a:tbl>
              <a:tblPr firstRow="1" firstCol="1" lastRow="1" lastCol="1" bandRow="1" bandCol="1">
                <a:tableStyleId>{5C22544A-7EE6-4342-B048-85BDC9FD1C3A}</a:tableStyleId>
              </a:tblPr>
              <a:tblGrid>
                <a:gridCol w="7992451">
                  <a:extLst>
                    <a:ext uri="{9D8B030D-6E8A-4147-A177-3AD203B41FA5}">
                      <a16:colId xmlns:a16="http://schemas.microsoft.com/office/drawing/2014/main" val="1295743298"/>
                    </a:ext>
                  </a:extLst>
                </a:gridCol>
              </a:tblGrid>
              <a:tr h="944562">
                <a:tc>
                  <a:txBody>
                    <a:bodyPr/>
                    <a:lstStyle/>
                    <a:p>
                      <a:pPr algn="l">
                        <a:spcBef>
                          <a:spcPts val="10"/>
                        </a:spcBef>
                        <a:spcAft>
                          <a:spcPts val="0"/>
                        </a:spcAft>
                      </a:pPr>
                      <a:r>
                        <a:rPr lang="it-IT" sz="1800" dirty="0">
                          <a:effectLst/>
                          <a:latin typeface="Calibri" panose="020F0502020204030204" pitchFamily="34" charset="0"/>
                          <a:cs typeface="Calibri" panose="020F0502020204030204" pitchFamily="34" charset="0"/>
                        </a:rPr>
                        <a:t> </a:t>
                      </a:r>
                    </a:p>
                    <a:p>
                      <a:pPr marL="995680" marR="972185" algn="ctr">
                        <a:spcAft>
                          <a:spcPts val="0"/>
                        </a:spcAft>
                      </a:pPr>
                      <a:r>
                        <a:rPr lang="it-IT" sz="1800" dirty="0">
                          <a:effectLst/>
                          <a:latin typeface="Calibri" panose="020F0502020204030204" pitchFamily="34" charset="0"/>
                          <a:cs typeface="Calibri" panose="020F0502020204030204" pitchFamily="34" charset="0"/>
                        </a:rPr>
                        <a:t>“ma era solo uno scherzo, un gioco”</a:t>
                      </a:r>
                      <a:endParaRPr lang="it-IT" sz="1800" dirty="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extLst>
                  <a:ext uri="{0D108BD9-81ED-4DB2-BD59-A6C34878D82A}">
                    <a16:rowId xmlns:a16="http://schemas.microsoft.com/office/drawing/2014/main" val="3263692361"/>
                  </a:ext>
                </a:extLst>
              </a:tr>
              <a:tr h="944562">
                <a:tc>
                  <a:txBody>
                    <a:bodyPr/>
                    <a:lstStyle/>
                    <a:p>
                      <a:pPr algn="l">
                        <a:spcBef>
                          <a:spcPts val="15"/>
                        </a:spcBef>
                        <a:spcAft>
                          <a:spcPts val="0"/>
                        </a:spcAft>
                      </a:pPr>
                      <a:r>
                        <a:rPr lang="it-IT" sz="1800" dirty="0">
                          <a:effectLst/>
                          <a:latin typeface="Calibri" panose="020F0502020204030204" pitchFamily="34" charset="0"/>
                          <a:cs typeface="Calibri" panose="020F0502020204030204" pitchFamily="34" charset="0"/>
                        </a:rPr>
                        <a:t> </a:t>
                      </a:r>
                    </a:p>
                    <a:p>
                      <a:pPr marL="995680" marR="972185" algn="ctr">
                        <a:spcAft>
                          <a:spcPts val="0"/>
                        </a:spcAft>
                      </a:pPr>
                      <a:r>
                        <a:rPr lang="it-IT" sz="1800" dirty="0">
                          <a:effectLst/>
                          <a:latin typeface="Calibri" panose="020F0502020204030204" pitchFamily="34" charset="0"/>
                          <a:cs typeface="Calibri" panose="020F0502020204030204" pitchFamily="34" charset="0"/>
                        </a:rPr>
                        <a:t>“non è mica solo colpa mia, lo facevano tutti”</a:t>
                      </a:r>
                    </a:p>
                    <a:p>
                      <a:pPr marL="996950" marR="972185" algn="ctr">
                        <a:spcBef>
                          <a:spcPts val="105"/>
                        </a:spcBef>
                        <a:spcAft>
                          <a:spcPts val="0"/>
                        </a:spcAft>
                      </a:pPr>
                      <a:r>
                        <a:rPr lang="it-IT" sz="1800" dirty="0">
                          <a:effectLst/>
                          <a:latin typeface="Calibri" panose="020F0502020204030204" pitchFamily="34" charset="0"/>
                          <a:cs typeface="Calibri" panose="020F0502020204030204" pitchFamily="34" charset="0"/>
                        </a:rPr>
                        <a:t>“io non ho fatto niente ho solo girato un messaggio che mi è arrivato”</a:t>
                      </a:r>
                      <a:endParaRPr lang="it-IT" sz="1800" dirty="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extLst>
                  <a:ext uri="{0D108BD9-81ED-4DB2-BD59-A6C34878D82A}">
                    <a16:rowId xmlns:a16="http://schemas.microsoft.com/office/drawing/2014/main" val="3168330091"/>
                  </a:ext>
                </a:extLst>
              </a:tr>
              <a:tr h="944562">
                <a:tc>
                  <a:txBody>
                    <a:bodyPr/>
                    <a:lstStyle/>
                    <a:p>
                      <a:pPr algn="l">
                        <a:spcBef>
                          <a:spcPts val="10"/>
                        </a:spcBef>
                        <a:spcAft>
                          <a:spcPts val="0"/>
                        </a:spcAft>
                      </a:pPr>
                      <a:r>
                        <a:rPr lang="it-IT" sz="1800" dirty="0">
                          <a:effectLst/>
                          <a:latin typeface="Calibri" panose="020F0502020204030204" pitchFamily="34" charset="0"/>
                          <a:cs typeface="Calibri" panose="020F0502020204030204" pitchFamily="34" charset="0"/>
                        </a:rPr>
                        <a:t> </a:t>
                      </a:r>
                    </a:p>
                    <a:p>
                      <a:pPr marL="996950" marR="971550" algn="ctr">
                        <a:spcAft>
                          <a:spcPts val="0"/>
                        </a:spcAft>
                      </a:pPr>
                      <a:r>
                        <a:rPr lang="it-IT" sz="1800" dirty="0">
                          <a:effectLst/>
                          <a:latin typeface="Calibri" panose="020F0502020204030204" pitchFamily="34" charset="0"/>
                          <a:cs typeface="Calibri" panose="020F0502020204030204" pitchFamily="34" charset="0"/>
                        </a:rPr>
                        <a:t>“non pensavo se la prendesse così tanto”</a:t>
                      </a:r>
                      <a:endParaRPr lang="it-IT" sz="1800" dirty="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extLst>
                  <a:ext uri="{0D108BD9-81ED-4DB2-BD59-A6C34878D82A}">
                    <a16:rowId xmlns:a16="http://schemas.microsoft.com/office/drawing/2014/main" val="3445971554"/>
                  </a:ext>
                </a:extLst>
              </a:tr>
              <a:tr h="944562">
                <a:tc>
                  <a:txBody>
                    <a:bodyPr/>
                    <a:lstStyle/>
                    <a:p>
                      <a:pPr algn="l">
                        <a:spcBef>
                          <a:spcPts val="15"/>
                        </a:spcBef>
                        <a:spcAft>
                          <a:spcPts val="0"/>
                        </a:spcAft>
                      </a:pPr>
                      <a:r>
                        <a:rPr lang="it-IT" sz="1800" dirty="0">
                          <a:effectLst/>
                          <a:latin typeface="Calibri" panose="020F0502020204030204" pitchFamily="34" charset="0"/>
                          <a:cs typeface="Calibri" panose="020F0502020204030204" pitchFamily="34" charset="0"/>
                        </a:rPr>
                        <a:t> </a:t>
                      </a:r>
                    </a:p>
                    <a:p>
                      <a:pPr marL="995045" marR="972185" algn="ctr">
                        <a:spcAft>
                          <a:spcPts val="0"/>
                        </a:spcAft>
                      </a:pPr>
                      <a:r>
                        <a:rPr lang="it-IT" sz="1800" dirty="0">
                          <a:effectLst/>
                          <a:latin typeface="Calibri" panose="020F0502020204030204" pitchFamily="34" charset="0"/>
                          <a:cs typeface="Calibri" panose="020F0502020204030204" pitchFamily="34" charset="0"/>
                        </a:rPr>
                        <a:t>“io ho solo reagito”</a:t>
                      </a:r>
                      <a:endParaRPr lang="it-IT" sz="1800" dirty="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extLst>
                  <a:ext uri="{0D108BD9-81ED-4DB2-BD59-A6C34878D82A}">
                    <a16:rowId xmlns:a16="http://schemas.microsoft.com/office/drawing/2014/main" val="3288631829"/>
                  </a:ext>
                </a:extLst>
              </a:tr>
            </a:tbl>
          </a:graphicData>
        </a:graphic>
      </p:graphicFrame>
      <p:sp>
        <p:nvSpPr>
          <p:cNvPr id="4" name="Segnaposto piè di pagina 3">
            <a:extLst>
              <a:ext uri="{FF2B5EF4-FFF2-40B4-BE49-F238E27FC236}">
                <a16:creationId xmlns:a16="http://schemas.microsoft.com/office/drawing/2014/main" id="{A77C9382-5906-411D-B7A2-B53107CD8300}"/>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2261411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B2A9EE8A-F53F-4919-8177-065254C4F9F2}"/>
              </a:ext>
            </a:extLst>
          </p:cNvPr>
          <p:cNvSpPr>
            <a:spLocks noGrp="1"/>
          </p:cNvSpPr>
          <p:nvPr>
            <p:ph type="ftr" sz="quarter" idx="11"/>
          </p:nvPr>
        </p:nvSpPr>
        <p:spPr/>
        <p:txBody>
          <a:bodyPr/>
          <a:lstStyle/>
          <a:p>
            <a:r>
              <a:rPr lang="en-US"/>
              <a:t>Prof.ssa Valentina Bonvicini</a:t>
            </a:r>
            <a:endParaRPr lang="en-US" dirty="0"/>
          </a:p>
        </p:txBody>
      </p:sp>
      <p:pic>
        <p:nvPicPr>
          <p:cNvPr id="5" name="image5.jpeg">
            <a:extLst>
              <a:ext uri="{FF2B5EF4-FFF2-40B4-BE49-F238E27FC236}">
                <a16:creationId xmlns:a16="http://schemas.microsoft.com/office/drawing/2014/main" id="{E4E78E2A-D96A-41AC-8630-A0D212B43C7E}"/>
              </a:ext>
            </a:extLst>
          </p:cNvPr>
          <p:cNvPicPr>
            <a:picLocks noGrp="1"/>
          </p:cNvPicPr>
          <p:nvPr>
            <p:ph idx="1"/>
          </p:nvPr>
        </p:nvPicPr>
        <p:blipFill>
          <a:blip r:embed="rId2" cstate="print"/>
          <a:stretch>
            <a:fillRect/>
          </a:stretch>
        </p:blipFill>
        <p:spPr>
          <a:xfrm>
            <a:off x="1520328" y="1057619"/>
            <a:ext cx="9869985" cy="4755806"/>
          </a:xfrm>
          <a:prstGeom prst="rect">
            <a:avLst/>
          </a:prstGeom>
        </p:spPr>
      </p:pic>
    </p:spTree>
    <p:extLst>
      <p:ext uri="{BB962C8B-B14F-4D97-AF65-F5344CB8AC3E}">
        <p14:creationId xmlns:p14="http://schemas.microsoft.com/office/powerpoint/2010/main" val="272652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540535-09F3-40D2-8DED-5A78AE6B4385}"/>
              </a:ext>
            </a:extLst>
          </p:cNvPr>
          <p:cNvSpPr>
            <a:spLocks noGrp="1"/>
          </p:cNvSpPr>
          <p:nvPr>
            <p:ph type="title"/>
          </p:nvPr>
        </p:nvSpPr>
        <p:spPr>
          <a:xfrm>
            <a:off x="1553378" y="161582"/>
            <a:ext cx="9716877" cy="1028240"/>
          </a:xfrm>
        </p:spPr>
        <p:txBody>
          <a:bodyPr>
            <a:normAutofit fontScale="90000"/>
          </a:bodyPr>
          <a:lstStyle/>
          <a:p>
            <a:br>
              <a:rPr lang="it-IT" sz="4000" b="1" dirty="0">
                <a:solidFill>
                  <a:schemeClr val="tx1"/>
                </a:solidFill>
              </a:rPr>
            </a:br>
            <a:r>
              <a:rPr lang="it-IT" sz="4000" b="1" dirty="0">
                <a:solidFill>
                  <a:schemeClr val="accent1"/>
                </a:solidFill>
                <a:latin typeface="Calibri" panose="020F0502020204030204" pitchFamily="34" charset="0"/>
                <a:cs typeface="Calibri" panose="020F0502020204030204" pitchFamily="34" charset="0"/>
              </a:rPr>
              <a:t>NUOVE FORME DI TUTELA</a:t>
            </a:r>
            <a:endParaRPr lang="it-IT" dirty="0">
              <a:solidFill>
                <a:schemeClr val="tx1"/>
              </a:solidFill>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396BBF68-5670-4D3A-B05D-1CB7DCC58C5E}"/>
              </a:ext>
            </a:extLst>
          </p:cNvPr>
          <p:cNvSpPr>
            <a:spLocks noGrp="1"/>
          </p:cNvSpPr>
          <p:nvPr>
            <p:ph idx="1"/>
          </p:nvPr>
        </p:nvSpPr>
        <p:spPr>
          <a:xfrm>
            <a:off x="1222873" y="1476260"/>
            <a:ext cx="10638286" cy="5387249"/>
          </a:xfrm>
        </p:spPr>
        <p:txBody>
          <a:bodyPr>
            <a:normAutofit fontScale="92500" lnSpcReduction="20000"/>
          </a:bodyPr>
          <a:lstStyle/>
          <a:p>
            <a:r>
              <a:rPr lang="it-IT" sz="2800" b="1" dirty="0">
                <a:solidFill>
                  <a:schemeClr val="tx1"/>
                </a:solidFill>
                <a:latin typeface="Calibri" panose="020F0502020204030204" pitchFamily="34" charset="0"/>
                <a:cs typeface="Calibri" panose="020F0502020204030204" pitchFamily="34" charset="0"/>
              </a:rPr>
              <a:t>Art 2</a:t>
            </a:r>
            <a:r>
              <a:rPr lang="it-IT" sz="2800" dirty="0">
                <a:solidFill>
                  <a:schemeClr val="tx1"/>
                </a:solidFill>
                <a:latin typeface="Calibri" panose="020F0502020204030204" pitchFamily="34" charset="0"/>
                <a:cs typeface="Calibri" panose="020F0502020204030204" pitchFamily="34" charset="0"/>
              </a:rPr>
              <a:t> co.1: </a:t>
            </a:r>
          </a:p>
          <a:p>
            <a:pPr marL="0" indent="0">
              <a:buNone/>
            </a:pPr>
            <a:r>
              <a:rPr lang="it-IT" sz="2800" i="1" dirty="0">
                <a:solidFill>
                  <a:schemeClr val="tx1"/>
                </a:solidFill>
                <a:latin typeface="Calibri" panose="020F0502020204030204" pitchFamily="34" charset="0"/>
                <a:cs typeface="Calibri" panose="020F0502020204030204" pitchFamily="34" charset="0"/>
              </a:rPr>
              <a:t>Ciascun </a:t>
            </a:r>
            <a:r>
              <a:rPr lang="it-IT" sz="2800" b="1" i="1" dirty="0">
                <a:solidFill>
                  <a:schemeClr val="tx1"/>
                </a:solidFill>
                <a:latin typeface="Calibri" panose="020F0502020204030204" pitchFamily="34" charset="0"/>
                <a:cs typeface="Calibri" panose="020F0502020204030204" pitchFamily="34" charset="0"/>
              </a:rPr>
              <a:t>minore ultraquattordicenne</a:t>
            </a:r>
            <a:r>
              <a:rPr lang="it-IT" sz="2800" i="1" dirty="0">
                <a:solidFill>
                  <a:schemeClr val="tx1"/>
                </a:solidFill>
                <a:latin typeface="Calibri" panose="020F0502020204030204" pitchFamily="34" charset="0"/>
                <a:cs typeface="Calibri" panose="020F0502020204030204" pitchFamily="34" charset="0"/>
              </a:rPr>
              <a:t>, nonché </a:t>
            </a:r>
            <a:r>
              <a:rPr lang="it-IT" sz="2800" b="1" i="1" dirty="0">
                <a:solidFill>
                  <a:schemeClr val="tx1"/>
                </a:solidFill>
                <a:latin typeface="Calibri" panose="020F0502020204030204" pitchFamily="34" charset="0"/>
                <a:cs typeface="Calibri" panose="020F0502020204030204" pitchFamily="34" charset="0"/>
              </a:rPr>
              <a:t>ciascun genitore </a:t>
            </a:r>
            <a:r>
              <a:rPr lang="it-IT" sz="2800" i="1" dirty="0">
                <a:solidFill>
                  <a:schemeClr val="tx1"/>
                </a:solidFill>
                <a:latin typeface="Calibri" panose="020F0502020204030204" pitchFamily="34" charset="0"/>
                <a:cs typeface="Calibri" panose="020F0502020204030204" pitchFamily="34" charset="0"/>
              </a:rPr>
              <a:t>o soggetto esercente la responsabilità del minore che abbia subìto taluno degli atti di cui all'articolo 1, comma 2, della presente legge, può inoltrare al titolare del trattamento o al gestore del sito internet o del social media </a:t>
            </a:r>
            <a:r>
              <a:rPr lang="it-IT" sz="2800" b="1" i="1" dirty="0">
                <a:solidFill>
                  <a:schemeClr val="tx1"/>
                </a:solidFill>
                <a:latin typeface="Calibri" panose="020F0502020204030204" pitchFamily="34" charset="0"/>
                <a:cs typeface="Calibri" panose="020F0502020204030204" pitchFamily="34" charset="0"/>
              </a:rPr>
              <a:t>un'ISTANZA per L'OSCURAMENTO, LA RIMOZIONE O IL BLOCCO di qualsiasi altro dato personale del minore, diffuso nella rete internet</a:t>
            </a:r>
            <a:r>
              <a:rPr lang="it-IT" sz="2800" i="1" dirty="0">
                <a:solidFill>
                  <a:schemeClr val="tx1"/>
                </a:solidFill>
                <a:latin typeface="Calibri" panose="020F0502020204030204" pitchFamily="34" charset="0"/>
                <a:cs typeface="Calibri" panose="020F0502020204030204" pitchFamily="34" charset="0"/>
              </a:rPr>
              <a:t>, previa conservazione dei dati originali, anche qualora le condotte di cui all'articolo 1, comma 2, della presente legge, da identificare espressamente tramite relativo URL (</a:t>
            </a:r>
            <a:r>
              <a:rPr lang="it-IT" sz="2800" i="1" dirty="0" err="1">
                <a:solidFill>
                  <a:schemeClr val="tx1"/>
                </a:solidFill>
                <a:latin typeface="Calibri" panose="020F0502020204030204" pitchFamily="34" charset="0"/>
                <a:cs typeface="Calibri" panose="020F0502020204030204" pitchFamily="34" charset="0"/>
              </a:rPr>
              <a:t>Uniform</a:t>
            </a:r>
            <a:r>
              <a:rPr lang="it-IT" sz="2800" i="1" dirty="0">
                <a:solidFill>
                  <a:schemeClr val="tx1"/>
                </a:solidFill>
                <a:latin typeface="Calibri" panose="020F0502020204030204" pitchFamily="34" charset="0"/>
                <a:cs typeface="Calibri" panose="020F0502020204030204" pitchFamily="34" charset="0"/>
              </a:rPr>
              <a:t> </a:t>
            </a:r>
            <a:r>
              <a:rPr lang="it-IT" sz="2800" i="1" dirty="0" err="1">
                <a:solidFill>
                  <a:schemeClr val="tx1"/>
                </a:solidFill>
                <a:latin typeface="Calibri" panose="020F0502020204030204" pitchFamily="34" charset="0"/>
                <a:cs typeface="Calibri" panose="020F0502020204030204" pitchFamily="34" charset="0"/>
              </a:rPr>
              <a:t>resource</a:t>
            </a:r>
            <a:r>
              <a:rPr lang="it-IT" sz="2800" i="1" dirty="0">
                <a:solidFill>
                  <a:schemeClr val="tx1"/>
                </a:solidFill>
                <a:latin typeface="Calibri" panose="020F0502020204030204" pitchFamily="34" charset="0"/>
                <a:cs typeface="Calibri" panose="020F0502020204030204" pitchFamily="34" charset="0"/>
              </a:rPr>
              <a:t> locator), non integrino le fattispecie previste dall'articolo 167 del codice in materia di protezione dei dati personali, di cui al decreto legislativo 30 giugno 2003, n. 196, ovvero da altre norme incriminatrici</a:t>
            </a:r>
            <a:r>
              <a:rPr lang="it-IT" sz="2800" i="1" dirty="0">
                <a:latin typeface="Calibri" panose="020F0502020204030204" pitchFamily="34" charset="0"/>
                <a:cs typeface="Calibri" panose="020F0502020204030204" pitchFamily="34" charset="0"/>
              </a:rPr>
              <a:t>. </a:t>
            </a:r>
          </a:p>
          <a:p>
            <a:pPr marL="0" indent="0">
              <a:buNone/>
            </a:pPr>
            <a:br>
              <a:rPr lang="it-IT" sz="3600" i="1" spc="-50" dirty="0">
                <a:solidFill>
                  <a:prstClr val="black">
                    <a:lumMod val="75000"/>
                    <a:lumOff val="25000"/>
                  </a:prstClr>
                </a:solidFill>
                <a:latin typeface="Calibri" panose="020F0502020204030204" pitchFamily="34" charset="0"/>
                <a:ea typeface="+mj-ea"/>
                <a:cs typeface="Calibri" panose="020F0502020204030204" pitchFamily="34" charset="0"/>
              </a:rPr>
            </a:br>
            <a:r>
              <a:rPr lang="it-IT" sz="3600" spc="-50" dirty="0">
                <a:solidFill>
                  <a:prstClr val="black">
                    <a:lumMod val="75000"/>
                    <a:lumOff val="25000"/>
                  </a:prstClr>
                </a:solidFill>
                <a:latin typeface="Calibri Light" panose="020F0302020204030204"/>
                <a:ea typeface="+mj-ea"/>
                <a:cs typeface="+mj-cs"/>
              </a:rPr>
              <a:t> </a:t>
            </a:r>
            <a:br>
              <a:rPr lang="it-IT" sz="3600" spc="-50" dirty="0">
                <a:solidFill>
                  <a:prstClr val="black">
                    <a:lumMod val="75000"/>
                    <a:lumOff val="25000"/>
                  </a:prstClr>
                </a:solidFill>
                <a:latin typeface="Calibri Light" panose="020F0302020204030204"/>
                <a:ea typeface="+mj-ea"/>
                <a:cs typeface="+mj-cs"/>
              </a:rPr>
            </a:br>
            <a:endParaRPr lang="it-IT" sz="1600" dirty="0"/>
          </a:p>
        </p:txBody>
      </p:sp>
      <p:sp>
        <p:nvSpPr>
          <p:cNvPr id="4" name="Segnaposto piè di pagina 3">
            <a:extLst>
              <a:ext uri="{FF2B5EF4-FFF2-40B4-BE49-F238E27FC236}">
                <a16:creationId xmlns:a16="http://schemas.microsoft.com/office/drawing/2014/main" id="{F400FA22-F09C-470B-9972-F34A6465C889}"/>
              </a:ext>
            </a:extLst>
          </p:cNvPr>
          <p:cNvSpPr>
            <a:spLocks noGrp="1"/>
          </p:cNvSpPr>
          <p:nvPr>
            <p:ph type="ftr" sz="quarter" idx="11"/>
          </p:nvPr>
        </p:nvSpPr>
        <p:spPr/>
        <p:txBody>
          <a:bodyPr/>
          <a:lstStyle/>
          <a:p>
            <a:r>
              <a:rPr lang="en-US"/>
              <a:t>Prof.ssa Valentina Bonvicini</a:t>
            </a:r>
            <a:endParaRPr lang="en-US" dirty="0"/>
          </a:p>
        </p:txBody>
      </p:sp>
    </p:spTree>
    <p:extLst>
      <p:ext uri="{BB962C8B-B14F-4D97-AF65-F5344CB8AC3E}">
        <p14:creationId xmlns:p14="http://schemas.microsoft.com/office/powerpoint/2010/main" val="3176294912"/>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870</TotalTime>
  <Words>2803</Words>
  <Application>Microsoft Office PowerPoint</Application>
  <PresentationFormat>Widescreen</PresentationFormat>
  <Paragraphs>332</Paragraphs>
  <Slides>40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40</vt:i4>
      </vt:variant>
    </vt:vector>
  </HeadingPairs>
  <TitlesOfParts>
    <vt:vector size="47" baseType="lpstr">
      <vt:lpstr>Arial</vt:lpstr>
      <vt:lpstr>Calibri</vt:lpstr>
      <vt:lpstr>Calibri Light</vt:lpstr>
      <vt:lpstr>Century Gothic</vt:lpstr>
      <vt:lpstr>Wingdings</vt:lpstr>
      <vt:lpstr>Wingdings 3</vt:lpstr>
      <vt:lpstr>Filo</vt:lpstr>
      <vt:lpstr>Il CYBERBULLISMO dopo la Legge n. 71/2017 Come attuare le nuove disposizioni di legge ed intervenire tutelando se stessi e le vittime </vt:lpstr>
      <vt:lpstr>Conoscere l'esistenza della Legge </vt:lpstr>
      <vt:lpstr>Con la nuova legge, cosa cambia?</vt:lpstr>
      <vt:lpstr>La LEGGE 71/2017  in vigore dal 18 giugno 2017</vt:lpstr>
      <vt:lpstr>Cos’è il cyberbullismo  definizione</vt:lpstr>
      <vt:lpstr>Cos’è quindi il Cyberbullismo?</vt:lpstr>
      <vt:lpstr>Il disimpegno morale del cyberbullo</vt:lpstr>
      <vt:lpstr>Presentazione standard di PowerPoint</vt:lpstr>
      <vt:lpstr> NUOVE FORME DI TUTELA</vt:lpstr>
      <vt:lpstr>Presentazione standard di PowerPoint</vt:lpstr>
      <vt:lpstr> </vt:lpstr>
      <vt:lpstr> il minore ultraquattordicenne o i genitori possono fare       Il Garante deve intervenire entro 48 ore</vt:lpstr>
      <vt:lpstr>Come si scrive una segnalazione o un reclamo al Garante?   Occorre scaricare e compilare il modello che si trova sul sito del garante della privacy</vt:lpstr>
      <vt:lpstr>Cosa farà il Garante? </vt:lpstr>
      <vt:lpstr>Per i reati commessi, mediante la rete internet  da minorenni di eta' superiore agli anni quattordici  nei confronti di altro minorenne, chiunque  (anche l’insegnante) può attivare la procedura di    Art.7</vt:lpstr>
      <vt:lpstr>Come si svolge? </vt:lpstr>
      <vt:lpstr>COMPITI DELLA SCUOLA</vt:lpstr>
      <vt:lpstr>COMPITI DELLA SCUOLA</vt:lpstr>
      <vt:lpstr>COMPITI DELLA SCUOLA La legge prevede quindi:</vt:lpstr>
      <vt:lpstr> Il ruolo del REFERENTE</vt:lpstr>
      <vt:lpstr>Il ruolo del DIRIGENTE SCOLASTICO  </vt:lpstr>
      <vt:lpstr>Il ruolo del DIRIGENTE SCOLASTICO  </vt:lpstr>
      <vt:lpstr>I regolamenti delle scuole </vt:lpstr>
      <vt:lpstr>I regolamenti delle scuole </vt:lpstr>
      <vt:lpstr>Uso di cellulari e device </vt:lpstr>
      <vt:lpstr>LE RESPONSABILITÀ CIVILE  </vt:lpstr>
      <vt:lpstr>Culpa in educando Art 2048 co.1 C.C «Il padre e la madre, o il tutore sono responsabili del danno cagionato dal fatto illecito dei figli minori non emancipati o delle persone soggette alla tutela, che abitano con essi (1). La stessa disposizione si applica all'affiliante»    culpa in vigilando </vt:lpstr>
      <vt:lpstr>LA RESPONSABILITÀ DELLA SCUOLA</vt:lpstr>
      <vt:lpstr>LA RESPONSABILITÀ DELLA SCUOLA</vt:lpstr>
      <vt:lpstr>LA RESPONSABILITÀ DELLA SCUOLA</vt:lpstr>
      <vt:lpstr>LA RESPONSABILITÀ DEI GENITORI: culpa in educando </vt:lpstr>
      <vt:lpstr>Presentazione standard di PowerPoint</vt:lpstr>
      <vt:lpstr> CONSIGLI PRATICI</vt:lpstr>
      <vt:lpstr>Presentazione standard di PowerPoint</vt:lpstr>
      <vt:lpstr>Presentazione standard di PowerPoint</vt:lpstr>
      <vt:lpstr>Presentazione standard di PowerPoint</vt:lpstr>
      <vt:lpstr>Niente pornografia!!!</vt:lpstr>
      <vt:lpstr>…E poi RICORDA</vt:lpstr>
      <vt:lpstr>Presentazione standard di PowerPoint</vt:lpstr>
      <vt:lpstr>Link utili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CYBERBULLISMO a SCUOLA dopo la Legge n. 71/2017 Come attuare le nuove disposizioni di legge ed intervenire tutelando se stessi e le vittime</dc:title>
  <dc:creator>Gianluca Gribaldo</dc:creator>
  <cp:lastModifiedBy>Valentina Bonvicini</cp:lastModifiedBy>
  <cp:revision>50</cp:revision>
  <dcterms:created xsi:type="dcterms:W3CDTF">2017-09-11T20:16:57Z</dcterms:created>
  <dcterms:modified xsi:type="dcterms:W3CDTF">2018-11-25T22:36:54Z</dcterms:modified>
</cp:coreProperties>
</file>