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5"/>
  </p:notesMasterIdLst>
  <p:sldIdLst>
    <p:sldId id="256" r:id="rId2"/>
    <p:sldId id="2147308203" r:id="rId3"/>
    <p:sldId id="294" r:id="rId4"/>
    <p:sldId id="261" r:id="rId5"/>
    <p:sldId id="266" r:id="rId6"/>
    <p:sldId id="295" r:id="rId7"/>
    <p:sldId id="265" r:id="rId8"/>
    <p:sldId id="267" r:id="rId9"/>
    <p:sldId id="268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96" r:id="rId21"/>
    <p:sldId id="2147308204" r:id="rId22"/>
    <p:sldId id="2147308205" r:id="rId23"/>
    <p:sldId id="2147308206" r:id="rId24"/>
    <p:sldId id="2147308207" r:id="rId25"/>
    <p:sldId id="2147308208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97" r:id="rId34"/>
    <p:sldId id="298" r:id="rId35"/>
    <p:sldId id="299" r:id="rId36"/>
    <p:sldId id="300" r:id="rId37"/>
    <p:sldId id="289" r:id="rId38"/>
    <p:sldId id="290" r:id="rId39"/>
    <p:sldId id="301" r:id="rId40"/>
    <p:sldId id="302" r:id="rId41"/>
    <p:sldId id="293" r:id="rId42"/>
    <p:sldId id="2147308202" r:id="rId43"/>
    <p:sldId id="292" r:id="rId44"/>
  </p:sldIdLst>
  <p:sldSz cx="12192000" cy="6858000"/>
  <p:notesSz cx="6858000" cy="9144000"/>
  <p:embeddedFontLst>
    <p:embeddedFont>
      <p:font typeface="Comic Sans MS" panose="030F0702030302020204" pitchFamily="66" charset="0"/>
      <p:regular r:id="rId46"/>
      <p:bold r:id="rId47"/>
      <p:italic r:id="rId48"/>
      <p:boldItalic r:id="rId49"/>
    </p:embeddedFont>
    <p:embeddedFont>
      <p:font typeface="Gill Sans" panose="020B0604020202020204" charset="0"/>
      <p:regular r:id="rId50"/>
      <p:bold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FCF378-3DCA-43B8-A7FE-73F1E5E4548D}" type="doc">
      <dgm:prSet loTypeId="urn:microsoft.com/office/officeart/2005/8/layout/arrow1" loCatId="relationship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69BC35BB-FD64-42CE-9EEC-C7E361F11CA2}" type="pres">
      <dgm:prSet presAssocID="{20FCF378-3DCA-43B8-A7FE-73F1E5E4548D}" presName="cycle" presStyleCnt="0">
        <dgm:presLayoutVars>
          <dgm:dir/>
          <dgm:resizeHandles val="exact"/>
        </dgm:presLayoutVars>
      </dgm:prSet>
      <dgm:spPr/>
    </dgm:pt>
  </dgm:ptLst>
  <dgm:cxnLst>
    <dgm:cxn modelId="{8A68A308-CAEF-4A55-AC49-06B0F5B4BD96}" type="presOf" srcId="{20FCF378-3DCA-43B8-A7FE-73F1E5E4548D}" destId="{69BC35BB-FD64-42CE-9EEC-C7E361F11CA2}" srcOrd="0" destOrd="0" presId="urn:microsoft.com/office/officeart/2005/8/layout/arrow1"/>
  </dgm:cxnLst>
  <dgm:bg>
    <a:blipFill>
      <a:blip xmlns:r="http://schemas.openxmlformats.org/officeDocument/2006/relationships" r:embed="rId1">
        <a:extLst>
          <a:ext uri="{28A0092B-C50C-407E-A947-70E740481C1C}">
            <a14:useLocalDpi xmlns:a14="http://schemas.microsoft.com/office/drawing/2010/main" val="0"/>
          </a:ext>
        </a:extLst>
      </a:blip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0a6f32e5cc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0a6f32e5cc_0_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g10a6f32e5cc_0_6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14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0a6f32e5cc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10a6f32e5cc_0_7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g10a6f32e5cc_0_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15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0a6f32e5cc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0a6f32e5cc_0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10a6f32e5cc_0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16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0a6f32e5cc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0a6f32e5cc_0_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g10a6f32e5cc_0_8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17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0a6f32e5cc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0a6f32e5cc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g10a6f32e5cc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26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0b92bfe0fc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10b92bfe0fc_2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g10b92bfe0fc_2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27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10a6f32e5c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10a6f32e5cc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g10a6f32e5cc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28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10a6f32e5cc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10a6f32e5cc_0_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g10a6f32e5cc_0_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29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0a6f32e5cc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0a6f32e5cc_0_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g10a6f32e5cc_0_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0a6f32e5cc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0a6f32e5cc_0_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g10a6f32e5cc_0_10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0a6f32e5cc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10a6f32e5cc_0_1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g10a6f32e5cc_0_1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0a6f32e5cc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10a6f32e5cc_0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g10a6f32e5cc_0_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37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10a6f32e5cc_0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10a6f32e5cc_0_1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g10a6f32e5cc_0_10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38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0a6f32e5cc_1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10a6f32e5cc_1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g10a6f32e5cc_1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43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0a6f32e5cc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0a6f32e5cc_0_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10a6f32e5cc_0_4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11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0a6f32e5cc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10a6f32e5cc_0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g10a6f32e5cc_0_4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12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0a6f32e5cc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0a6f32e5cc_0_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g10a6f32e5cc_0_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it-IT"/>
              <a:t>13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"/>
          <p:cNvSpPr txBox="1"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Gill Sans"/>
              <a:buNone/>
              <a:defRPr sz="6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2416500" y="329307"/>
            <a:ext cx="49739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1437664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24" name="Google Shape;24;p2"/>
          <p:cNvCxnSpPr/>
          <p:nvPr/>
        </p:nvCxnSpPr>
        <p:spPr>
          <a:xfrm>
            <a:off x="2417780" y="3528542"/>
            <a:ext cx="863707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1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1"/>
          <p:cNvSpPr txBox="1">
            <a:spLocks noGrp="1"/>
          </p:cNvSpPr>
          <p:nvPr>
            <p:ph type="body" idx="1"/>
          </p:nvPr>
        </p:nvSpPr>
        <p:spPr>
          <a:xfrm rot="5400000">
            <a:off x="4527910" y="-1060599"/>
            <a:ext cx="3450613" cy="9603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1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1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1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92" name="Google Shape;92;p11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verticale e testo" type="vertTitleAndTx">
  <p:cSld name="VERTICAL_TITLE_AND_VERTICAL_TEXT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2"/>
          <p:cNvSpPr txBox="1">
            <a:spLocks noGrp="1"/>
          </p:cNvSpPr>
          <p:nvPr>
            <p:ph type="title"/>
          </p:nvPr>
        </p:nvSpPr>
        <p:spPr>
          <a:xfrm rot="5400000">
            <a:off x="7917038" y="2321047"/>
            <a:ext cx="4659889" cy="16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2"/>
          <p:cNvSpPr txBox="1">
            <a:spLocks noGrp="1"/>
          </p:cNvSpPr>
          <p:nvPr>
            <p:ph type="body" idx="1"/>
          </p:nvPr>
        </p:nvSpPr>
        <p:spPr>
          <a:xfrm rot="5400000">
            <a:off x="3029143" y="-785498"/>
            <a:ext cx="4659889" cy="7828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12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2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2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99" name="Google Shape;99;p12"/>
          <p:cNvCxnSpPr/>
          <p:nvPr/>
        </p:nvCxnSpPr>
        <p:spPr>
          <a:xfrm>
            <a:off x="9439111" y="798973"/>
            <a:ext cx="0" cy="465988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39FF9358-4F01-00FB-3952-8F74FF7A5F3A}"/>
              </a:ext>
            </a:extLst>
          </p:cNvPr>
          <p:cNvCxnSpPr/>
          <p:nvPr userDrawn="1"/>
        </p:nvCxnSpPr>
        <p:spPr>
          <a:xfrm flipV="1">
            <a:off x="587375" y="6036056"/>
            <a:ext cx="11017250" cy="0"/>
          </a:xfrm>
          <a:prstGeom prst="line">
            <a:avLst/>
          </a:prstGeom>
          <a:ln w="19050">
            <a:solidFill>
              <a:srgbClr val="0989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1" descr="Immagine 1">
            <a:extLst>
              <a:ext uri="{FF2B5EF4-FFF2-40B4-BE49-F238E27FC236}">
                <a16:creationId xmlns:a16="http://schemas.microsoft.com/office/drawing/2014/main" id="{E0AF0857-61C4-4971-E212-3C29615EFE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27848" y="6237312"/>
            <a:ext cx="2209803" cy="368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F8F2C0-E02F-CBC7-496C-994CF21DAD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00" y="6086475"/>
            <a:ext cx="1307925" cy="715866"/>
          </a:xfrm>
          <a:prstGeom prst="rect">
            <a:avLst/>
          </a:prstGeom>
        </p:spPr>
      </p:pic>
      <p:pic>
        <p:nvPicPr>
          <p:cNvPr id="5" name="Picture 34" descr="Sistema Nazionale di Valutazione (SNV) – indicazioni operative in merito ai  documenti strategici delle istituzioni scolastiche (Rapporto di  autovalutazione, Piano di miglioramento, Piano triennale dell&amp;#39;offerta  formativa) – Ufficio Scolastico Regionale ...">
            <a:extLst>
              <a:ext uri="{FF2B5EF4-FFF2-40B4-BE49-F238E27FC236}">
                <a16:creationId xmlns:a16="http://schemas.microsoft.com/office/drawing/2014/main" id="{22C650A5-C9F0-003D-28A9-42381A5537C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61" b="19673"/>
          <a:stretch/>
        </p:blipFill>
        <p:spPr bwMode="auto">
          <a:xfrm>
            <a:off x="9773606" y="6219618"/>
            <a:ext cx="1816732" cy="449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129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31" name="Google Shape;31;p3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Gill Sans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38" name="Google Shape;38;p4"/>
          <p:cNvCxnSpPr/>
          <p:nvPr/>
        </p:nvCxnSpPr>
        <p:spPr>
          <a:xfrm>
            <a:off x="1454239" y="3804985"/>
            <a:ext cx="8630446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"/>
          <p:cNvSpPr txBox="1"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1"/>
          </p:nvPr>
        </p:nvSpPr>
        <p:spPr>
          <a:xfrm>
            <a:off x="1447331" y="2010878"/>
            <a:ext cx="4645152" cy="3448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2"/>
          </p:nvPr>
        </p:nvSpPr>
        <p:spPr>
          <a:xfrm>
            <a:off x="6413771" y="2017343"/>
            <a:ext cx="4645152" cy="344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46" name="Google Shape;46;p5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6"/>
          <p:cNvSpPr txBox="1"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body" idx="2"/>
          </p:nvPr>
        </p:nvSpPr>
        <p:spPr>
          <a:xfrm>
            <a:off x="1447191" y="2824269"/>
            <a:ext cx="4645152" cy="264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 txBox="1">
            <a:spLocks noGrp="1"/>
          </p:cNvSpPr>
          <p:nvPr>
            <p:ph type="body" idx="3"/>
          </p:nvPr>
        </p:nvSpPr>
        <p:spPr>
          <a:xfrm>
            <a:off x="6412362" y="2023003"/>
            <a:ext cx="4645152" cy="80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6"/>
          <p:cNvSpPr txBox="1">
            <a:spLocks noGrp="1"/>
          </p:cNvSpPr>
          <p:nvPr>
            <p:ph type="body" idx="4"/>
          </p:nvPr>
        </p:nvSpPr>
        <p:spPr>
          <a:xfrm>
            <a:off x="6412362" y="2821491"/>
            <a:ext cx="4645152" cy="2637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6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56" name="Google Shape;56;p6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62" name="Google Shape;62;p7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o" type="blank">
  <p:cSld name="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9"/>
          <p:cNvSpPr txBox="1"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Gill Sans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1"/>
          </p:nvPr>
        </p:nvSpPr>
        <p:spPr>
          <a:xfrm>
            <a:off x="5043714" y="798974"/>
            <a:ext cx="6012470" cy="4658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body" idx="2"/>
          </p:nvPr>
        </p:nvSpPr>
        <p:spPr>
          <a:xfrm>
            <a:off x="1444671" y="3205491"/>
            <a:ext cx="3275013" cy="2248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16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9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74" name="Google Shape;74;p9"/>
          <p:cNvCxnSpPr/>
          <p:nvPr/>
        </p:nvCxnSpPr>
        <p:spPr>
          <a:xfrm>
            <a:off x="1448280" y="3205491"/>
            <a:ext cx="326949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10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77" name="Google Shape;77;p10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3725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0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" name="Google Shape;79;p10"/>
          <p:cNvSpPr txBox="1"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"/>
          <p:cNvSpPr>
            <a:spLocks noGrp="1"/>
          </p:cNvSpPr>
          <p:nvPr>
            <p:ph type="pic" idx="2"/>
          </p:nvPr>
        </p:nvSpPr>
        <p:spPr>
          <a:xfrm>
            <a:off x="8124389" y="1122542"/>
            <a:ext cx="2791171" cy="3866327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81" name="Google Shape;81;p10"/>
          <p:cNvSpPr txBox="1">
            <a:spLocks noGrp="1"/>
          </p:cNvSpPr>
          <p:nvPr>
            <p:ph type="body" idx="1"/>
          </p:nvPr>
        </p:nvSpPr>
        <p:spPr>
          <a:xfrm>
            <a:off x="1450329" y="3145992"/>
            <a:ext cx="5524404" cy="2003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2pPr>
            <a:lvl3pPr marL="1371600" lvl="2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200"/>
              <a:buNone/>
              <a:defRPr sz="1200"/>
            </a:lvl3pPr>
            <a:lvl4pPr marL="1828800" lvl="3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dt" idx="10"/>
          </p:nvPr>
        </p:nvSpPr>
        <p:spPr>
          <a:xfrm>
            <a:off x="1447382" y="5469856"/>
            <a:ext cx="5527351" cy="320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ftr" idx="11"/>
          </p:nvPr>
        </p:nvSpPr>
        <p:spPr>
          <a:xfrm>
            <a:off x="1447382" y="318640"/>
            <a:ext cx="5541004" cy="32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85" name="Google Shape;85;p10"/>
          <p:cNvCxnSpPr/>
          <p:nvPr/>
        </p:nvCxnSpPr>
        <p:spPr>
          <a:xfrm>
            <a:off x="1447382" y="3143605"/>
            <a:ext cx="552735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BE9E6"/>
            </a:gs>
            <a:gs pos="100000">
              <a:srgbClr val="C9C5C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>
            <a:gsLst>
              <a:gs pos="0">
                <a:srgbClr val="DFDBD5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11;p1"/>
          <p:cNvPicPr preferRelativeResize="0"/>
          <p:nvPr/>
        </p:nvPicPr>
        <p:blipFill rotWithShape="1">
          <a:blip r:embed="rId14">
            <a:alphaModFix/>
          </a:blip>
          <a:srcRect t="1538" b="-1538"/>
          <a:stretch/>
        </p:blipFill>
        <p:spPr>
          <a:xfrm>
            <a:off x="0" y="6126480"/>
            <a:ext cx="12192000" cy="7429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  <a:defRPr sz="3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5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914400" marR="0" lvl="1" indent="-342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1371600" marR="0" lvl="2" indent="-3302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1828800" marR="0" lvl="3" indent="-3175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2286000" marR="0" lvl="4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2743200" marR="0" lvl="5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3200400" marR="0" lvl="6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3657600" marR="0" lvl="7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4114800" marR="0" lvl="8" indent="-3048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5" name="Google Shape;15;p1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endParaRPr/>
          </a:p>
        </p:txBody>
      </p:sp>
      <p:sp>
        <p:nvSpPr>
          <p:cNvPr id="16" name="Google Shape;16;p1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marL="0" marR="0" lvl="1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marL="0" marR="0" lvl="2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marL="0" marR="0" lvl="3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marL="0" marR="0" lvl="4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marL="0" marR="0" lvl="5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marL="0" marR="0" lvl="6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marL="0" marR="0" lvl="7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marL="0" marR="0" lvl="8" indent="0" algn="r" rtl="0">
              <a:spcBef>
                <a:spcPts val="0"/>
              </a:spcBef>
              <a:buNone/>
              <a:defRPr sz="2800" b="0" i="0" u="none" strike="noStrike" cap="none">
                <a:solidFill>
                  <a:schemeClr val="accent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cxnSp>
        <p:nvCxnSpPr>
          <p:cNvPr id="17" name="Google Shape;17;p1"/>
          <p:cNvCxnSpPr/>
          <p:nvPr/>
        </p:nvCxnSpPr>
        <p:spPr>
          <a:xfrm>
            <a:off x="0" y="6128413"/>
            <a:ext cx="12192000" cy="0"/>
          </a:xfrm>
          <a:prstGeom prst="straightConnector1">
            <a:avLst/>
          </a:prstGeom>
          <a:noFill/>
          <a:ln w="12700" cap="flat" cmpd="sng">
            <a:solidFill>
              <a:srgbClr val="000001">
                <a:alpha val="2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13" Type="http://schemas.openxmlformats.org/officeDocument/2006/relationships/hyperlink" Target="https://www.abruzzo24ore.tv/news/Maltrattamenti-a-scuola-casi-triplicati-nell-ultimo-quinquennio/190413.htm" TargetMode="External"/><Relationship Id="rId3" Type="http://schemas.openxmlformats.org/officeDocument/2006/relationships/image" Target="../media/image10.jpg"/><Relationship Id="rId7" Type="http://schemas.openxmlformats.org/officeDocument/2006/relationships/image" Target="../media/image12.jpg"/><Relationship Id="rId12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11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creativecommons.org/licenses/by-nc-sa/3.0/" TargetMode="External"/><Relationship Id="rId10" Type="http://schemas.openxmlformats.org/officeDocument/2006/relationships/hyperlink" Target="https://www.scuola-materna.net/novita/gioco-e-movimento-scuola-dellinfanzia" TargetMode="External"/><Relationship Id="rId4" Type="http://schemas.openxmlformats.org/officeDocument/2006/relationships/hyperlink" Target="https://www.scuoledimediglia.edu.it/scuola-dellinfanzia/plesso-bettolino/" TargetMode="External"/><Relationship Id="rId9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www.flickr.com/photos/usaghumphreys/7891609948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ur.gov.it/-/scuola-fedeli-al-via-il-piano-nazionale-per-l-educazione-al-rispetto-" TargetMode="External"/><Relationship Id="rId2" Type="http://schemas.openxmlformats.org/officeDocument/2006/relationships/hyperlink" Target="https://www.piattaformaelisa.it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iur.gov.it/documents/20182/92942/NOTA+LINEE+B+E+CB++2021+.0000482.18-02-2021.pdf/0a28bfe8-459e-8cb3-8c4d-0f4e9b5ce683?version=1.0&amp;t=1617971437453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glossa.org/" TargetMode="External"/><Relationship Id="rId2" Type="http://schemas.openxmlformats.org/officeDocument/2006/relationships/hyperlink" Target="https://www.generazioniconnesse.it/site/it/super-errori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sa/3.0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://welfareinazione.fondazionecariplo.it/it/article/2019/06/04/conciliazione-lavoro-famiglia-in-alta-valtellina-nascono-lo-school-bab/198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://lnx.liceogalilei.org/incontri-per-la-condivisione-del-patto-di-corresponsabilita-educativa-scuola-e-famiglia-2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-nc-nd/3.0/" TargetMode="External"/><Relationship Id="rId3" Type="http://schemas.openxmlformats.org/officeDocument/2006/relationships/image" Target="../media/image7.jpg"/><Relationship Id="rId7" Type="http://schemas.openxmlformats.org/officeDocument/2006/relationships/hyperlink" Target="http://biancosulnero.blogspot.com/2017/10/bes-e-consigli-di-classe-limportanza-di.htm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www.istitutosangiovannibosco.net/docenti-del-cennini-e-del-san-giovanni-bosco-in-visita-al-santacharalab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://www.ciaomaestra.com/2011/09/settembre-proposte-didattiche-per-la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omic Sans MS"/>
              <a:buNone/>
            </a:pPr>
            <a:r>
              <a:rPr lang="it-IT" sz="3200" dirty="0">
                <a:latin typeface="Comic Sans MS"/>
                <a:ea typeface="Comic Sans MS"/>
                <a:cs typeface="Comic Sans MS"/>
                <a:sym typeface="Comic Sans MS"/>
              </a:rPr>
              <a:t>GESTIONE DELLA CLASSE E DINAMICHE RELAZIONALI CON PARTICOLARE RIFERIMENTO ALLA PREVENZIONE DEI FENOMENI DI VIOLENZA, BULLISMO E DISCRIMINAZIONI</a:t>
            </a:r>
            <a:br>
              <a:rPr lang="it-IT" sz="3200" dirty="0">
                <a:latin typeface="Comic Sans MS"/>
                <a:ea typeface="Comic Sans MS"/>
                <a:cs typeface="Comic Sans MS"/>
                <a:sym typeface="Comic Sans MS"/>
              </a:rPr>
            </a:br>
            <a:r>
              <a:rPr lang="it-IT" sz="1400" u="sng" dirty="0">
                <a:latin typeface="Comic Sans MS"/>
                <a:ea typeface="Comic Sans MS"/>
                <a:cs typeface="Comic Sans MS"/>
                <a:sym typeface="Comic Sans MS"/>
              </a:rPr>
              <a:t>SCUOLA DELL'INFANZIA e SCUOLA PRIMARIA</a:t>
            </a:r>
            <a:endParaRPr sz="1400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6" name="Google Shape;106;p13"/>
          <p:cNvSpPr txBox="1">
            <a:spLocks noGrp="1"/>
          </p:cNvSpPr>
          <p:nvPr>
            <p:ph type="subTitle" idx="1"/>
          </p:nvPr>
        </p:nvSpPr>
        <p:spPr>
          <a:xfrm>
            <a:off x="2417780" y="4000930"/>
            <a:ext cx="8637072" cy="507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it-IT"/>
              <a:t>DOTT.SSA ROSSELLA BONISTALLI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13"/>
          <p:cNvSpPr txBox="1"/>
          <p:nvPr/>
        </p:nvSpPr>
        <p:spPr>
          <a:xfrm flipH="1">
            <a:off x="13622214" y="2252785"/>
            <a:ext cx="363416" cy="5355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Fare clic per inserire testo</a:t>
            </a:r>
            <a:endParaRPr/>
          </a:p>
        </p:txBody>
      </p:sp>
      <p:sp>
        <p:nvSpPr>
          <p:cNvPr id="108" name="Google Shape;108;p13"/>
          <p:cNvSpPr txBox="1"/>
          <p:nvPr/>
        </p:nvSpPr>
        <p:spPr>
          <a:xfrm flipH="1">
            <a:off x="13169166" y="1145199"/>
            <a:ext cx="158262" cy="67403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Fare clic per inserire testo</a:t>
            </a:r>
            <a:endParaRPr/>
          </a:p>
        </p:txBody>
      </p:sp>
      <p:sp>
        <p:nvSpPr>
          <p:cNvPr id="109" name="Google Shape;109;p13"/>
          <p:cNvSpPr txBox="1"/>
          <p:nvPr/>
        </p:nvSpPr>
        <p:spPr>
          <a:xfrm flipH="1">
            <a:off x="4726843" y="4441636"/>
            <a:ext cx="385689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bonistalli.rossella@libero.it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7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r>
              <a:rPr lang="it-IT"/>
              <a:t>L’IMPORTANZA DELLO SPAZIO NELLA GESTIONE DELLE RELAZIONI</a:t>
            </a:r>
            <a:endParaRPr/>
          </a:p>
        </p:txBody>
      </p:sp>
      <p:sp>
        <p:nvSpPr>
          <p:cNvPr id="209" name="Google Shape;209;p27"/>
          <p:cNvSpPr txBox="1">
            <a:spLocks noGrp="1"/>
          </p:cNvSpPr>
          <p:nvPr>
            <p:ph type="body" idx="1"/>
          </p:nvPr>
        </p:nvSpPr>
        <p:spPr>
          <a:xfrm>
            <a:off x="1451579" y="2099239"/>
            <a:ext cx="960327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  <a:p>
            <a:pPr marL="228600" lvl="0" indent="-101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sp>
        <p:nvSpPr>
          <p:cNvPr id="210" name="Google Shape;210;p27"/>
          <p:cNvSpPr txBox="1"/>
          <p:nvPr/>
        </p:nvSpPr>
        <p:spPr>
          <a:xfrm>
            <a:off x="14807852" y="2949880"/>
            <a:ext cx="1052186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L’importanza dello spazio nella gestione delle relazioni</a:t>
            </a:r>
            <a:endParaRPr/>
          </a:p>
        </p:txBody>
      </p:sp>
      <p:pic>
        <p:nvPicPr>
          <p:cNvPr id="211" name="Google Shape;211;p27" descr="Immagine che contiene testo, pavimento, interni, stanza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15630393" y="2201111"/>
            <a:ext cx="972857" cy="3457862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7"/>
          <p:cNvSpPr txBox="1"/>
          <p:nvPr/>
        </p:nvSpPr>
        <p:spPr>
          <a:xfrm>
            <a:off x="14265058" y="2391102"/>
            <a:ext cx="2743200" cy="1298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4"/>
              </a:rPr>
              <a:t>Questa foto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di Autore sconosciuto è concessa in licenza secondo </a:t>
            </a: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5"/>
              </a:rPr>
              <a:t>CC BY-SA-NC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  <p:pic>
        <p:nvPicPr>
          <p:cNvPr id="213" name="Google Shape;213;p27" descr="Immagine che contiene testo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951844" y="2652827"/>
            <a:ext cx="1508568" cy="20732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7" descr="Immagine che contiene testo&#10;&#10;Descrizione generata automa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5173195" y="771149"/>
            <a:ext cx="2743200" cy="377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7" descr="Immagine che contiene testo&#10;&#10;Descrizione generata automaticamente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14983216" y="1543587"/>
            <a:ext cx="1045923" cy="377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27" descr="Immagine che contiene interni, pavimento&#10;&#10;Descrizione generata automaticamente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0455" y="1900783"/>
            <a:ext cx="4632542" cy="304599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7"/>
          <p:cNvSpPr txBox="1"/>
          <p:nvPr/>
        </p:nvSpPr>
        <p:spPr>
          <a:xfrm>
            <a:off x="16039578" y="4539620"/>
            <a:ext cx="2743200" cy="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10"/>
              </a:rPr>
              <a:t>Questa foto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di Autore sconosciuto è concessa in licenza secondo </a:t>
            </a: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11"/>
              </a:rPr>
              <a:t>CC BY-NC-ND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  <p:pic>
        <p:nvPicPr>
          <p:cNvPr id="218" name="Google Shape;218;p27" descr="Immagine che contiene interni, pavimento, sedia, parete&#10;&#10;Descrizione generata automaticamente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457167" y="2252548"/>
            <a:ext cx="4757802" cy="2749561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27"/>
          <p:cNvSpPr txBox="1"/>
          <p:nvPr/>
        </p:nvSpPr>
        <p:spPr>
          <a:xfrm>
            <a:off x="15747303" y="4156032"/>
            <a:ext cx="425885" cy="5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13"/>
              </a:rPr>
              <a:t>Questa foto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di Autore sconosciuto è concessa in licenza secondo </a:t>
            </a: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11"/>
              </a:rPr>
              <a:t>CC BY-NC-ND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8"/>
          <p:cNvSpPr txBox="1">
            <a:spLocks noGrp="1"/>
          </p:cNvSpPr>
          <p:nvPr>
            <p:ph type="title"/>
          </p:nvPr>
        </p:nvSpPr>
        <p:spPr>
          <a:xfrm flipH="1">
            <a:off x="12657220" y="804519"/>
            <a:ext cx="433136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" name="Google Shape;226;p28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200">
                <a:latin typeface="Arial"/>
                <a:ea typeface="Arial"/>
                <a:cs typeface="Arial"/>
                <a:sym typeface="Arial"/>
              </a:rPr>
              <a:t>•Progettare gli spazi scolastici significa partire da un’attenta lettura dei bisogni e delle caratteristiche delle bambine e dei bambini infatti, il contesto che accoglie il bambino deve rispondere al processo evolutivo.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9"/>
          <p:cNvSpPr txBox="1">
            <a:spLocks noGrp="1"/>
          </p:cNvSpPr>
          <p:nvPr>
            <p:ph type="title"/>
          </p:nvPr>
        </p:nvSpPr>
        <p:spPr>
          <a:xfrm flipH="1">
            <a:off x="13068885" y="804519"/>
            <a:ext cx="1209821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3" name="Google Shape;233;p29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200">
                <a:latin typeface="Arial"/>
                <a:ea typeface="Arial"/>
                <a:cs typeface="Arial"/>
                <a:sym typeface="Arial"/>
              </a:rPr>
              <a:t>•Lo spazio non è un contenitore vuoto, veicola messaggi sempre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0"/>
          <p:cNvSpPr txBox="1">
            <a:spLocks noGrp="1"/>
          </p:cNvSpPr>
          <p:nvPr>
            <p:ph type="title"/>
          </p:nvPr>
        </p:nvSpPr>
        <p:spPr>
          <a:xfrm>
            <a:off x="13090356" y="804519"/>
            <a:ext cx="336885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0" name="Google Shape;240;p30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800">
                <a:latin typeface="Arial"/>
                <a:ea typeface="Arial"/>
                <a:cs typeface="Arial"/>
                <a:sym typeface="Arial"/>
              </a:rPr>
              <a:t>•Lo spazio parla, suggerisce comportamenti determina stati d’animo, è portatore di significati e di simboli.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800">
                <a:latin typeface="Arial"/>
                <a:ea typeface="Arial"/>
                <a:cs typeface="Arial"/>
                <a:sym typeface="Arial"/>
              </a:rPr>
              <a:t>•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2800">
                <a:latin typeface="Arial"/>
                <a:ea typeface="Arial"/>
                <a:cs typeface="Arial"/>
                <a:sym typeface="Arial"/>
              </a:rPr>
              <a:t>•Per cui…..l’organizzazione dello spazio è parte integrante del progetto educativo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1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300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1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8" name="Google Shape;24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0825" y="995363"/>
            <a:ext cx="6610350" cy="486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2"/>
          <p:cNvSpPr txBox="1">
            <a:spLocks noGrp="1"/>
          </p:cNvSpPr>
          <p:nvPr>
            <p:ph type="title"/>
          </p:nvPr>
        </p:nvSpPr>
        <p:spPr>
          <a:xfrm flipH="1">
            <a:off x="14222436" y="804519"/>
            <a:ext cx="56270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5" name="Google Shape;255;p32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6" name="Google Shape;25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7000" y="1233488"/>
            <a:ext cx="6858000" cy="4391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3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300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3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4" name="Google Shape;264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2700" y="1404938"/>
            <a:ext cx="7086600" cy="404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4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300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4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72" name="Google Shape;27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8400" y="1404938"/>
            <a:ext cx="7315200" cy="404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5"/>
          <p:cNvSpPr txBox="1">
            <a:spLocks noGrp="1"/>
          </p:cNvSpPr>
          <p:nvPr>
            <p:ph type="title"/>
          </p:nvPr>
        </p:nvSpPr>
        <p:spPr>
          <a:xfrm>
            <a:off x="13048592" y="804519"/>
            <a:ext cx="2296426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endParaRPr/>
          </a:p>
        </p:txBody>
      </p:sp>
      <p:sp>
        <p:nvSpPr>
          <p:cNvPr id="278" name="Google Shape;278;p35"/>
          <p:cNvSpPr txBox="1">
            <a:spLocks noGrp="1"/>
          </p:cNvSpPr>
          <p:nvPr>
            <p:ph type="body" idx="1"/>
          </p:nvPr>
        </p:nvSpPr>
        <p:spPr>
          <a:xfrm>
            <a:off x="1451579" y="408226"/>
            <a:ext cx="9603275" cy="5058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it-IT" sz="3200">
                <a:latin typeface="Times New Roman"/>
                <a:ea typeface="Times New Roman"/>
                <a:cs typeface="Times New Roman"/>
                <a:sym typeface="Times New Roman"/>
              </a:rPr>
              <a:t>L'importanza delle metodologie didattiche </a:t>
            </a:r>
            <a:endParaRPr sz="3200"/>
          </a:p>
        </p:txBody>
      </p:sp>
      <p:pic>
        <p:nvPicPr>
          <p:cNvPr id="279" name="Google Shape;279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7058" y="2152830"/>
            <a:ext cx="5791199" cy="3784066"/>
          </a:xfrm>
          <a:prstGeom prst="rect">
            <a:avLst/>
          </a:prstGeom>
          <a:noFill/>
          <a:ln>
            <a:noFill/>
          </a:ln>
        </p:spPr>
      </p:pic>
      <p:sp>
        <p:nvSpPr>
          <p:cNvPr id="280" name="Google Shape;280;p35"/>
          <p:cNvSpPr txBox="1"/>
          <p:nvPr/>
        </p:nvSpPr>
        <p:spPr>
          <a:xfrm>
            <a:off x="12720181" y="4277595"/>
            <a:ext cx="2022952" cy="651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4"/>
              </a:rPr>
              <a:t>Questa foto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di Autore sconosciuto è concessa in licenza secondo </a:t>
            </a: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5"/>
              </a:rPr>
              <a:t>CC BY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6"/>
          <p:cNvSpPr txBox="1">
            <a:spLocks noGrp="1"/>
          </p:cNvSpPr>
          <p:nvPr>
            <p:ph type="title"/>
          </p:nvPr>
        </p:nvSpPr>
        <p:spPr>
          <a:xfrm>
            <a:off x="15282400" y="804519"/>
            <a:ext cx="1127330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endParaRPr/>
          </a:p>
        </p:txBody>
      </p:sp>
      <p:sp>
        <p:nvSpPr>
          <p:cNvPr id="286" name="Google Shape;286;p36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it-IT" sz="2400" dirty="0">
                <a:latin typeface="Times New Roman"/>
                <a:ea typeface="Times New Roman"/>
                <a:cs typeface="Times New Roman"/>
                <a:sym typeface="Times New Roman"/>
              </a:rPr>
              <a:t>Le scelte delle metodologie didattiche costituiscono un aspetto essenziale nella gestione della classe e veicolano forme di pensiero. Alcune di esse sono fondamentali per creare un gruppo. La creazione di un gruppo è elemento essenziale per poter parlare di inclusione, mettere in pratica l'inclusione significa accettare e considerare come una risorsa qualsiasi diversità.</a:t>
            </a:r>
            <a:endParaRPr sz="2400" dirty="0"/>
          </a:p>
          <a:p>
            <a:pPr marL="228600" lvl="0" indent="-101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02017E-E702-4DCF-854E-9E7DF30FA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78708" y="804519"/>
            <a:ext cx="365760" cy="104923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E4C777B-E5A9-4B92-A0F7-B1EEC1727C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it-IT" sz="2400" dirty="0"/>
              <a:t>Gestione delle relazioni all'interno della classe, riconoscere ed affrontare  le forme di  discriminazione presenti a scuola  con particolare attenzione al  bullismo e al  cyberbullismo.</a:t>
            </a:r>
          </a:p>
          <a:p>
            <a:pPr marL="114300" indent="0" algn="just">
              <a:buNone/>
            </a:pPr>
            <a:r>
              <a:rPr lang="it-IT" sz="2400" dirty="0"/>
              <a:t>Metodologia: presentazione slide-focus group</a:t>
            </a:r>
          </a:p>
          <a:p>
            <a:pPr marL="114300" indent="0" algn="just">
              <a:buNone/>
            </a:pPr>
            <a:r>
              <a:rPr lang="it-IT" sz="2400" dirty="0"/>
              <a:t>Materiali: slide-sitografia</a:t>
            </a:r>
          </a:p>
          <a:p>
            <a:pPr marL="114300" indent="0" algn="just">
              <a:buNone/>
            </a:pP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7681947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EFB177-FD49-4F22-9810-8B6F835EC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1545" y="764373"/>
            <a:ext cx="280791" cy="1293028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0543A-8B7E-4DB9-801B-527D054BA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364566"/>
            <a:ext cx="9603275" cy="41017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/>
              <a:t>Sviluppare abilità sociale attraverso le metodologie didattiche</a:t>
            </a:r>
          </a:p>
          <a:p>
            <a:r>
              <a:rPr lang="it-IT" dirty="0"/>
              <a:t>Cooperative learning</a:t>
            </a:r>
          </a:p>
          <a:p>
            <a:r>
              <a:rPr lang="it-IT" dirty="0" err="1"/>
              <a:t>Circle</a:t>
            </a:r>
            <a:r>
              <a:rPr lang="it-IT" dirty="0"/>
              <a:t> time</a:t>
            </a:r>
          </a:p>
          <a:p>
            <a:r>
              <a:rPr lang="it-IT" dirty="0" err="1"/>
              <a:t>Phylospophy</a:t>
            </a:r>
            <a:r>
              <a:rPr lang="it-IT" dirty="0"/>
              <a:t> for </a:t>
            </a:r>
            <a:r>
              <a:rPr lang="it-IT" dirty="0" err="1"/>
              <a:t>children</a:t>
            </a:r>
            <a:endParaRPr lang="it-IT" dirty="0"/>
          </a:p>
          <a:p>
            <a:r>
              <a:rPr lang="it-IT" dirty="0"/>
              <a:t>Coding</a:t>
            </a:r>
          </a:p>
          <a:p>
            <a:r>
              <a:rPr lang="it-IT" dirty="0" err="1"/>
              <a:t>Debate</a:t>
            </a:r>
            <a:endParaRPr lang="it-IT" dirty="0"/>
          </a:p>
          <a:p>
            <a:r>
              <a:rPr lang="it-IT" dirty="0"/>
              <a:t>Valorizzazione delle intelligenze multiple</a:t>
            </a:r>
          </a:p>
          <a:p>
            <a:r>
              <a:rPr lang="it-IT" dirty="0"/>
              <a:t>La differenziazione in classe</a:t>
            </a:r>
          </a:p>
          <a:p>
            <a:endParaRPr lang="it-IT" dirty="0"/>
          </a:p>
          <a:p>
            <a:endParaRPr lang="it-IT" sz="36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19679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E4CC67-EA02-7D04-D116-E99AC5C7D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3898880" y="804519"/>
            <a:ext cx="379828" cy="1049235"/>
          </a:xfrm>
        </p:spPr>
        <p:txBody>
          <a:bodyPr>
            <a:normAutofit/>
          </a:bodyPr>
          <a:lstStyle/>
          <a:p>
            <a:pPr algn="just"/>
            <a:endParaRPr lang="it-IT" sz="240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FD6F365-3872-9547-A08F-8C092A2E73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La differenziazione didattica implica una conoscenza approfondita degli alunni/e, dei loro modi di apprendere e dei tempi loro necessari.</a:t>
            </a:r>
          </a:p>
          <a:p>
            <a:r>
              <a:rPr lang="it-IT" dirty="0"/>
              <a:t>Il lavoro deve essere svolto in  piccoli gruppi omogenei o eterogenei a seconda dell’attività proposta.</a:t>
            </a:r>
          </a:p>
          <a:p>
            <a:r>
              <a:rPr lang="it-IT" dirty="0"/>
              <a:t>I bambini/e imparano in modo diverso , hanno tempi diversi per cui necessitano di ricevere almeno due o tre proposte di attività tra cui poter scegliere.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5109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D0B437-56D4-2B9B-430D-63243F051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3350240" y="804519"/>
            <a:ext cx="633046" cy="104923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8B68482-1F09-03A4-214B-B7DDD7F946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dirty="0"/>
              <a:t>In classe si possono creare diversi spazi di apprendimento in cui i bambini/e possano operare su attività differenti. Possiamo pensare a diverse aree dedicate:</a:t>
            </a:r>
          </a:p>
          <a:p>
            <a:pPr algn="just"/>
            <a:r>
              <a:rPr lang="it-IT" b="1" dirty="0"/>
              <a:t>La stazione con l’insegnante </a:t>
            </a:r>
            <a:r>
              <a:rPr lang="it-IT" dirty="0"/>
              <a:t>in cui i bambini/e hanno un contatto diretto con l’insegnante.</a:t>
            </a:r>
          </a:p>
          <a:p>
            <a:pPr algn="just"/>
            <a:r>
              <a:rPr lang="it-IT" b="1" dirty="0"/>
              <a:t>Le stazioni di prova </a:t>
            </a:r>
            <a:r>
              <a:rPr lang="it-IT" dirty="0"/>
              <a:t>in cui i bambini/e in gruppo si esercitano con attività pratiche, disegnare cartelloni o con attività di manipolazione.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7339486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0616C3-F4BE-EA89-892F-113630AC4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2337366" y="804519"/>
            <a:ext cx="1294228" cy="104923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AF419A8-AAA6-F33B-FF0A-2BE4D698F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it-IT" b="1" dirty="0"/>
              <a:t>La stazione di progetto </a:t>
            </a:r>
            <a:r>
              <a:rPr lang="it-IT" dirty="0"/>
              <a:t>dove è possibile trovare un’area dedicata alla pianificazione delle attività.</a:t>
            </a:r>
          </a:p>
          <a:p>
            <a:pPr algn="just"/>
            <a:r>
              <a:rPr lang="it-IT" b="1" dirty="0"/>
              <a:t>La stazione dello studio</a:t>
            </a:r>
            <a:r>
              <a:rPr lang="it-IT" dirty="0"/>
              <a:t> in cui si potrà svolgere attività di studio individuale o di gruppo.</a:t>
            </a:r>
          </a:p>
          <a:p>
            <a:pPr algn="just"/>
            <a:r>
              <a:rPr lang="it-IT" b="1" dirty="0"/>
              <a:t>La stazione delle verifiche </a:t>
            </a:r>
            <a:r>
              <a:rPr lang="it-IT" dirty="0"/>
              <a:t>in cui i bambini/e in gruppo possono confrontarsi sul loro impegno in classe o a casa e proporre riflessioni adeguate.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652362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1F0290-27E7-C980-3D33-A7E7CA15B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3561254" y="804519"/>
            <a:ext cx="253219" cy="1049235"/>
          </a:xfrm>
        </p:spPr>
        <p:txBody>
          <a:bodyPr>
            <a:normAutofit/>
          </a:bodyPr>
          <a:lstStyle/>
          <a:p>
            <a:pPr algn="just"/>
            <a:endParaRPr lang="it-IT" sz="280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16C1EC-2270-4160-D375-BC79000E6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1579" y="804520"/>
            <a:ext cx="9603275" cy="4661826"/>
          </a:xfrm>
        </p:spPr>
        <p:txBody>
          <a:bodyPr/>
          <a:lstStyle/>
          <a:p>
            <a:r>
              <a:rPr lang="it-IT" dirty="0"/>
              <a:t>Utilizzo di tabelle di scelta in modo che i bambini/e possano scegliere l’attività da fare, ad esempio:</a:t>
            </a:r>
          </a:p>
          <a:p>
            <a:endParaRPr lang="it-IT" dirty="0"/>
          </a:p>
          <a:p>
            <a:endParaRPr lang="it-IT" dirty="0"/>
          </a:p>
        </p:txBody>
      </p:sp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CF09E98A-CC9E-7D4F-2E24-E355F68B7C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232662"/>
              </p:ext>
            </p:extLst>
          </p:nvPr>
        </p:nvGraphicFramePr>
        <p:xfrm>
          <a:off x="2032000" y="1997613"/>
          <a:ext cx="8127999" cy="3468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402002196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9202331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798079136"/>
                    </a:ext>
                  </a:extLst>
                </a:gridCol>
              </a:tblGrid>
              <a:tr h="1156245">
                <a:tc>
                  <a:txBody>
                    <a:bodyPr/>
                    <a:lstStyle/>
                    <a:p>
                      <a:r>
                        <a:rPr lang="it-IT" dirty="0"/>
                        <a:t>Leggi il brano a pag. e cerchia le parole con raddoppiamenti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Riempi le frasi bucate con parole che contengono raddoppiamenti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Correggi sulla scheda le parole scritte in modo scorretto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6941688"/>
                  </a:ext>
                </a:extLst>
              </a:tr>
              <a:tr h="1156245">
                <a:tc>
                  <a:txBody>
                    <a:bodyPr/>
                    <a:lstStyle/>
                    <a:p>
                      <a:r>
                        <a:rPr lang="it-IT" dirty="0"/>
                        <a:t>Inventa frasi utilizzando le parole indicate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Leggi le parole con raddoppiamenti e cerchiale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Sillaba le parole con raddoppiamenti battendo con le mani e poi scrivi le sillabe sul quaderno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7901932"/>
                  </a:ext>
                </a:extLst>
              </a:tr>
              <a:tr h="1156245">
                <a:tc>
                  <a:txBody>
                    <a:bodyPr/>
                    <a:lstStyle/>
                    <a:p>
                      <a:r>
                        <a:rPr lang="it-IT" dirty="0"/>
                        <a:t>Crea un cruciverba formato da parole con le doppie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Cerca e scrivi sul quaderno parole che cambino significato con o senza raddoppiamento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Scrivi sul quaderno parole con le doppie relative alla casa, alla scuola, agli sport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6290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704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97D511-BEDE-2A60-EBAB-C70CDFFA3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2886006" y="804519"/>
            <a:ext cx="281354" cy="104923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C4166C8-9736-DB6F-25D3-0286B7823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51579" y="1463040"/>
            <a:ext cx="9603275" cy="4003305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dirty="0"/>
              <a:t>Si coniuga con il cooperative learning dove i gruppi per funzionare debbono assumere ruoli precisi:</a:t>
            </a:r>
          </a:p>
          <a:p>
            <a:pPr algn="just"/>
            <a:r>
              <a:rPr lang="it-IT" b="1" dirty="0"/>
              <a:t>Il vigile </a:t>
            </a:r>
            <a:r>
              <a:rPr lang="it-IT" dirty="0"/>
              <a:t>il bambino/a che si assicura che tutti svolgano il compito loro assegnato</a:t>
            </a:r>
          </a:p>
          <a:p>
            <a:pPr algn="just"/>
            <a:r>
              <a:rPr lang="it-IT" b="1" dirty="0"/>
              <a:t>Il postino </a:t>
            </a:r>
            <a:r>
              <a:rPr lang="it-IT" dirty="0"/>
              <a:t>il bambino/a che fornisce i materiali e che fa da ponte tra i gruppi e l’insegnante</a:t>
            </a:r>
          </a:p>
          <a:p>
            <a:pPr algn="just"/>
            <a:r>
              <a:rPr lang="it-IT" b="1" dirty="0"/>
              <a:t>Il silenziatore </a:t>
            </a:r>
            <a:r>
              <a:rPr lang="it-IT" dirty="0"/>
              <a:t>il bambino/a cui spetta il controllo del volume della voce dei componenti del gruppo</a:t>
            </a:r>
          </a:p>
          <a:p>
            <a:pPr algn="just"/>
            <a:r>
              <a:rPr lang="it-IT" b="1" dirty="0"/>
              <a:t>Il portavoce </a:t>
            </a:r>
            <a:r>
              <a:rPr lang="it-IT" dirty="0"/>
              <a:t>il bambino/a che riassume le idee e i ragionamenti del gruppo, comunica all’insegnante e/o alla classe le conclusioni del lavoro svolto</a:t>
            </a:r>
            <a:endParaRPr lang="it-IT" b="1" dirty="0"/>
          </a:p>
          <a:p>
            <a:pPr algn="just"/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5049465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300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7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4" name="Google Shape;29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0537" y="0"/>
            <a:ext cx="919092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8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300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L’INTELLIGENZA EMOTIVA</a:t>
            </a:r>
            <a:endParaRPr/>
          </a:p>
        </p:txBody>
      </p:sp>
      <p:sp>
        <p:nvSpPr>
          <p:cNvPr id="301" name="Google Shape;301;p38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just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it-IT" sz="3200">
                <a:latin typeface="Arial"/>
                <a:ea typeface="Arial"/>
                <a:cs typeface="Arial"/>
                <a:sym typeface="Arial"/>
              </a:rPr>
              <a:t>•Dobbiamo il termine intelligenza emotiva a Daniel Goleman che afferma che essa comprende, ad esempio, la capacità di tenere a freno un impulso,di leggere i sentimenti più intimi di un’altra persona, di gestire senza scosse le relazioni. Come diceva Aristotele, la rara capacità di colui che si adira per ciò che deve e con chi deve, e inoltre come, quando e per quanto tempo si deve.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9"/>
          <p:cNvSpPr txBox="1">
            <a:spLocks noGrp="1"/>
          </p:cNvSpPr>
          <p:nvPr>
            <p:ph type="title"/>
          </p:nvPr>
        </p:nvSpPr>
        <p:spPr>
          <a:xfrm>
            <a:off x="13090356" y="804519"/>
            <a:ext cx="168443" cy="535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8" name="Google Shape;308;p39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200">
                <a:latin typeface="Arial"/>
                <a:ea typeface="Arial"/>
                <a:cs typeface="Arial"/>
                <a:sym typeface="Arial"/>
              </a:rPr>
              <a:t>•L’intelligenza emotiva può preservare le nostre relazioni più preziose. Rappresenta una buona pratica da “insegnare” agli alunni e da “apprendere” per se stessi.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0"/>
          <p:cNvSpPr txBox="1">
            <a:spLocks noGrp="1"/>
          </p:cNvSpPr>
          <p:nvPr>
            <p:ph type="title"/>
          </p:nvPr>
        </p:nvSpPr>
        <p:spPr>
          <a:xfrm>
            <a:off x="12849724" y="804519"/>
            <a:ext cx="517359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15" name="Google Shape;315;p40"/>
          <p:cNvSpPr txBox="1">
            <a:spLocks noGrp="1"/>
          </p:cNvSpPr>
          <p:nvPr>
            <p:ph type="body" idx="1"/>
          </p:nvPr>
        </p:nvSpPr>
        <p:spPr>
          <a:xfrm>
            <a:off x="1451575" y="1853625"/>
            <a:ext cx="9603300" cy="3612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600"/>
              <a:t>Sviluppare abilità sociali e cooperative tra i bambini, rendendoli partecipi delle proprie e delle altrui emozioni, riflettendo con loro sulla diversità e sulla ricchezza che questa porta ad ognuno. Svilupparne il pensiero logico, riflessivo e divergente li potrà traghettare oltre l’incomprensione, la discriminazione e tutte le forme di bullismo e cyberbullismo, verso una società collaborativa in cui il bene di ognuno si misurerà sul benessere di tutti.</a:t>
            </a:r>
            <a:endParaRPr sz="2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FA11F5-F808-4162-A3FB-CD222FD8B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Indicazioni per il curricolo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262305-F28A-4354-BE2C-7FFC6738A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algn="just"/>
            <a:r>
              <a:rPr lang="it-IT" dirty="0">
                <a:highlight>
                  <a:srgbClr val="FFFF00"/>
                </a:highlight>
                <a:ea typeface="+mn-lt"/>
                <a:cs typeface="+mn-lt"/>
              </a:rPr>
              <a:t>Particolare cura è necessario dedicare alla formazione della classe come gruppo, alla promozione dei legami cooperativi fra i suoi componenti, alla gestione degli inevitabili conflitti indotti dalla socializzazione. </a:t>
            </a:r>
            <a:r>
              <a:rPr lang="it-IT" dirty="0">
                <a:ea typeface="+mn-lt"/>
                <a:cs typeface="+mn-lt"/>
              </a:rPr>
              <a:t>La scuola si deve costruire come luogo accogliente, coinvolgendo in questo compito gli studenti stessi. Sono, infatti, importanti le condizioni che favoriscono lo star bene a scuola, al fine di ottenere la partecipazione più ampia dei bambini e degli adolescenti a un progetto educativo condiviso. La formazione di importanti legami di gruppo non contraddice la scelta di porre la persona al centro dell’azione educativa, ma è al contrario condizione indispensabile per lo sviluppo della personalità di ognuno.</a:t>
            </a:r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DE7AE18-40AB-43E1-A068-1AEE4FFF0018}"/>
              </a:ext>
            </a:extLst>
          </p:cNvPr>
          <p:cNvSpPr txBox="1"/>
          <p:nvPr/>
        </p:nvSpPr>
        <p:spPr>
          <a:xfrm flipH="1">
            <a:off x="15839161" y="3033386"/>
            <a:ext cx="914608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t-IT"/>
              <a:t>Fare clic per inserire testo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3E7954-32C0-430E-8311-D1B1C86DB5E7}"/>
              </a:ext>
            </a:extLst>
          </p:cNvPr>
          <p:cNvSpPr txBox="1"/>
          <p:nvPr/>
        </p:nvSpPr>
        <p:spPr>
          <a:xfrm flipH="1">
            <a:off x="15533186" y="3656425"/>
            <a:ext cx="103548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t-IT"/>
              <a:t>Fare clic per inserire testo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098F2EA-9D28-4C73-9F9C-4C113C026D02}"/>
              </a:ext>
            </a:extLst>
          </p:cNvPr>
          <p:cNvSpPr txBox="1"/>
          <p:nvPr/>
        </p:nvSpPr>
        <p:spPr>
          <a:xfrm flipH="1" flipV="1">
            <a:off x="16532006" y="3396195"/>
            <a:ext cx="64719" cy="67403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it-IT"/>
              <a:t>Fare clic per inserire testo</a:t>
            </a:r>
          </a:p>
        </p:txBody>
      </p:sp>
    </p:spTree>
    <p:extLst>
      <p:ext uri="{BB962C8B-B14F-4D97-AF65-F5344CB8AC3E}">
        <p14:creationId xmlns:p14="http://schemas.microsoft.com/office/powerpoint/2010/main" val="12880840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1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300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/>
              <a:t>IL BULLISMO</a:t>
            </a:r>
            <a:endParaRPr/>
          </a:p>
        </p:txBody>
      </p:sp>
      <p:sp>
        <p:nvSpPr>
          <p:cNvPr id="322" name="Google Shape;322;p41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200"/>
              <a:t>Si definisce bullismo una situazione in cui un soggetto denigra, umilia a volte anche con la forza, un’altra persona,solitamente appartenente al suo gruppo di pari.La vittima si trova coinvolta in attacchi ripetuti e si percepisce incapace di contrastare il potere di colui che lo offende, i cui attacchi divengono sempre più complessi e differenziati e possono includere umiliazioni psicologiche, denigrazione pubbliche,molestie sessuali, furti.</a:t>
            </a:r>
            <a:endParaRPr sz="2200"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200"/>
              <a:t>(Alberto Pellai)</a:t>
            </a:r>
            <a:endParaRPr sz="22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42"/>
          <p:cNvSpPr txBox="1">
            <a:spLocks noGrp="1"/>
          </p:cNvSpPr>
          <p:nvPr>
            <p:ph type="title"/>
          </p:nvPr>
        </p:nvSpPr>
        <p:spPr>
          <a:xfrm>
            <a:off x="13078324" y="804519"/>
            <a:ext cx="168443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9" name="Google Shape;329;p42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/>
              <a:t>Essere vittime di bullismo porta a una sintomatologia che può includere: problemi di sonno, enuresi, dolori addominali,mal di testa e tristezza profonda. </a:t>
            </a:r>
            <a:endParaRPr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/>
              <a:t>Chi ha sofferto di bullismo, in adolescenza manifesta una bassa autostima e tende ad isolarsi.</a:t>
            </a:r>
            <a:endParaRPr/>
          </a:p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/>
              <a:t>Le vittime di bullismo manifestano alti tassi di assenteismo e peggiori risultati scolastici,un rischio elevato di manifestare disturbi depressivi e ideazione suicidaria a medio e lungo termine.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3"/>
          <p:cNvSpPr txBox="1">
            <a:spLocks noGrp="1"/>
          </p:cNvSpPr>
          <p:nvPr>
            <p:ph type="title"/>
          </p:nvPr>
        </p:nvSpPr>
        <p:spPr>
          <a:xfrm>
            <a:off x="12609095" y="804519"/>
            <a:ext cx="577516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36" name="Google Shape;336;p43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500"/>
              <a:t>la vittima di bullismo di solito sopporta in silenzio perché si percepisce come impotente. Intorno a lui coloro che si divertono insieme al bullo e coloro che fanno finta di niente per paura di trovarsi nella medesima condizione. Purtroppo talvolta anche gli adulti finiscono con il sottovalutare gli episodi di bullismo.</a:t>
            </a:r>
            <a:endParaRPr sz="25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346E3B-4FEB-4037-BF44-3988555D1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Il bullo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FC202BF-5EDD-4AE1-9673-79F95BCC2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just"/>
            <a:r>
              <a:rPr lang="it-IT" sz="2800" dirty="0"/>
              <a:t>Le caratteristiche del bullo includono un comportamento aggressivo verso gli altri siano essi coetanei o adulti. In genere preferiscono scontrarsi con i più deboli ma litigano anche con gli altri perché si sentono forti. Spesso sono impulsivi, vedono la violenza come qualcosa di positivo e sentono il bisogno di dominare. Non provano empatia verso la vittima. Sono in genere ansiosi ed insicuri e nascondono questo loro lato aggredendo gli altri.</a:t>
            </a:r>
          </a:p>
        </p:txBody>
      </p:sp>
    </p:spTree>
    <p:extLst>
      <p:ext uri="{BB962C8B-B14F-4D97-AF65-F5344CB8AC3E}">
        <p14:creationId xmlns:p14="http://schemas.microsoft.com/office/powerpoint/2010/main" val="14714351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C7B67F-4448-48BE-90BC-14B35F913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3254892" y="764373"/>
            <a:ext cx="719015" cy="1293028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A3FDBA-1E70-4330-857C-14F666FBE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654908"/>
            <a:ext cx="9603275" cy="481143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it-IT" sz="2800" dirty="0"/>
              <a:t>Accanto al bullo ci sono coloro che assistono o che partecipano per compiacere il bullo, coloro che fanno finta di niente per paura di subire ritorsioni da parte del bullo e del suo gruppo, talvolta anche adulti che sottovalutano la situazione.</a:t>
            </a:r>
          </a:p>
          <a:p>
            <a:pPr algn="just"/>
            <a:r>
              <a:rPr lang="it-IT" sz="2800" dirty="0"/>
              <a:t>A scuola è importante educare al rispetto e al riconoscimento dell'altro, alle proprie e alle altrui emozioni sviluppando l'empatia tra i bambini e sensibilizzare tutti gli adulti, genitori e docenti sull'importanza di una educazione rispettosa di tutte le diversità.</a:t>
            </a:r>
          </a:p>
        </p:txBody>
      </p:sp>
    </p:spTree>
    <p:extLst>
      <p:ext uri="{BB962C8B-B14F-4D97-AF65-F5344CB8AC3E}">
        <p14:creationId xmlns:p14="http://schemas.microsoft.com/office/powerpoint/2010/main" val="1048631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E23C65-4078-4DC3-A437-8724313B3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Come affrontare bullismo e cyberbullismo a scuola?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05D59A-7334-43A6-BA23-40F3C98FF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pPr algn="just"/>
            <a:r>
              <a:rPr lang="it-IT" sz="2800" dirty="0"/>
              <a:t>L'approfondimento delle dinamiche relazionali della classe rappresenta un aspetto necessario per contrastare il bullismo. Occorre tenere presente  che le relazioni di un gruppo non sono immediatamente visibili né leggibili o interpretabili. L'insegnante può entrare in classe e vedere due bambini che si picchiano e quindi dedica immediatamente loro l'attenzione ma se invece entrando in classe vede un gruppetto di bambini che parlano e ridono tra loro e un bambino/a che da una parte legge, disegna o scrive, non si preoccupa della situazione.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376657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557256-ADFC-4D76-B5FC-976752B29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3313507" y="764373"/>
            <a:ext cx="611554" cy="1293028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CFF5DE-4564-4D66-B908-45B556D91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it-IT" dirty="0"/>
              <a:t>Per appurare se invece la situazione presenta problematiche importanti nella relazione tra i bambini, sarà necessario entrare nelle dinamiche relazionali della classe valutando la frequenza e la persistenza e l'eventuale sofferenza dei bambini /e che si isolano.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Occorre osservare attentamente il comportamento dei bambini ma soprattutto mettere in atto tutte le strategie metodologiche per creare un gruppo che riesca a cooperare e a risolvere i conflitti in maniera propositiva imparando a rispettare le opinioni degli altri e le diversità tutte.</a:t>
            </a:r>
          </a:p>
        </p:txBody>
      </p:sp>
    </p:spTree>
    <p:extLst>
      <p:ext uri="{BB962C8B-B14F-4D97-AF65-F5344CB8AC3E}">
        <p14:creationId xmlns:p14="http://schemas.microsoft.com/office/powerpoint/2010/main" val="24111814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6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800"/>
              <a:t>E’ dalla scuola d’infanzia che bisogna cominciare a fare prevenzione, per promuovere una cultura che veda nel diverso semplicemente un altro modo di essere, nè migliore nè peggiore, soltanto altro. E’ necessario diffondere una cultura e un’attenzione educativa che valorizzi e promuova i  metodi e gli strumenti dell’intelligenza emotiva.</a:t>
            </a:r>
            <a:endParaRPr sz="28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47"/>
          <p:cNvSpPr txBox="1">
            <a:spLocks noGrp="1"/>
          </p:cNvSpPr>
          <p:nvPr>
            <p:ph type="title"/>
          </p:nvPr>
        </p:nvSpPr>
        <p:spPr>
          <a:xfrm>
            <a:off x="13090356" y="804519"/>
            <a:ext cx="324854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3" name="Google Shape;363;p47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it-IT" sz="2700" dirty="0"/>
              <a:t>La prevenzione al bullismo e a tutte le forma di discriminazione  nella scuola dell'infanzia e nella scuola primaria si attua attraverso le metodologie didattiche che sviluppano il pensiero critico e riflessivo, lavorando sugli stereotipi e abituando i bambini a collaborare tra loro ed a risolvere i conflitti in maniera positiva, imparando a considerarli come opportunità e non necessariamente come eventi negativi.</a:t>
            </a:r>
            <a:endParaRPr sz="27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E62B8D-185B-4166-B265-51E0FA202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4600" y="764373"/>
            <a:ext cx="160215" cy="1293028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DB2ED6-C86E-4F4A-BCC7-2AAB6D67AC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it-IT" dirty="0">
                <a:ea typeface="+mn-lt"/>
                <a:cs typeface="+mn-lt"/>
                <a:hlinkClick r:id="rId2"/>
              </a:rPr>
              <a:t>https://www.piattaformaelisa.it/</a:t>
            </a:r>
            <a:endParaRPr lang="it-IT">
              <a:ea typeface="+mn-lt"/>
              <a:cs typeface="+mn-lt"/>
            </a:endParaRPr>
          </a:p>
          <a:p>
            <a:endParaRPr lang="it-IT" dirty="0">
              <a:ea typeface="+mn-lt"/>
              <a:cs typeface="+mn-lt"/>
            </a:endParaRPr>
          </a:p>
          <a:p>
            <a:r>
              <a:rPr lang="it-IT" dirty="0">
                <a:ea typeface="+mn-lt"/>
                <a:cs typeface="+mn-lt"/>
                <a:hlinkClick r:id="rId3"/>
              </a:rPr>
              <a:t>https://www.miur.gov.it/-/scuola-fedeli-al-via-il-piano-nazionale-per-l-educazione-al-rispetto-</a:t>
            </a:r>
            <a:endParaRPr lang="it-IT" dirty="0"/>
          </a:p>
          <a:p>
            <a:endParaRPr lang="it-IT" dirty="0">
              <a:ea typeface="+mn-lt"/>
              <a:cs typeface="+mn-lt"/>
            </a:endParaRPr>
          </a:p>
          <a:p>
            <a:r>
              <a:rPr lang="it-IT" dirty="0">
                <a:ea typeface="+mn-lt"/>
                <a:cs typeface="+mn-lt"/>
                <a:hlinkClick r:id="rId4"/>
              </a:rPr>
              <a:t>https://miur.gov.it/documents/20182/92942/NOTA+LINEE+B+E+CB++2021+.0000482.18-02-2021.pdf/0a28bfe8-459e-8cb3-8c4d-0f4e9b5ce683?version=1.0&amp;t=1617971437453</a:t>
            </a:r>
            <a:endParaRPr lang="it-IT" dirty="0">
              <a:ea typeface="+mn-lt"/>
              <a:cs typeface="+mn-lt"/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548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8"/>
          <p:cNvSpPr txBox="1">
            <a:spLocks noGrp="1"/>
          </p:cNvSpPr>
          <p:nvPr>
            <p:ph type="title"/>
          </p:nvPr>
        </p:nvSpPr>
        <p:spPr>
          <a:xfrm>
            <a:off x="1451579" y="355135"/>
            <a:ext cx="9603275" cy="1107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r>
              <a:rPr lang="it-IT"/>
              <a:t>INDICAZIONE PER IL CURRICOLO </a:t>
            </a:r>
            <a:br>
              <a:rPr lang="it-IT"/>
            </a:br>
            <a:r>
              <a:rPr lang="it-IT"/>
              <a:t>(SCUOLA INFANZIA)</a:t>
            </a:r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it-IT" dirty="0">
                <a:highlight>
                  <a:srgbClr val="FFFF00"/>
                </a:highlight>
              </a:rPr>
              <a:t>L’organizzazione degli spazi e dei tempi diventa elemento di qualità pedagogica dell’ambiente educativo </a:t>
            </a:r>
            <a:r>
              <a:rPr lang="it-IT" dirty="0"/>
              <a:t>e pertanto deve essere oggetto di esplicita progettazione e verifica. In particolare: – lo spazio dovrà essere accogliente, caldo, ben curato, orientato dal gusto estetico, espressione della pedagogia e delle scelte educative di ciascuna scuola. Lo spazio parla dei bambini, del loro valore, dei loro bisogni di gioco, di movimento, di espressione, di intimità e di socialità, attraverso l’ambientazione fisica, la scelta di arredamenti e oggetti volti a creare un luogo funzionale e invitante; – il tempo disteso consente al bambino di vivere con serenità la propria giornata, di giocare, esplorare, parlare, capire, sentirsi padrone di sé e delle attività che sperimenta e nelle quali si esercita. L’osservazione, nelle sue diverse modalità, rappresenta uno strumento fondamentale per conoscere e accompagnare il bambino in tutte le sue dimensioni di sviluppo, rispettandone l’originalità, l’unicità, le potenzialità attraverso un atteggiamento di ascolto, empatia e rassicurazione. La pratica della documentazione va intesa come processo che produce tracce, memoria e riflessione, negli adulti e nei bambini, rendendo visibili le modalità e i percorsi di formazione e permettendo di apprezzare i progressi dell’apprendimento individuale e di gruppo. L’attività di valutazione nella scuola dell’infanzia risponde ad una funzione di carattere formativo, che riconosce, accompagna, descrive e documenta i processi di crescita, evita di classificare e giudicare le prestazioni dei bambini, perché è orientata a esplorare e incoraggiare lo sviluppo di tutte le loro potenzialità. Analogamente, per l’istituzione scolastica, le pratiche dell’autovalutazione, della valutazione esterna, della rendicontazione sociale, sono volte al miglioramento continuo della qualità educativa. </a:t>
            </a:r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A24A29-8775-43AA-AB60-53B342587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4830" y="764373"/>
            <a:ext cx="209062" cy="1293028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D73A7F-F783-4B70-B305-79D6DAFE64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 dirty="0">
                <a:ea typeface="+mn-lt"/>
                <a:cs typeface="+mn-lt"/>
                <a:hlinkClick r:id="rId2"/>
              </a:rPr>
              <a:t>https://www.generazioniconnesse.it/site/it/super-errori/</a:t>
            </a:r>
            <a:endParaRPr lang="it-IT">
              <a:ea typeface="+mn-lt"/>
              <a:cs typeface="+mn-lt"/>
            </a:endParaRPr>
          </a:p>
          <a:p>
            <a:endParaRPr lang="it-IT" dirty="0"/>
          </a:p>
          <a:p>
            <a:endParaRPr lang="it-IT" dirty="0"/>
          </a:p>
          <a:p>
            <a:r>
              <a:rPr lang="it-IT" dirty="0">
                <a:ea typeface="+mn-lt"/>
                <a:cs typeface="+mn-lt"/>
                <a:hlinkClick r:id="rId3"/>
              </a:rPr>
              <a:t>http://www.iglossa.org/</a:t>
            </a:r>
            <a:endParaRPr lang="it-IT" dirty="0">
              <a:ea typeface="+mn-lt"/>
              <a:cs typeface="+mn-lt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89794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BD5986-D839-42D9-B2B4-19BEA5759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3378374" y="804519"/>
            <a:ext cx="900333" cy="104923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9C06B1-573E-4353-89EE-FB6BBB2FF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/>
              <a:t>https://www.commissariatodips.it/notizie/articolo/resoconto-attivita-2022-della-polizia-postale-e-delle-comunicazioni-e-dei-centri-operativi-sicurezz/index.html</a:t>
            </a:r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60997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Segnaposto contenuto 2">
            <a:extLst>
              <a:ext uri="{FF2B5EF4-FFF2-40B4-BE49-F238E27FC236}">
                <a16:creationId xmlns:a16="http://schemas.microsoft.com/office/drawing/2014/main" id="{BAAA0404-3C10-438B-AA5B-AAF1846FAE10}"/>
              </a:ext>
            </a:extLst>
          </p:cNvPr>
          <p:cNvGraphicFramePr>
            <a:graphicFrameLocks/>
          </p:cNvGraphicFramePr>
          <p:nvPr/>
        </p:nvGraphicFramePr>
        <p:xfrm>
          <a:off x="6816080" y="1268760"/>
          <a:ext cx="5375919" cy="4583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olo 1">
            <a:extLst>
              <a:ext uri="{FF2B5EF4-FFF2-40B4-BE49-F238E27FC236}">
                <a16:creationId xmlns:a16="http://schemas.microsoft.com/office/drawing/2014/main" id="{393AB122-F150-47DB-A452-8ADC3E2D0D6B}"/>
              </a:ext>
            </a:extLst>
          </p:cNvPr>
          <p:cNvSpPr txBox="1">
            <a:spLocks/>
          </p:cNvSpPr>
          <p:nvPr/>
        </p:nvSpPr>
        <p:spPr>
          <a:xfrm>
            <a:off x="706132" y="1700808"/>
            <a:ext cx="5616624" cy="1325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it-IT" sz="3600" dirty="0">
                <a:solidFill>
                  <a:srgbClr val="0070C0"/>
                </a:solidFill>
              </a:rPr>
              <a:t>In educazione contano le persone,</a:t>
            </a:r>
          </a:p>
          <a:p>
            <a:pPr algn="ctr">
              <a:lnSpc>
                <a:spcPct val="150000"/>
              </a:lnSpc>
            </a:pPr>
            <a:r>
              <a:rPr lang="it-IT" sz="3600" dirty="0">
                <a:solidFill>
                  <a:srgbClr val="0070C0"/>
                </a:solidFill>
              </a:rPr>
              <a:t>l’apprendimento è sempre un processo relazionale</a:t>
            </a:r>
          </a:p>
          <a:p>
            <a:pPr algn="ctr">
              <a:lnSpc>
                <a:spcPct val="150000"/>
              </a:lnSpc>
            </a:pPr>
            <a:endParaRPr lang="it-IT" sz="3600" i="1" dirty="0">
              <a:solidFill>
                <a:srgbClr val="0070C0"/>
              </a:solidFill>
            </a:endParaRPr>
          </a:p>
          <a:p>
            <a:pPr algn="ctr">
              <a:lnSpc>
                <a:spcPct val="150000"/>
              </a:lnSpc>
            </a:pPr>
            <a:br>
              <a:rPr lang="it-IT" sz="3600" dirty="0">
                <a:solidFill>
                  <a:srgbClr val="0070C0"/>
                </a:solidFill>
              </a:rPr>
            </a:br>
            <a:endParaRPr lang="it-IT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8157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9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300" cy="1049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3600" i="1"/>
              <a:t>GRAZIE PER L’ATTENZIONE</a:t>
            </a:r>
            <a:endParaRPr sz="3600" i="1"/>
          </a:p>
        </p:txBody>
      </p:sp>
      <p:sp>
        <p:nvSpPr>
          <p:cNvPr id="377" name="Google Shape;377;p49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300" cy="345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78" name="Google Shape;37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0" y="2098725"/>
            <a:ext cx="5647975" cy="325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8425" y="1853625"/>
            <a:ext cx="4246449" cy="361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E76058-91FF-4C60-B896-72BE84860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3676" y="764373"/>
            <a:ext cx="140677" cy="1293028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170387-E1D4-4AB7-BA8D-962F568F9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13206"/>
            <a:ext cx="9603275" cy="355314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it-IT" sz="2400" dirty="0">
                <a:ea typeface="+mn-lt"/>
                <a:cs typeface="+mn-lt"/>
              </a:rPr>
              <a:t>Un sistema di regole aiuta i bambini a relazionarsi in maniera costruttiva e ad assumere un comportamento responsabile</a:t>
            </a:r>
            <a:endParaRPr lang="it-IT" sz="2400" dirty="0"/>
          </a:p>
          <a:p>
            <a:pPr algn="just"/>
            <a:r>
              <a:rPr lang="it-IT" sz="2400" dirty="0">
                <a:ea typeface="+mn-lt"/>
                <a:cs typeface="+mn-lt"/>
              </a:rPr>
              <a:t>Le regole stabilite per la classe devono essere propositive, poche e non solo un elenco di divieti</a:t>
            </a:r>
            <a:endParaRPr lang="it-IT" sz="2400" dirty="0"/>
          </a:p>
          <a:p>
            <a:pPr algn="just"/>
            <a:r>
              <a:rPr lang="it-IT" sz="2400" dirty="0">
                <a:ea typeface="+mn-lt"/>
                <a:cs typeface="+mn-lt"/>
              </a:rPr>
              <a:t>Le regole devono essere chiare, concrete e devono essere formulate in termini positivi 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9466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18CDA7-633B-41FE-A059-2DE9AE468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4830" y="764373"/>
            <a:ext cx="248139" cy="1293028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C1F70F0-6EDB-4A52-986D-3F3FCDD08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56714"/>
            <a:ext cx="10820400" cy="496197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it-IT" dirty="0">
                <a:ea typeface="+mn-lt"/>
                <a:cs typeface="+mn-lt"/>
              </a:rPr>
              <a:t>la classe come comunità di ricerca</a:t>
            </a:r>
            <a:endParaRPr lang="it-IT" dirty="0"/>
          </a:p>
          <a:p>
            <a:r>
              <a:rPr lang="it-IT" dirty="0">
                <a:ea typeface="+mn-lt"/>
                <a:cs typeface="+mn-lt"/>
              </a:rPr>
              <a:t>Imparare a lavorare in gruppo</a:t>
            </a:r>
            <a:endParaRPr lang="it-IT" dirty="0"/>
          </a:p>
          <a:p>
            <a:r>
              <a:rPr lang="it-IT" dirty="0">
                <a:ea typeface="+mn-lt"/>
                <a:cs typeface="+mn-lt"/>
              </a:rPr>
              <a:t>Imparare ad imparare</a:t>
            </a:r>
            <a:endParaRPr lang="it-IT" dirty="0"/>
          </a:p>
          <a:p>
            <a:r>
              <a:rPr lang="it-IT" dirty="0">
                <a:ea typeface="+mn-lt"/>
                <a:cs typeface="+mn-lt"/>
              </a:rPr>
              <a:t>Sviluppo del pensiero divergente</a:t>
            </a:r>
            <a:endParaRPr lang="it-IT" dirty="0"/>
          </a:p>
          <a:p>
            <a:r>
              <a:rPr lang="it-IT" dirty="0">
                <a:ea typeface="+mn-lt"/>
                <a:cs typeface="+mn-lt"/>
              </a:rPr>
              <a:t>Creatività</a:t>
            </a:r>
            <a:endParaRPr lang="it-IT" dirty="0"/>
          </a:p>
          <a:p>
            <a:r>
              <a:rPr lang="it-IT" dirty="0"/>
              <a:t>Sviluppo del pensiero divergente</a:t>
            </a:r>
          </a:p>
          <a:p>
            <a:r>
              <a:rPr lang="it-IT" dirty="0"/>
              <a:t>Intelligenza emotiva</a:t>
            </a:r>
          </a:p>
          <a:p>
            <a:r>
              <a:rPr lang="it-IT" dirty="0"/>
              <a:t>Creare un gruppo cooperativo</a:t>
            </a:r>
          </a:p>
          <a:p>
            <a:r>
              <a:rPr lang="it-IT" dirty="0"/>
              <a:t>Risolvere i conflitti</a:t>
            </a:r>
          </a:p>
          <a:p>
            <a:r>
              <a:rPr lang="it-IT" dirty="0"/>
              <a:t>Educare alle differenze</a:t>
            </a:r>
          </a:p>
          <a:p>
            <a:r>
              <a:rPr lang="it-IT" dirty="0"/>
              <a:t>Creare un ambiente inclusivo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33404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>
            <a:spLocks noGrp="1"/>
          </p:cNvSpPr>
          <p:nvPr>
            <p:ph type="title"/>
          </p:nvPr>
        </p:nvSpPr>
        <p:spPr>
          <a:xfrm flipH="1">
            <a:off x="15355455" y="804519"/>
            <a:ext cx="62643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endParaRPr/>
          </a:p>
        </p:txBody>
      </p:sp>
      <p:sp>
        <p:nvSpPr>
          <p:cNvPr id="167" name="Google Shape;167;p22"/>
          <p:cNvSpPr txBox="1">
            <a:spLocks noGrp="1"/>
          </p:cNvSpPr>
          <p:nvPr>
            <p:ph type="body" idx="1"/>
          </p:nvPr>
        </p:nvSpPr>
        <p:spPr>
          <a:xfrm>
            <a:off x="1451579" y="1379125"/>
            <a:ext cx="9603275" cy="4087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it-IT"/>
              <a:t>Complessità nella gestione del rapporto scuola – famiglia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br>
              <a:rPr lang="it-IT"/>
            </a:b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it-IT"/>
              <a:t>Aspettative della famiglia nei confronti della scuola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br>
              <a:rPr lang="it-IT"/>
            </a:b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it-IT"/>
              <a:t>Aspettative della scuola nei confronti della famiglia</a:t>
            </a:r>
            <a:endParaRPr/>
          </a:p>
          <a:p>
            <a:pPr marL="228600" lvl="0" indent="-101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pic>
        <p:nvPicPr>
          <p:cNvPr id="168" name="Google Shape;168;p22" descr="Immagine che contiene test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67770" y="2069262"/>
            <a:ext cx="2816268" cy="16443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2"/>
          <p:cNvSpPr txBox="1"/>
          <p:nvPr/>
        </p:nvSpPr>
        <p:spPr>
          <a:xfrm>
            <a:off x="8127304" y="4194175"/>
            <a:ext cx="2816268" cy="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b="0" i="0" u="sng" strike="noStrike" cap="none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4"/>
              </a:rPr>
              <a:t>Questa foto</a:t>
            </a:r>
            <a:r>
              <a:rPr lang="it-IT"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di Autore sconosciuto è concessa in licenza secondo </a:t>
            </a:r>
            <a:r>
              <a:rPr lang="it-IT" sz="1800" b="0" i="0" u="sng" strike="noStrike" cap="none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5"/>
              </a:rPr>
              <a:t>CC BY-SA-NC</a:t>
            </a:r>
            <a:r>
              <a:rPr lang="it-IT" sz="1800" b="0" i="0" u="none" strike="noStrike" cap="non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  <p:pic>
        <p:nvPicPr>
          <p:cNvPr id="170" name="Google Shape;170;p22" descr="Immagine che contiene interni, pavimento, parete, persona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08099" y="1983673"/>
            <a:ext cx="3359062" cy="2431366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2"/>
          <p:cNvSpPr txBox="1"/>
          <p:nvPr/>
        </p:nvSpPr>
        <p:spPr>
          <a:xfrm flipH="1">
            <a:off x="13833675" y="3907763"/>
            <a:ext cx="1442978" cy="211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7"/>
              </a:rPr>
              <a:t>Questa foto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di Autore sconosciuto è concessa in licenza secondo </a:t>
            </a: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8"/>
              </a:rPr>
              <a:t>CC BY-SA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 txBox="1">
            <a:spLocks noGrp="1"/>
          </p:cNvSpPr>
          <p:nvPr>
            <p:ph type="title"/>
          </p:nvPr>
        </p:nvSpPr>
        <p:spPr>
          <a:xfrm>
            <a:off x="14718730" y="804519"/>
            <a:ext cx="146125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endParaRPr/>
          </a:p>
        </p:txBody>
      </p:sp>
      <p:pic>
        <p:nvPicPr>
          <p:cNvPr id="185" name="Google Shape;185;p24" descr="Immagine che contiene persona, interni, parete, tavolo&#10;&#10;Descrizione generata automaticament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383087" y="1995520"/>
            <a:ext cx="5715000" cy="3219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4"/>
          <p:cNvSpPr txBox="1"/>
          <p:nvPr/>
        </p:nvSpPr>
        <p:spPr>
          <a:xfrm>
            <a:off x="16474923" y="4798230"/>
            <a:ext cx="5715000" cy="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4"/>
              </a:rPr>
              <a:t>Questa foto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di Autore sconosciuto è concessa in licenza secondo </a:t>
            </a: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5"/>
              </a:rPr>
              <a:t>CC BY-SA-NC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  <p:pic>
        <p:nvPicPr>
          <p:cNvPr id="187" name="Google Shape;187;p24" descr="Immagine che contiene testo&#10;&#10;Descrizione generata automa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63662" y="1933730"/>
            <a:ext cx="7951937" cy="3366321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4"/>
          <p:cNvSpPr txBox="1"/>
          <p:nvPr/>
        </p:nvSpPr>
        <p:spPr>
          <a:xfrm>
            <a:off x="16143963" y="4307975"/>
            <a:ext cx="2743200" cy="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475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7"/>
              </a:rPr>
              <a:t>Questa foto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di Autore sconosciuto è concessa in licenza secondo </a:t>
            </a: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8"/>
              </a:rPr>
              <a:t>CC BY-NC-ND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  <p:sp>
        <p:nvSpPr>
          <p:cNvPr id="189" name="Google Shape;189;p24"/>
          <p:cNvSpPr txBox="1"/>
          <p:nvPr/>
        </p:nvSpPr>
        <p:spPr>
          <a:xfrm>
            <a:off x="2148300" y="611425"/>
            <a:ext cx="7952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800">
                <a:latin typeface="Gill Sans"/>
                <a:ea typeface="Gill Sans"/>
                <a:cs typeface="Gill Sans"/>
                <a:sym typeface="Gill Sans"/>
              </a:rPr>
              <a:t>IL RAPPORTO CON I COLLEGHI</a:t>
            </a:r>
            <a:endParaRPr sz="2800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 txBox="1">
            <a:spLocks noGrp="1"/>
          </p:cNvSpPr>
          <p:nvPr>
            <p:ph type="title"/>
          </p:nvPr>
        </p:nvSpPr>
        <p:spPr>
          <a:xfrm flipH="1">
            <a:off x="15574662" y="804519"/>
            <a:ext cx="845519" cy="1049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endParaRPr/>
          </a:p>
        </p:txBody>
      </p:sp>
      <p:pic>
        <p:nvPicPr>
          <p:cNvPr id="195" name="Google Shape;195;p25" descr="Immagine che contiene mappa&#10;&#10;Descrizione generata automaticament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666302" y="1389824"/>
            <a:ext cx="6098570" cy="4075939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5"/>
          <p:cNvSpPr txBox="1"/>
          <p:nvPr/>
        </p:nvSpPr>
        <p:spPr>
          <a:xfrm rot="10800000" flipH="1">
            <a:off x="16580763" y="4791620"/>
            <a:ext cx="54496" cy="621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4"/>
              </a:rPr>
              <a:t>Questa foto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 di Autore sconosciuto è concessa in licenza secondo </a:t>
            </a:r>
            <a:r>
              <a:rPr lang="it-IT" sz="1800" u="sng">
                <a:solidFill>
                  <a:schemeClr val="hlink"/>
                </a:solidFill>
                <a:latin typeface="Gill Sans"/>
                <a:ea typeface="Gill Sans"/>
                <a:cs typeface="Gill Sans"/>
                <a:sym typeface="Gill Sans"/>
                <a:hlinkClick r:id="rId5"/>
              </a:rPr>
              <a:t>CC BY-SA-NC</a:t>
            </a:r>
            <a:r>
              <a:rPr lang="it-IT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.</a:t>
            </a:r>
            <a:endParaRPr/>
          </a:p>
        </p:txBody>
      </p:sp>
      <p:sp>
        <p:nvSpPr>
          <p:cNvPr id="197" name="Google Shape;197;p25"/>
          <p:cNvSpPr txBox="1"/>
          <p:nvPr/>
        </p:nvSpPr>
        <p:spPr>
          <a:xfrm>
            <a:off x="3057175" y="495750"/>
            <a:ext cx="6825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600">
                <a:latin typeface="Gill Sans"/>
                <a:ea typeface="Gill Sans"/>
                <a:cs typeface="Gill Sans"/>
                <a:sym typeface="Gill Sans"/>
              </a:rPr>
              <a:t>LE RELAZIONI ALL’INTERNO DELLA CLASSE</a:t>
            </a:r>
            <a:endParaRPr sz="2600"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accolta">
  <a:themeElements>
    <a:clrScheme name="Gallery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2349</Words>
  <Application>Microsoft Office PowerPoint</Application>
  <PresentationFormat>Widescreen</PresentationFormat>
  <Paragraphs>144</Paragraphs>
  <Slides>43</Slides>
  <Notes>25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43</vt:i4>
      </vt:variant>
    </vt:vector>
  </HeadingPairs>
  <TitlesOfParts>
    <vt:vector size="49" baseType="lpstr">
      <vt:lpstr>Comic Sans MS</vt:lpstr>
      <vt:lpstr>Times New Roman</vt:lpstr>
      <vt:lpstr>Arial</vt:lpstr>
      <vt:lpstr>Gill Sans</vt:lpstr>
      <vt:lpstr>Calibri</vt:lpstr>
      <vt:lpstr>Raccolta</vt:lpstr>
      <vt:lpstr>GESTIONE DELLA CLASSE E DINAMICHE RELAZIONALI CON PARTICOLARE RIFERIMENTO ALLA PREVENZIONE DEI FENOMENI DI VIOLENZA, BULLISMO E DISCRIMINAZIONI SCUOLA DELL'INFANZIA e SCUOLA PRIMARIA</vt:lpstr>
      <vt:lpstr>Presentazione standard di PowerPoint</vt:lpstr>
      <vt:lpstr>Indicazioni per il curricolo</vt:lpstr>
      <vt:lpstr>INDICAZIONE PER IL CURRICOLO  (SCUOLA INFANZIA)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L’IMPORTANZA DELLO SPAZIO NELLA GESTIONE DELLE RELAZIONI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L’INTELLIGENZA EMOTIVA</vt:lpstr>
      <vt:lpstr>Presentazione standard di PowerPoint</vt:lpstr>
      <vt:lpstr>Presentazione standard di PowerPoint</vt:lpstr>
      <vt:lpstr>IL BULLISMO</vt:lpstr>
      <vt:lpstr>Presentazione standard di PowerPoint</vt:lpstr>
      <vt:lpstr>Presentazione standard di PowerPoint</vt:lpstr>
      <vt:lpstr>Il bullo</vt:lpstr>
      <vt:lpstr>Presentazione standard di PowerPoint</vt:lpstr>
      <vt:lpstr>Come affrontare bullismo e cyberbullismo a scuola?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GRAZIE PER L’ATTENZIONE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GESTIONE DELLA CLASSE E DINAMICHE RELAZIONALI CON PARTICOLARE RIFERIMENTO ALLA PREVENZIONE DEI FENOMENI DI VIOLENZA, BULLISMO E DISCRIMINAZIONI SCUOLA DELL'INFANZIA</dc:title>
  <dc:creator>BONISTALLI ROSSELLA</dc:creator>
  <cp:lastModifiedBy>BONISTALLI ROSSELLA</cp:lastModifiedBy>
  <cp:revision>8</cp:revision>
  <dcterms:modified xsi:type="dcterms:W3CDTF">2024-01-18T17:58:19Z</dcterms:modified>
</cp:coreProperties>
</file>