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147308203" r:id="rId3"/>
    <p:sldId id="294" r:id="rId4"/>
    <p:sldId id="261" r:id="rId5"/>
    <p:sldId id="266" r:id="rId6"/>
    <p:sldId id="295" r:id="rId7"/>
    <p:sldId id="265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6" r:id="rId21"/>
    <p:sldId id="2147308204" r:id="rId22"/>
    <p:sldId id="2147308205" r:id="rId23"/>
    <p:sldId id="2147308206" r:id="rId24"/>
    <p:sldId id="2147308207" r:id="rId25"/>
    <p:sldId id="214730820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7" r:id="rId34"/>
    <p:sldId id="298" r:id="rId35"/>
    <p:sldId id="299" r:id="rId36"/>
    <p:sldId id="300" r:id="rId37"/>
    <p:sldId id="289" r:id="rId38"/>
    <p:sldId id="290" r:id="rId39"/>
    <p:sldId id="301" r:id="rId40"/>
    <p:sldId id="302" r:id="rId41"/>
    <p:sldId id="293" r:id="rId42"/>
    <p:sldId id="2147308202" r:id="rId43"/>
    <p:sldId id="292" r:id="rId44"/>
  </p:sldIdLst>
  <p:sldSz cx="12192000" cy="6858000"/>
  <p:notesSz cx="6858000" cy="9144000"/>
  <p:embeddedFontLst>
    <p:embeddedFont>
      <p:font typeface="Comic Sans MS" panose="030F0702030302020204" pitchFamily="66" charset="0"/>
      <p:regular r:id="rId46"/>
      <p:bold r:id="rId47"/>
      <p:italic r:id="rId48"/>
      <p:boldItalic r:id="rId49"/>
    </p:embeddedFont>
    <p:embeddedFont>
      <p:font typeface="Gill Sans" panose="020B060402020202020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CF378-3DCA-43B8-A7FE-73F1E5E4548D}" type="doc">
      <dgm:prSet loTypeId="urn:microsoft.com/office/officeart/2005/8/layout/arrow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69BC35BB-FD64-42CE-9EEC-C7E361F11CA2}" type="pres">
      <dgm:prSet presAssocID="{20FCF378-3DCA-43B8-A7FE-73F1E5E4548D}" presName="cycle" presStyleCnt="0">
        <dgm:presLayoutVars>
          <dgm:dir/>
          <dgm:resizeHandles val="exact"/>
        </dgm:presLayoutVars>
      </dgm:prSet>
      <dgm:spPr/>
    </dgm:pt>
  </dgm:ptLst>
  <dgm:cxnLst>
    <dgm:cxn modelId="{8A68A308-CAEF-4A55-AC49-06B0F5B4BD96}" type="presOf" srcId="{20FCF378-3DCA-43B8-A7FE-73F1E5E4548D}" destId="{69BC35BB-FD64-42CE-9EEC-C7E361F11CA2}" srcOrd="0" destOrd="0" presId="urn:microsoft.com/office/officeart/2005/8/layout/arrow1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a6f32e5c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a6f32e5cc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10a6f32e5cc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a6f32e5c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0a6f32e5cc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0a6f32e5cc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a6f32e5c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a6f32e5cc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0a6f32e5cc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a6f32e5c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0a6f32e5cc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10a6f32e5cc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a6f32e5c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0a6f32e5cc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10a6f32e5cc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b92bfe0fc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b92bfe0fc_2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0b92bfe0fc_2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a6f32e5c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0a6f32e5c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10a6f32e5c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a6f32e5c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0a6f32e5cc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10a6f32e5cc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a6f32e5c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0a6f32e5cc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10a6f32e5cc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a6f32e5c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0a6f32e5cc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10a6f32e5cc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a6f32e5c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0a6f32e5cc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10a6f32e5cc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0a6f32e5c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0a6f32e5cc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0a6f32e5cc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37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a6f32e5c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0a6f32e5cc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10a6f32e5cc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38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a6f32e5c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0a6f32e5cc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10a6f32e5cc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a6f32e5c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0a6f32e5cc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10a6f32e5cc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a6f32e5c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0a6f32e5cc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10a6f32e5cc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a6f32e5c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0a6f32e5cc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0a6f32e5cc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24" name="Google Shape;24;p2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92" name="Google Shape;92;p1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99" name="Google Shape;99;p12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39FF9358-4F01-00FB-3952-8F74FF7A5F3A}"/>
              </a:ext>
            </a:extLst>
          </p:cNvPr>
          <p:cNvCxnSpPr/>
          <p:nvPr userDrawn="1"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1" descr="Immagine 1">
            <a:extLst>
              <a:ext uri="{FF2B5EF4-FFF2-40B4-BE49-F238E27FC236}">
                <a16:creationId xmlns:a16="http://schemas.microsoft.com/office/drawing/2014/main" id="{E0AF0857-61C4-4971-E212-3C29615EF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7848" y="6237312"/>
            <a:ext cx="2209803" cy="368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8F2C0-E02F-CBC7-496C-994CF21DAD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0" y="6086475"/>
            <a:ext cx="1307925" cy="715866"/>
          </a:xfrm>
          <a:prstGeom prst="rect">
            <a:avLst/>
          </a:prstGeom>
        </p:spPr>
      </p:pic>
      <p:pic>
        <p:nvPicPr>
          <p:cNvPr id="5" name="Picture 34" descr="Sistema Nazionale di Valutazione (SNV) – indicazioni operative in merito ai  documenti strategici delle istituzioni scolastiche (Rapporto di  autovalutazione, Piano di miglioramento, Piano triennale dell&amp;#39;offerta  formativa) – Ufficio Scolastico Regionale ...">
            <a:extLst>
              <a:ext uri="{FF2B5EF4-FFF2-40B4-BE49-F238E27FC236}">
                <a16:creationId xmlns:a16="http://schemas.microsoft.com/office/drawing/2014/main" id="{22C650A5-C9F0-003D-28A9-42381A5537C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b="19673"/>
          <a:stretch/>
        </p:blipFill>
        <p:spPr bwMode="auto">
          <a:xfrm>
            <a:off x="9773606" y="6219618"/>
            <a:ext cx="1816732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2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31" name="Google Shape;31;p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46" name="Google Shape;46;p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56" name="Google Shape;56;p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62" name="Google Shape;62;p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74" name="Google Shape;74;p9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7" name="Google Shape;77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85" name="Google Shape;85;p10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4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hyperlink" Target="https://www.abruzzo24ore.tv/news/Maltrattamenti-a-scuola-casi-triplicati-nell-ultimo-quinquennio/190413.htm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creativecommons.org/licenses/by-nc-sa/3.0/" TargetMode="External"/><Relationship Id="rId10" Type="http://schemas.openxmlformats.org/officeDocument/2006/relationships/hyperlink" Target="https://www.scuola-materna.net/novita/gioco-e-movimento-scuola-dellinfanzia" TargetMode="External"/><Relationship Id="rId4" Type="http://schemas.openxmlformats.org/officeDocument/2006/relationships/hyperlink" Target="https://www.scuoledimediglia.edu.it/scuola-dellinfanzia/plesso-bettolino/" TargetMode="External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usaghumphreys/789160994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ur.gov.it/-/scuola-fedeli-al-via-il-piano-nazionale-per-l-educazione-al-rispetto-" TargetMode="External"/><Relationship Id="rId2" Type="http://schemas.openxmlformats.org/officeDocument/2006/relationships/hyperlink" Target="https://www.piattaformaelisa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ur.gov.it/documents/20182/92942/NOTA+LINEE+B+E+CB++2021+.0000482.18-02-2021.pdf/0a28bfe8-459e-8cb3-8c4d-0f4e9b5ce683?version=1.0&amp;t=161797143745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lossa.org/" TargetMode="External"/><Relationship Id="rId2" Type="http://schemas.openxmlformats.org/officeDocument/2006/relationships/hyperlink" Target="https://www.generazioniconnesse.it/site/it/super-errori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elfareinazione.fondazionecariplo.it/it/article/2019/06/04/conciliazione-lavoro-famiglia-in-alta-valtellina-nascono-lo-school-bab/19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lnx.liceogalilei.org/incontri-per-la-condivisione-del-patto-di-corresponsabilita-educativa-scuola-e-famiglia-2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://biancosulnero.blogspot.com/2017/10/bes-e-consigli-di-classe-limportanza-di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istitutosangiovannibosco.net/docenti-del-cennini-e-del-san-giovanni-bosco-in-visita-al-santacharalab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ciaomaestra.com/2011/09/settembre-proposte-didattiche-per-l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it-IT" sz="3200" dirty="0">
                <a:latin typeface="Comic Sans MS"/>
                <a:ea typeface="Comic Sans MS"/>
                <a:cs typeface="Comic Sans MS"/>
                <a:sym typeface="Comic Sans MS"/>
              </a:rPr>
              <a:t>GESTIONE DELLA CLASSE E DINAMICHE RELAZIONALI CON PARTICOLARE RIFERIMENTO ALLA PREVENZIONE DEI FENOMENI DI VIOLENZA, BULLISMO E DISCRIMINAZIONI</a:t>
            </a:r>
            <a:br>
              <a:rPr lang="it-IT" sz="32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it-IT" sz="1400" u="sng" dirty="0">
                <a:latin typeface="Comic Sans MS"/>
                <a:ea typeface="Comic Sans MS"/>
                <a:cs typeface="Comic Sans MS"/>
                <a:sym typeface="Comic Sans MS"/>
              </a:rPr>
              <a:t>SCUOLA DELL'INFANZIA e SCUOLA PRIMARIA</a:t>
            </a: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2417780" y="4000930"/>
            <a:ext cx="8637072" cy="50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DOTT.SSA ROSSELLA BONISTALLI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 flipH="1">
            <a:off x="13622214" y="2252785"/>
            <a:ext cx="36341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Fare clic per inserire testo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 flipH="1">
            <a:off x="13169166" y="1145199"/>
            <a:ext cx="158262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Fare clic per inserire testo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 flipH="1">
            <a:off x="4726843" y="4441636"/>
            <a:ext cx="38568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bonistalli.rossella@libero.it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L’IMPORTANZA DELLO SPAZIO NELLA GESTIONE DELLE RELAZIONI</a:t>
            </a:r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1451579" y="2099239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10" name="Google Shape;210;p27"/>
          <p:cNvSpPr txBox="1"/>
          <p:nvPr/>
        </p:nvSpPr>
        <p:spPr>
          <a:xfrm>
            <a:off x="14807852" y="2949880"/>
            <a:ext cx="105218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L’importanza dello spazio nella gestione delle relazioni</a:t>
            </a:r>
            <a:endParaRPr/>
          </a:p>
        </p:txBody>
      </p:sp>
      <p:pic>
        <p:nvPicPr>
          <p:cNvPr id="211" name="Google Shape;211;p27" descr="Immagine che contiene testo, pavimento, interni, stanz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630393" y="2201111"/>
            <a:ext cx="972857" cy="345786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14265058" y="2391102"/>
            <a:ext cx="2743200" cy="129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Questa foto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di Autore sconosciuto è concessa in licenza secondo </a:t>
            </a: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CC BY-SA-NC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  <p:pic>
        <p:nvPicPr>
          <p:cNvPr id="213" name="Google Shape;213;p27" descr="Immagine che contiene test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951844" y="2652827"/>
            <a:ext cx="1508568" cy="207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 descr="Immagine che contiene testo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173195" y="771149"/>
            <a:ext cx="2743200" cy="37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 descr="Immagine che contiene testo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4983216" y="1543587"/>
            <a:ext cx="1045923" cy="37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 descr="Immagine che contiene interni, pavimento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0455" y="1900783"/>
            <a:ext cx="4632542" cy="304599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 txBox="1"/>
          <p:nvPr/>
        </p:nvSpPr>
        <p:spPr>
          <a:xfrm>
            <a:off x="16039578" y="4539620"/>
            <a:ext cx="2743200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10"/>
              </a:rPr>
              <a:t>Questa foto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di Autore sconosciuto è concessa in licenza secondo </a:t>
            </a: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11"/>
              </a:rPr>
              <a:t>CC BY-NC-ND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  <p:pic>
        <p:nvPicPr>
          <p:cNvPr id="218" name="Google Shape;218;p27" descr="Immagine che contiene interni, pavimento, sedia, parete&#10;&#10;Descrizione generata automaticament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57167" y="2252548"/>
            <a:ext cx="4757802" cy="274956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15747303" y="4156032"/>
            <a:ext cx="425885" cy="5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13"/>
              </a:rPr>
              <a:t>Questa foto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di Autore sconosciuto è concessa in licenza secondo </a:t>
            </a: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11"/>
              </a:rPr>
              <a:t>CC BY-NC-ND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 flipH="1">
            <a:off x="12657220" y="804519"/>
            <a:ext cx="433136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200">
                <a:latin typeface="Arial"/>
                <a:ea typeface="Arial"/>
                <a:cs typeface="Arial"/>
                <a:sym typeface="Arial"/>
              </a:rPr>
              <a:t>•Progettare gli spazi scolastici significa partire da un’attenta lettura dei bisogni e delle caratteristiche delle bambine e dei bambini infatti, il contesto che accoglie il bambino deve rispondere al processo evolutivo.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 flipH="1">
            <a:off x="13068885" y="804519"/>
            <a:ext cx="1209821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200">
                <a:latin typeface="Arial"/>
                <a:ea typeface="Arial"/>
                <a:cs typeface="Arial"/>
                <a:sym typeface="Arial"/>
              </a:rPr>
              <a:t>•Lo spazio non è un contenitore vuoto, veicola messaggi sempre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13090356" y="804519"/>
            <a:ext cx="336885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800">
                <a:latin typeface="Arial"/>
                <a:ea typeface="Arial"/>
                <a:cs typeface="Arial"/>
                <a:sym typeface="Arial"/>
              </a:rPr>
              <a:t>•Lo spazio parla, suggerisce comportamenti determina stati d’animo, è portatore di significati e di simboli.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800">
                <a:latin typeface="Arial"/>
                <a:ea typeface="Arial"/>
                <a:cs typeface="Arial"/>
                <a:sym typeface="Arial"/>
              </a:rPr>
              <a:t>•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800">
                <a:latin typeface="Arial"/>
                <a:ea typeface="Arial"/>
                <a:cs typeface="Arial"/>
                <a:sym typeface="Arial"/>
              </a:rPr>
              <a:t>•Per cui…..l’organizzazione dello spazio è parte integrante del progetto educativo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825" y="995363"/>
            <a:ext cx="6610350" cy="48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>
            <a:spLocks noGrp="1"/>
          </p:cNvSpPr>
          <p:nvPr>
            <p:ph type="title"/>
          </p:nvPr>
        </p:nvSpPr>
        <p:spPr>
          <a:xfrm flipH="1">
            <a:off x="14222436" y="804519"/>
            <a:ext cx="5627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3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233488"/>
            <a:ext cx="685800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700" y="1404938"/>
            <a:ext cx="708660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1404938"/>
            <a:ext cx="731520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>
            <a:spLocks noGrp="1"/>
          </p:cNvSpPr>
          <p:nvPr>
            <p:ph type="title"/>
          </p:nvPr>
        </p:nvSpPr>
        <p:spPr>
          <a:xfrm>
            <a:off x="13048592" y="804519"/>
            <a:ext cx="2296426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endParaRPr/>
          </a:p>
        </p:txBody>
      </p:sp>
      <p:sp>
        <p:nvSpPr>
          <p:cNvPr id="278" name="Google Shape;278;p35"/>
          <p:cNvSpPr txBox="1">
            <a:spLocks noGrp="1"/>
          </p:cNvSpPr>
          <p:nvPr>
            <p:ph type="body" idx="1"/>
          </p:nvPr>
        </p:nvSpPr>
        <p:spPr>
          <a:xfrm>
            <a:off x="1451579" y="408226"/>
            <a:ext cx="9603275" cy="505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3200">
                <a:latin typeface="Times New Roman"/>
                <a:ea typeface="Times New Roman"/>
                <a:cs typeface="Times New Roman"/>
                <a:sym typeface="Times New Roman"/>
              </a:rPr>
              <a:t>L'importanza delle metodologie didattiche </a:t>
            </a:r>
            <a:endParaRPr sz="3200"/>
          </a:p>
        </p:txBody>
      </p:sp>
      <p:pic>
        <p:nvPicPr>
          <p:cNvPr id="279" name="Google Shape;27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7058" y="2152830"/>
            <a:ext cx="5791199" cy="378406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 txBox="1"/>
          <p:nvPr/>
        </p:nvSpPr>
        <p:spPr>
          <a:xfrm>
            <a:off x="12720181" y="4277595"/>
            <a:ext cx="2022952" cy="65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Questa foto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di Autore sconosciuto è concessa in licenza secondo </a:t>
            </a: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CC BY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>
            <a:spLocks noGrp="1"/>
          </p:cNvSpPr>
          <p:nvPr>
            <p:ph type="title"/>
          </p:nvPr>
        </p:nvSpPr>
        <p:spPr>
          <a:xfrm>
            <a:off x="15282400" y="804519"/>
            <a:ext cx="1127330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endParaRPr/>
          </a:p>
        </p:txBody>
      </p:sp>
      <p:sp>
        <p:nvSpPr>
          <p:cNvPr id="286" name="Google Shape;286;p3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 sz="2400" dirty="0">
                <a:latin typeface="Times New Roman"/>
                <a:ea typeface="Times New Roman"/>
                <a:cs typeface="Times New Roman"/>
                <a:sym typeface="Times New Roman"/>
              </a:rPr>
              <a:t>Le scelte delle metodologie didattiche costituiscono un aspetto essenziale nella gestione della classe e veicolano forme di pensiero. Alcune di esse sono fondamentali per creare un gruppo. La creazione di un gruppo è elemento essenziale per poter parlare di inclusione, mettere in pratica l'inclusione significa accettare e considerare come una risorsa qualsiasi diversità.</a:t>
            </a:r>
            <a:endParaRPr sz="2400" dirty="0"/>
          </a:p>
          <a:p>
            <a:pPr marL="228600" lvl="0" indent="-101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02017E-E702-4DCF-854E-9E7DF30F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8708" y="804519"/>
            <a:ext cx="365760" cy="104923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4C777B-E5A9-4B92-A0F7-B1EEC1727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it-IT" sz="2400" dirty="0"/>
              <a:t>Gestione delle relazioni all'interno della classe, riconoscere ed affrontare  le forme di  discriminazione presenti a scuola  con particolare attenzione al  bullismo e al  cyberbullismo.</a:t>
            </a:r>
          </a:p>
          <a:p>
            <a:pPr marL="114300" indent="0" algn="just">
              <a:buNone/>
            </a:pPr>
            <a:r>
              <a:rPr lang="it-IT" sz="2400" dirty="0"/>
              <a:t>Metodologia: presentazione slide-focus group</a:t>
            </a:r>
          </a:p>
          <a:p>
            <a:pPr marL="114300" indent="0" algn="just">
              <a:buNone/>
            </a:pPr>
            <a:r>
              <a:rPr lang="it-IT" sz="2400" dirty="0"/>
              <a:t>Materiali: slide-sitografia</a:t>
            </a:r>
          </a:p>
          <a:p>
            <a:pPr marL="114300" indent="0" algn="just">
              <a:buNone/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76819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EFB177-FD49-4F22-9810-8B6F835E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1545" y="764373"/>
            <a:ext cx="280791" cy="1293028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0543A-8B7E-4DB9-801B-527D054BA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64566"/>
            <a:ext cx="9603275" cy="41017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Sviluppare abilità sociale attraverso le metodologie didattiche</a:t>
            </a:r>
          </a:p>
          <a:p>
            <a:r>
              <a:rPr lang="it-IT" dirty="0"/>
              <a:t>Cooperative learning</a:t>
            </a:r>
          </a:p>
          <a:p>
            <a:r>
              <a:rPr lang="it-IT" dirty="0" err="1"/>
              <a:t>Circle</a:t>
            </a:r>
            <a:r>
              <a:rPr lang="it-IT" dirty="0"/>
              <a:t> time</a:t>
            </a:r>
          </a:p>
          <a:p>
            <a:r>
              <a:rPr lang="it-IT" dirty="0" err="1"/>
              <a:t>Phylospophy</a:t>
            </a:r>
            <a:r>
              <a:rPr lang="it-IT" dirty="0"/>
              <a:t> for </a:t>
            </a:r>
            <a:r>
              <a:rPr lang="it-IT" dirty="0" err="1"/>
              <a:t>children</a:t>
            </a:r>
            <a:endParaRPr lang="it-IT" dirty="0"/>
          </a:p>
          <a:p>
            <a:r>
              <a:rPr lang="it-IT" dirty="0"/>
              <a:t>Coding</a:t>
            </a:r>
          </a:p>
          <a:p>
            <a:r>
              <a:rPr lang="it-IT" dirty="0" err="1"/>
              <a:t>Debate</a:t>
            </a:r>
            <a:endParaRPr lang="it-IT" dirty="0"/>
          </a:p>
          <a:p>
            <a:r>
              <a:rPr lang="it-IT" dirty="0"/>
              <a:t>Valorizzazione delle intelligenze multiple</a:t>
            </a:r>
          </a:p>
          <a:p>
            <a:r>
              <a:rPr lang="it-IT" dirty="0"/>
              <a:t>La differenziazione in classe</a:t>
            </a:r>
          </a:p>
          <a:p>
            <a:endParaRPr lang="it-IT" dirty="0"/>
          </a:p>
          <a:p>
            <a:endParaRPr lang="it-IT" sz="36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9679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E4CC67-EA02-7D04-D116-E99AC5C7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898880" y="804519"/>
            <a:ext cx="379828" cy="1049235"/>
          </a:xfrm>
        </p:spPr>
        <p:txBody>
          <a:bodyPr>
            <a:normAutofit/>
          </a:bodyPr>
          <a:lstStyle/>
          <a:p>
            <a:pPr algn="just"/>
            <a:endParaRPr lang="it-IT" sz="24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D6F365-3872-9547-A08F-8C092A2E7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differenziazione didattica implica una conoscenza approfondita degli alunni/e, dei loro modi di apprendere e dei tempi loro necessari.</a:t>
            </a:r>
          </a:p>
          <a:p>
            <a:r>
              <a:rPr lang="it-IT" dirty="0"/>
              <a:t>Il lavoro deve essere svolto in  piccoli gruppi omogenei o eterogenei a seconda dell’attività proposta.</a:t>
            </a:r>
          </a:p>
          <a:p>
            <a:r>
              <a:rPr lang="it-IT" dirty="0"/>
              <a:t>I bambini/e imparano in modo diverso , hanno tempi diversi per cui necessitano di ricevere almeno due o tre proposte di attività tra cui poter scegliere.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5109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D0B437-56D4-2B9B-430D-63243F05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350240" y="804519"/>
            <a:ext cx="633046" cy="104923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B68482-1F09-03A4-214B-B7DDD7F94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dirty="0"/>
              <a:t>In classe si possono creare diversi spazi di apprendimento in cui i bambini/e possano operare su attività differenti. Possiamo pensare a diverse aree dedicate:</a:t>
            </a:r>
          </a:p>
          <a:p>
            <a:pPr algn="just"/>
            <a:r>
              <a:rPr lang="it-IT" b="1" dirty="0"/>
              <a:t>La stazione con l’insegnante </a:t>
            </a:r>
            <a:r>
              <a:rPr lang="it-IT" dirty="0"/>
              <a:t>in cui i bambini/e hanno un contatto diretto con l’insegnante.</a:t>
            </a:r>
          </a:p>
          <a:p>
            <a:pPr algn="just"/>
            <a:r>
              <a:rPr lang="it-IT" b="1" dirty="0"/>
              <a:t>Le stazioni di prova </a:t>
            </a:r>
            <a:r>
              <a:rPr lang="it-IT" dirty="0"/>
              <a:t>in cui i bambini/e in gruppo si esercitano con attività pratiche, disegnare cartelloni o con attività di manipolazione.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33948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0616C3-F4BE-EA89-892F-113630AC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337366" y="804519"/>
            <a:ext cx="1294228" cy="104923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F419A8-AAA6-F33B-FF0A-2BE4D698F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b="1" dirty="0"/>
              <a:t>La stazione di progetto </a:t>
            </a:r>
            <a:r>
              <a:rPr lang="it-IT" dirty="0"/>
              <a:t>dove è possibile trovare un’area dedicata alla pianificazione delle attività.</a:t>
            </a:r>
          </a:p>
          <a:p>
            <a:pPr algn="just"/>
            <a:r>
              <a:rPr lang="it-IT" b="1" dirty="0"/>
              <a:t>La stazione dello studio</a:t>
            </a:r>
            <a:r>
              <a:rPr lang="it-IT" dirty="0"/>
              <a:t> in cui si potrà svolgere attività di studio individuale o di gruppo.</a:t>
            </a:r>
          </a:p>
          <a:p>
            <a:pPr algn="just"/>
            <a:r>
              <a:rPr lang="it-IT" b="1" dirty="0"/>
              <a:t>La stazione delle verifiche </a:t>
            </a:r>
            <a:r>
              <a:rPr lang="it-IT" dirty="0"/>
              <a:t>in cui i bambini/e in gruppo possono confrontarsi sul loro impegno in classe o a casa e proporre riflessioni adeguate.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5236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1F0290-27E7-C980-3D33-A7E7CA15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561254" y="804519"/>
            <a:ext cx="253219" cy="1049235"/>
          </a:xfrm>
        </p:spPr>
        <p:txBody>
          <a:bodyPr>
            <a:normAutofit/>
          </a:bodyPr>
          <a:lstStyle/>
          <a:p>
            <a:pPr algn="just"/>
            <a:endParaRPr lang="it-IT" sz="2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16C1EC-2270-4160-D375-BC79000E6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1579" y="804520"/>
            <a:ext cx="9603275" cy="4661826"/>
          </a:xfrm>
        </p:spPr>
        <p:txBody>
          <a:bodyPr/>
          <a:lstStyle/>
          <a:p>
            <a:r>
              <a:rPr lang="it-IT" dirty="0"/>
              <a:t>Utilizzo di tabelle di scelta in modo che i bambini/e possano scegliere l’attività da fare, ad esempio:</a:t>
            </a:r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F09E98A-CC9E-7D4F-2E24-E355F68B7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32662"/>
              </p:ext>
            </p:extLst>
          </p:nvPr>
        </p:nvGraphicFramePr>
        <p:xfrm>
          <a:off x="2032000" y="1997613"/>
          <a:ext cx="8127999" cy="3468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200219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0233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98079136"/>
                    </a:ext>
                  </a:extLst>
                </a:gridCol>
              </a:tblGrid>
              <a:tr h="1156245">
                <a:tc>
                  <a:txBody>
                    <a:bodyPr/>
                    <a:lstStyle/>
                    <a:p>
                      <a:r>
                        <a:rPr lang="it-IT" dirty="0"/>
                        <a:t>Leggi il brano a pag. e cerchia le parole con raddoppiamenti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Riempi le frasi bucate con parole che contengono raddoppiamenti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Correggi sulla scheda le parole scritte in modo scorretto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941688"/>
                  </a:ext>
                </a:extLst>
              </a:tr>
              <a:tr h="1156245">
                <a:tc>
                  <a:txBody>
                    <a:bodyPr/>
                    <a:lstStyle/>
                    <a:p>
                      <a:r>
                        <a:rPr lang="it-IT" dirty="0"/>
                        <a:t>Inventa frasi utilizzando le parole indicate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Leggi le parole con raddoppiamenti e cerchiale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Sillaba le parole con raddoppiamenti battendo con le mani e poi scrivi le sillabe sul quaderno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01932"/>
                  </a:ext>
                </a:extLst>
              </a:tr>
              <a:tr h="1156245">
                <a:tc>
                  <a:txBody>
                    <a:bodyPr/>
                    <a:lstStyle/>
                    <a:p>
                      <a:r>
                        <a:rPr lang="it-IT" dirty="0"/>
                        <a:t>Crea un cruciverba formato da parole con le doppie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Cerca e scrivi sul quaderno parole che cambino significato con o senza raddoppiamento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Scrivi sul quaderno parole con le doppie relative alla casa, alla scuola, agli 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629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704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97D511-BEDE-2A60-EBAB-C70CDFFA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886006" y="804519"/>
            <a:ext cx="281354" cy="104923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4166C8-9736-DB6F-25D3-0286B782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1579" y="1463040"/>
            <a:ext cx="9603275" cy="4003305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Si coniuga con il cooperative learning dove i gruppi per funzionare debbono assumere ruoli precisi:</a:t>
            </a:r>
          </a:p>
          <a:p>
            <a:pPr algn="just"/>
            <a:r>
              <a:rPr lang="it-IT" b="1" dirty="0"/>
              <a:t>Il vigile </a:t>
            </a:r>
            <a:r>
              <a:rPr lang="it-IT" dirty="0"/>
              <a:t>il bambino/a che si assicura che tutti svolgano il compito loro assegnato</a:t>
            </a:r>
          </a:p>
          <a:p>
            <a:pPr algn="just"/>
            <a:r>
              <a:rPr lang="it-IT" b="1" dirty="0"/>
              <a:t>Il postino </a:t>
            </a:r>
            <a:r>
              <a:rPr lang="it-IT" dirty="0"/>
              <a:t>il bambino/a che fornisce i materiali e che fa da ponte tra i gruppi e l’insegnante</a:t>
            </a:r>
          </a:p>
          <a:p>
            <a:pPr algn="just"/>
            <a:r>
              <a:rPr lang="it-IT" b="1" dirty="0"/>
              <a:t>Il silenziatore </a:t>
            </a:r>
            <a:r>
              <a:rPr lang="it-IT" dirty="0"/>
              <a:t>il bambino/a cui spetta il controllo del volume della voce dei componenti del gruppo</a:t>
            </a:r>
          </a:p>
          <a:p>
            <a:pPr algn="just"/>
            <a:r>
              <a:rPr lang="it-IT" b="1" dirty="0"/>
              <a:t>Il portavoce </a:t>
            </a:r>
            <a:r>
              <a:rPr lang="it-IT" dirty="0"/>
              <a:t>il bambino/a che riassume le idee e i ragionamenti del gruppo, comunica all’insegnante e/o alla classe le conclusioni del lavoro svolto</a:t>
            </a:r>
            <a:endParaRPr lang="it-IT" b="1" dirty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04946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537" y="0"/>
            <a:ext cx="91909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L’INTELLIGENZA EMOTIVA</a:t>
            </a:r>
            <a:endParaRPr/>
          </a:p>
        </p:txBody>
      </p:sp>
      <p:sp>
        <p:nvSpPr>
          <p:cNvPr id="301" name="Google Shape;301;p3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it-IT" sz="3200">
                <a:latin typeface="Arial"/>
                <a:ea typeface="Arial"/>
                <a:cs typeface="Arial"/>
                <a:sym typeface="Arial"/>
              </a:rPr>
              <a:t>•Dobbiamo il termine intelligenza emotiva a Daniel Goleman che afferma che essa comprende, ad esempio, la capacità di tenere a freno un impulso,di leggere i sentimenti più intimi di un’altra persona, di gestire senza scosse le relazioni. Come diceva Aristotele, la rara capacità di colui che si adira per ciò che deve e con chi deve, e inoltre come, quando e per quanto tempo si deve.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>
            <a:spLocks noGrp="1"/>
          </p:cNvSpPr>
          <p:nvPr>
            <p:ph type="title"/>
          </p:nvPr>
        </p:nvSpPr>
        <p:spPr>
          <a:xfrm>
            <a:off x="13090356" y="804519"/>
            <a:ext cx="168443" cy="53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3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200">
                <a:latin typeface="Arial"/>
                <a:ea typeface="Arial"/>
                <a:cs typeface="Arial"/>
                <a:sym typeface="Arial"/>
              </a:rPr>
              <a:t>•L’intelligenza emotiva può preservare le nostre relazioni più preziose. Rappresenta una buona pratica da “insegnare” agli alunni e da “apprendere” per se stessi.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 txBox="1">
            <a:spLocks noGrp="1"/>
          </p:cNvSpPr>
          <p:nvPr>
            <p:ph type="title"/>
          </p:nvPr>
        </p:nvSpPr>
        <p:spPr>
          <a:xfrm>
            <a:off x="12849724" y="804519"/>
            <a:ext cx="517359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p40"/>
          <p:cNvSpPr txBox="1">
            <a:spLocks noGrp="1"/>
          </p:cNvSpPr>
          <p:nvPr>
            <p:ph type="body" idx="1"/>
          </p:nvPr>
        </p:nvSpPr>
        <p:spPr>
          <a:xfrm>
            <a:off x="1451575" y="1853625"/>
            <a:ext cx="9603300" cy="361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Sviluppare abilità sociali e cooperative tra i bambini, rendendoli partecipi delle proprie e delle altrui emozioni, riflettendo con loro sulla diversità e sulla ricchezza che questa porta ad ognuno. Svilupparne il pensiero logico, riflessivo e divergente li potrà traghettare oltre l’incomprensione, la discriminazione e tutte le forme di bullismo e cyberbullismo, verso una società collaborativa in cui il bene di ognuno si misurerà sul benessere di tutti.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FA11F5-F808-4162-A3FB-CD222FD8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Indicazioni per il curricolo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262305-F28A-4354-BE2C-7FFC6738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it-IT" dirty="0">
                <a:highlight>
                  <a:srgbClr val="FFFF00"/>
                </a:highlight>
                <a:ea typeface="+mn-lt"/>
                <a:cs typeface="+mn-lt"/>
              </a:rPr>
              <a:t>Particolare cura è necessario dedicare alla formazione della classe come gruppo, alla promozione dei legami cooperativi fra i suoi componenti, alla gestione degli inevitabili conflitti indotti dalla socializzazione. </a:t>
            </a:r>
            <a:r>
              <a:rPr lang="it-IT" dirty="0">
                <a:ea typeface="+mn-lt"/>
                <a:cs typeface="+mn-lt"/>
              </a:rPr>
              <a:t>La scuola si deve costruire come luogo accogliente, coinvolgendo in questo compito gli studenti stessi. Sono, infatti, importanti le condizioni che favoriscono lo star bene a scuola, al fine di ottenere la partecipazione più ampia dei bambini e degli adolescenti a un progetto educativo condiviso. La formazione di importanti legami di gruppo non contraddice la scelta di porre la persona al centro dell’azione educativa, ma è al contrario condizione indispensabile per lo sviluppo della personalità di ognuno.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E7AE18-40AB-43E1-A068-1AEE4FFF0018}"/>
              </a:ext>
            </a:extLst>
          </p:cNvPr>
          <p:cNvSpPr txBox="1"/>
          <p:nvPr/>
        </p:nvSpPr>
        <p:spPr>
          <a:xfrm flipH="1">
            <a:off x="15839161" y="3033386"/>
            <a:ext cx="91460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Fare clic per inserire testo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3E7954-32C0-430E-8311-D1B1C86DB5E7}"/>
              </a:ext>
            </a:extLst>
          </p:cNvPr>
          <p:cNvSpPr txBox="1"/>
          <p:nvPr/>
        </p:nvSpPr>
        <p:spPr>
          <a:xfrm flipH="1">
            <a:off x="15533186" y="3656425"/>
            <a:ext cx="10354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Fare clic per inserire testo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98F2EA-9D28-4C73-9F9C-4C113C026D02}"/>
              </a:ext>
            </a:extLst>
          </p:cNvPr>
          <p:cNvSpPr txBox="1"/>
          <p:nvPr/>
        </p:nvSpPr>
        <p:spPr>
          <a:xfrm flipH="1" flipV="1">
            <a:off x="16532006" y="3396195"/>
            <a:ext cx="64719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Fare clic per inserire testo</a:t>
            </a:r>
          </a:p>
        </p:txBody>
      </p:sp>
    </p:spTree>
    <p:extLst>
      <p:ext uri="{BB962C8B-B14F-4D97-AF65-F5344CB8AC3E}">
        <p14:creationId xmlns:p14="http://schemas.microsoft.com/office/powerpoint/2010/main" val="1288084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IL BULLISMO</a:t>
            </a:r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200"/>
              <a:t>Si definisce bullismo una situazione in cui un soggetto denigra, umilia a volte anche con la forza, un’altra persona,solitamente appartenente al suo gruppo di pari.La vittima si trova coinvolta in attacchi ripetuti e si percepisce incapace di contrastare il potere di colui che lo offende, i cui attacchi divengono sempre più complessi e differenziati e possono includere umiliazioni psicologiche, denigrazione pubbliche,molestie sessuali, furti.</a:t>
            </a:r>
            <a:endParaRPr sz="220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200"/>
              <a:t>(Alberto Pellai)</a:t>
            </a:r>
            <a:endParaRPr sz="2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>
            <a:spLocks noGrp="1"/>
          </p:cNvSpPr>
          <p:nvPr>
            <p:ph type="title"/>
          </p:nvPr>
        </p:nvSpPr>
        <p:spPr>
          <a:xfrm>
            <a:off x="13078324" y="804519"/>
            <a:ext cx="168443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Google Shape;329;p4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Essere vittime di bullismo porta a una sintomatologia che può includere: problemi di sonno, enuresi, dolori addominali,mal di testa e tristezza profonda. 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Chi ha sofferto di bullismo, in adolescenza manifesta una bassa autostima e tende ad isolarsi.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Le vittime di bullismo manifestano alti tassi di assenteismo e peggiori risultati scolastici,un rischio elevato di manifestare disturbi depressivi e ideazione suicidaria a medio e lungo termine.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>
            <a:spLocks noGrp="1"/>
          </p:cNvSpPr>
          <p:nvPr>
            <p:ph type="title"/>
          </p:nvPr>
        </p:nvSpPr>
        <p:spPr>
          <a:xfrm>
            <a:off x="12609095" y="804519"/>
            <a:ext cx="577516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" name="Google Shape;336;p4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500"/>
              <a:t>la vittima di bullismo di solito sopporta in silenzio perché si percepisce come impotente. Intorno a lui coloro che si divertono insieme al bullo e coloro che fanno finta di niente per paura di trovarsi nella medesima condizione. Purtroppo talvolta anche gli adulti finiscono con il sottovalutare gli episodi di bullismo.</a:t>
            </a:r>
            <a:endParaRPr sz="25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46E3B-4FEB-4037-BF44-3988555D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bullo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C202BF-5EDD-4AE1-9673-79F95BCC2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it-IT" sz="2800" dirty="0"/>
              <a:t>Le caratteristiche del bullo includono un comportamento aggressivo verso gli altri siano essi coetanei o adulti. In genere preferiscono scontrarsi con i più deboli ma litigano anche con gli altri perché si sentono forti. Spesso sono impulsivi, vedono la violenza come qualcosa di positivo e sentono il bisogno di dominare. Non provano empatia verso la vittima. Sono in genere ansiosi ed insicuri e nascondono questo loro lato aggredendo gli altri.</a:t>
            </a:r>
          </a:p>
        </p:txBody>
      </p:sp>
    </p:spTree>
    <p:extLst>
      <p:ext uri="{BB962C8B-B14F-4D97-AF65-F5344CB8AC3E}">
        <p14:creationId xmlns:p14="http://schemas.microsoft.com/office/powerpoint/2010/main" val="1471435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C7B67F-4448-48BE-90BC-14B35F91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254892" y="764373"/>
            <a:ext cx="719015" cy="1293028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A3FDBA-1E70-4330-857C-14F666FBE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654908"/>
            <a:ext cx="9603275" cy="481143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it-IT" sz="2800" dirty="0"/>
              <a:t>Accanto al bullo ci sono coloro che assistono o che partecipano per compiacere il bullo, coloro che fanno finta di niente per paura di subire ritorsioni da parte del bullo e del suo gruppo, talvolta anche adulti che sottovalutano la situazione.</a:t>
            </a:r>
          </a:p>
          <a:p>
            <a:pPr algn="just"/>
            <a:r>
              <a:rPr lang="it-IT" sz="2800" dirty="0"/>
              <a:t>A scuola è importante educare al rispetto e al riconoscimento dell'altro, alle proprie e alle altrui emozioni sviluppando l'empatia tra i bambini e sensibilizzare tutti gli adulti, genitori e docenti sull'importanza di una educazione rispettosa di tutte le diversità.</a:t>
            </a:r>
          </a:p>
        </p:txBody>
      </p:sp>
    </p:spTree>
    <p:extLst>
      <p:ext uri="{BB962C8B-B14F-4D97-AF65-F5344CB8AC3E}">
        <p14:creationId xmlns:p14="http://schemas.microsoft.com/office/powerpoint/2010/main" val="104863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23C65-4078-4DC3-A437-8724313B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Come affrontare bullismo e cyberbullismo a scuola?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05D59A-7334-43A6-BA23-40F3C98FF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r>
              <a:rPr lang="it-IT" sz="2800" dirty="0"/>
              <a:t>L'approfondimento delle dinamiche relazionali della classe rappresenta un aspetto necessario per contrastare il bullismo. Occorre tenere presente  che le relazioni di un gruppo non sono immediatamente visibili né leggibili o interpretabili. L'insegnante può entrare in classe e vedere due bambini che si picchiano e quindi dedica immediatamente loro l'attenzione ma se invece entrando in classe vede un gruppetto di bambini che parlano e ridono tra loro e un bambino/a che da una parte legge, disegna o scrive, non si preoccupa della situazione.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7665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557256-ADFC-4D76-B5FC-976752B2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313507" y="764373"/>
            <a:ext cx="611554" cy="1293028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CFF5DE-4564-4D66-B908-45B556D91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it-IT" dirty="0"/>
              <a:t>Per appurare se invece la situazione presenta problematiche importanti nella relazione tra i bambini, sarà necessario entrare nelle dinamiche relazionali della classe valutando la frequenza e la persistenza e l'eventuale sofferenza dei bambini /e che si isolano.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Occorre osservare attentamente il comportamento dei bambini ma soprattutto mettere in atto tutte le strategie metodologiche per creare un gruppo che riesca a cooperare e a risolvere i conflitti in maniera propositiva imparando a rispettare le opinioni degli altri e le diversità tutte.</a:t>
            </a:r>
          </a:p>
        </p:txBody>
      </p:sp>
    </p:spTree>
    <p:extLst>
      <p:ext uri="{BB962C8B-B14F-4D97-AF65-F5344CB8AC3E}">
        <p14:creationId xmlns:p14="http://schemas.microsoft.com/office/powerpoint/2010/main" val="2411181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800"/>
              <a:t>E’ dalla scuola d’infanzia che bisogna cominciare a fare prevenzione, per promuovere una cultura che veda nel diverso semplicemente un altro modo di essere, nè migliore nè peggiore, soltanto altro. E’ necessario diffondere una cultura e un’attenzione educativa che valorizzi e promuova i  metodi e gli strumenti dell’intelligenza emotiva.</a:t>
            </a:r>
            <a:endParaRPr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7"/>
          <p:cNvSpPr txBox="1">
            <a:spLocks noGrp="1"/>
          </p:cNvSpPr>
          <p:nvPr>
            <p:ph type="title"/>
          </p:nvPr>
        </p:nvSpPr>
        <p:spPr>
          <a:xfrm>
            <a:off x="13090356" y="804519"/>
            <a:ext cx="324854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p4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700" dirty="0"/>
              <a:t>La prevenzione al bullismo e a tutte le forma di discriminazione  nella scuola dell'infanzia e nella scuola primaria si attua attraverso le metodologie didattiche che sviluppano il pensiero critico e riflessivo, lavorando sugli stereotipi e abituando i bambini a collaborare tra loro ed a risolvere i conflitti in maniera positiva, imparando a considerarli come opportunità e non necessariamente come eventi negativi.</a:t>
            </a:r>
            <a:endParaRPr sz="27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62B8D-185B-4166-B265-51E0FA20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600" y="764373"/>
            <a:ext cx="160215" cy="1293028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DB2ED6-C86E-4F4A-BCC7-2AAB6D67A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 dirty="0">
                <a:ea typeface="+mn-lt"/>
                <a:cs typeface="+mn-lt"/>
                <a:hlinkClick r:id="rId2"/>
              </a:rPr>
              <a:t>https://www.piattaformaelisa.it/</a:t>
            </a:r>
            <a:endParaRPr lang="it-IT">
              <a:ea typeface="+mn-lt"/>
              <a:cs typeface="+mn-lt"/>
            </a:endParaRPr>
          </a:p>
          <a:p>
            <a:endParaRPr lang="it-IT" dirty="0">
              <a:ea typeface="+mn-lt"/>
              <a:cs typeface="+mn-lt"/>
            </a:endParaRPr>
          </a:p>
          <a:p>
            <a:r>
              <a:rPr lang="it-IT" dirty="0">
                <a:ea typeface="+mn-lt"/>
                <a:cs typeface="+mn-lt"/>
                <a:hlinkClick r:id="rId3"/>
              </a:rPr>
              <a:t>https://www.miur.gov.it/-/scuola-fedeli-al-via-il-piano-nazionale-per-l-educazione-al-rispetto-</a:t>
            </a:r>
            <a:endParaRPr lang="it-IT" dirty="0"/>
          </a:p>
          <a:p>
            <a:endParaRPr lang="it-IT" dirty="0">
              <a:ea typeface="+mn-lt"/>
              <a:cs typeface="+mn-lt"/>
            </a:endParaRPr>
          </a:p>
          <a:p>
            <a:r>
              <a:rPr lang="it-IT" dirty="0">
                <a:ea typeface="+mn-lt"/>
                <a:cs typeface="+mn-lt"/>
                <a:hlinkClick r:id="rId4"/>
              </a:rPr>
              <a:t>https://miur.gov.it/documents/20182/92942/NOTA+LINEE+B+E+CB++2021+.0000482.18-02-2021.pdf/0a28bfe8-459e-8cb3-8c4d-0f4e9b5ce683?version=1.0&amp;t=1617971437453</a:t>
            </a:r>
            <a:endParaRPr lang="it-IT" dirty="0">
              <a:ea typeface="+mn-lt"/>
              <a:cs typeface="+mn-lt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54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1451579" y="355135"/>
            <a:ext cx="9603275" cy="110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it-IT"/>
              <a:t>INDICAZIONE PER IL CURRICOLO </a:t>
            </a:r>
            <a:br>
              <a:rPr lang="it-IT"/>
            </a:br>
            <a:r>
              <a:rPr lang="it-IT"/>
              <a:t>(SCUOLA INFANZIA)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dirty="0">
                <a:highlight>
                  <a:srgbClr val="FFFF00"/>
                </a:highlight>
              </a:rPr>
              <a:t>L’organizzazione degli spazi e dei tempi diventa elemento di qualità pedagogica dell’ambiente educativo </a:t>
            </a:r>
            <a:r>
              <a:rPr lang="it-IT" dirty="0"/>
              <a:t>e pertanto deve essere oggetto di esplicita progettazione e verifica. In particolare: – lo spazio dovrà essere accogliente, caldo, ben curato, orientato dal gusto estetico, espressione della pedagogia e delle scelte educative di ciascuna scuola. Lo spazio parla dei bambini, del loro valore, dei loro bisogni di gioco, di movimento, di espressione, di intimità e di socialità, attraverso l’ambientazione fisica, la scelta di arredamenti e oggetti volti a creare un luogo funzionale e invitante; – il tempo disteso consente al bambino di vivere con serenità la propria giornata, di giocare, esplorare, parlare, capire, sentirsi padrone di sé e delle attività che sperimenta e nelle quali si esercita. L’osservazione, nelle sue diverse modalità, rappresenta uno strumento fondamentale per conoscere e accompagnare il bambino in tutte le sue dimensioni di sviluppo, rispettandone l’originalità, l’unicità, le potenzialità attraverso un atteggiamento di ascolto, empatia e rassicurazione. La pratica della documentazione va intesa come processo che produce tracce, memoria e riflessione, negli adulti e nei bambini, rendendo visibili le modalità e i percorsi di formazione e permettendo di apprezzare i progressi dell’apprendimento individuale e di gruppo. L’attività di valutazione nella scuola dell’infanzia risponde ad una funzione di carattere formativo, che riconosce, accompagna, descrive e documenta i processi di crescita, evita di classificare e giudicare le prestazioni dei bambini, perché è orientata a esplorare e incoraggiare lo sviluppo di tutte le loro potenzialità. Analogamente, per l’istituzione scolastica, le pratiche dell’autovalutazione, della valutazione esterna, della rendicontazione sociale, sono volte al miglioramento continuo della qualità educativa. 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24A29-8775-43AA-AB60-53B34258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4830" y="764373"/>
            <a:ext cx="209062" cy="1293028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D73A7F-F783-4B70-B305-79D6DAFE6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ea typeface="+mn-lt"/>
                <a:cs typeface="+mn-lt"/>
                <a:hlinkClick r:id="rId2"/>
              </a:rPr>
              <a:t>https://www.generazioniconnesse.it/site/it/super-errori/</a:t>
            </a:r>
            <a:endParaRPr lang="it-IT">
              <a:ea typeface="+mn-lt"/>
              <a:cs typeface="+mn-lt"/>
            </a:endParaRP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ea typeface="+mn-lt"/>
                <a:cs typeface="+mn-lt"/>
                <a:hlinkClick r:id="rId3"/>
              </a:rPr>
              <a:t>http://www.iglossa.org/</a:t>
            </a:r>
            <a:endParaRPr lang="it-IT" dirty="0">
              <a:ea typeface="+mn-lt"/>
              <a:cs typeface="+mn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8979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D5986-D839-42D9-B2B4-19BEA5759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378374" y="804519"/>
            <a:ext cx="900333" cy="104923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9C06B1-573E-4353-89EE-FB6BBB2FF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https://www.commissariatodips.it/notizie/articolo/resoconto-attivita-2022-della-polizia-postale-e-delle-comunicazioni-e-dei-centri-operativi-sicurezz/index.html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099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2">
            <a:extLst>
              <a:ext uri="{FF2B5EF4-FFF2-40B4-BE49-F238E27FC236}">
                <a16:creationId xmlns:a16="http://schemas.microsoft.com/office/drawing/2014/main" id="{BAAA0404-3C10-438B-AA5B-AAF1846FAE10}"/>
              </a:ext>
            </a:extLst>
          </p:cNvPr>
          <p:cNvGraphicFramePr>
            <a:graphicFrameLocks/>
          </p:cNvGraphicFramePr>
          <p:nvPr/>
        </p:nvGraphicFramePr>
        <p:xfrm>
          <a:off x="6816080" y="1268760"/>
          <a:ext cx="5375919" cy="458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393AB122-F150-47DB-A452-8ADC3E2D0D6B}"/>
              </a:ext>
            </a:extLst>
          </p:cNvPr>
          <p:cNvSpPr txBox="1">
            <a:spLocks/>
          </p:cNvSpPr>
          <p:nvPr/>
        </p:nvSpPr>
        <p:spPr>
          <a:xfrm>
            <a:off x="706132" y="1700808"/>
            <a:ext cx="561662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sz="3600" dirty="0">
                <a:solidFill>
                  <a:srgbClr val="0070C0"/>
                </a:solidFill>
              </a:rPr>
              <a:t>In educazione contano le persone,</a:t>
            </a:r>
          </a:p>
          <a:p>
            <a:pPr algn="ctr">
              <a:lnSpc>
                <a:spcPct val="150000"/>
              </a:lnSpc>
            </a:pPr>
            <a:r>
              <a:rPr lang="it-IT" sz="3600" dirty="0">
                <a:solidFill>
                  <a:srgbClr val="0070C0"/>
                </a:solidFill>
              </a:rPr>
              <a:t>l’apprendimento è sempre un processo relazionale</a:t>
            </a:r>
          </a:p>
          <a:p>
            <a:pPr algn="ctr">
              <a:lnSpc>
                <a:spcPct val="150000"/>
              </a:lnSpc>
            </a:pPr>
            <a:endParaRPr lang="it-IT" sz="3600" i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br>
              <a:rPr lang="it-IT" sz="3600" dirty="0">
                <a:solidFill>
                  <a:srgbClr val="0070C0"/>
                </a:solidFill>
              </a:rPr>
            </a:br>
            <a:endParaRPr lang="it-IT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15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i="1"/>
              <a:t>GRAZIE PER L’ATTENZIONE</a:t>
            </a:r>
            <a:endParaRPr sz="3600" i="1"/>
          </a:p>
        </p:txBody>
      </p:sp>
      <p:sp>
        <p:nvSpPr>
          <p:cNvPr id="377" name="Google Shape;377;p4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8" name="Google Shape;37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098725"/>
            <a:ext cx="5647975" cy="325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8425" y="1853625"/>
            <a:ext cx="4246449" cy="361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E76058-91FF-4C60-B896-72BE8486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3676" y="764373"/>
            <a:ext cx="140677" cy="1293028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170387-E1D4-4AB7-BA8D-962F568F9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13206"/>
            <a:ext cx="9603275" cy="35531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it-IT" sz="2400" dirty="0">
                <a:ea typeface="+mn-lt"/>
                <a:cs typeface="+mn-lt"/>
              </a:rPr>
              <a:t>Un sistema di regole aiuta i bambini a relazionarsi in maniera costruttiva e ad assumere un comportamento responsabile</a:t>
            </a:r>
            <a:endParaRPr lang="it-IT" sz="2400" dirty="0"/>
          </a:p>
          <a:p>
            <a:pPr algn="just"/>
            <a:r>
              <a:rPr lang="it-IT" sz="2400" dirty="0">
                <a:ea typeface="+mn-lt"/>
                <a:cs typeface="+mn-lt"/>
              </a:rPr>
              <a:t>Le regole stabilite per la classe devono essere propositive, poche e non solo un elenco di divieti</a:t>
            </a:r>
            <a:endParaRPr lang="it-IT" sz="2400" dirty="0"/>
          </a:p>
          <a:p>
            <a:pPr algn="just"/>
            <a:r>
              <a:rPr lang="it-IT" sz="2400" dirty="0">
                <a:ea typeface="+mn-lt"/>
                <a:cs typeface="+mn-lt"/>
              </a:rPr>
              <a:t>Le regole devono essere chiare, concrete e devono essere formulate in termini positivi 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946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18CDA7-633B-41FE-A059-2DE9AE46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4830" y="764373"/>
            <a:ext cx="248139" cy="1293028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1F70F0-6EDB-4A52-986D-3F3FCDD08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6714"/>
            <a:ext cx="10820400" cy="496197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it-IT" dirty="0">
                <a:ea typeface="+mn-lt"/>
                <a:cs typeface="+mn-lt"/>
              </a:rPr>
              <a:t>la classe come comunità di ricerca</a:t>
            </a:r>
            <a:endParaRPr lang="it-IT" dirty="0"/>
          </a:p>
          <a:p>
            <a:r>
              <a:rPr lang="it-IT" dirty="0">
                <a:ea typeface="+mn-lt"/>
                <a:cs typeface="+mn-lt"/>
              </a:rPr>
              <a:t>Imparare a lavorare in gruppo</a:t>
            </a:r>
            <a:endParaRPr lang="it-IT" dirty="0"/>
          </a:p>
          <a:p>
            <a:r>
              <a:rPr lang="it-IT" dirty="0">
                <a:ea typeface="+mn-lt"/>
                <a:cs typeface="+mn-lt"/>
              </a:rPr>
              <a:t>Imparare ad imparare</a:t>
            </a:r>
            <a:endParaRPr lang="it-IT" dirty="0"/>
          </a:p>
          <a:p>
            <a:r>
              <a:rPr lang="it-IT" dirty="0">
                <a:ea typeface="+mn-lt"/>
                <a:cs typeface="+mn-lt"/>
              </a:rPr>
              <a:t>Sviluppo del pensiero divergente</a:t>
            </a:r>
            <a:endParaRPr lang="it-IT" dirty="0"/>
          </a:p>
          <a:p>
            <a:r>
              <a:rPr lang="it-IT" dirty="0">
                <a:ea typeface="+mn-lt"/>
                <a:cs typeface="+mn-lt"/>
              </a:rPr>
              <a:t>Creatività</a:t>
            </a:r>
            <a:endParaRPr lang="it-IT" dirty="0"/>
          </a:p>
          <a:p>
            <a:r>
              <a:rPr lang="it-IT" dirty="0"/>
              <a:t>Sviluppo del pensiero divergente</a:t>
            </a:r>
          </a:p>
          <a:p>
            <a:r>
              <a:rPr lang="it-IT" dirty="0"/>
              <a:t>Intelligenza emotiva</a:t>
            </a:r>
          </a:p>
          <a:p>
            <a:r>
              <a:rPr lang="it-IT" dirty="0"/>
              <a:t>Creare un gruppo cooperativo</a:t>
            </a:r>
          </a:p>
          <a:p>
            <a:r>
              <a:rPr lang="it-IT" dirty="0"/>
              <a:t>Risolvere i conflitti</a:t>
            </a:r>
          </a:p>
          <a:p>
            <a:r>
              <a:rPr lang="it-IT" dirty="0"/>
              <a:t>Educare alle differenze</a:t>
            </a:r>
          </a:p>
          <a:p>
            <a:r>
              <a:rPr lang="it-IT" dirty="0"/>
              <a:t>Creare un ambiente inclusivo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334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 flipH="1">
            <a:off x="15355455" y="804519"/>
            <a:ext cx="62643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1451579" y="1379125"/>
            <a:ext cx="9603275" cy="408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Complessità nella gestione del rapporto scuola – famiglia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br>
              <a:rPr lang="it-IT"/>
            </a:b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Aspettative della famiglia nei confronti della scuola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br>
              <a:rPr lang="it-IT"/>
            </a:b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Aspettative della scuola nei confronti della famiglia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68" name="Google Shape;168;p22" descr="Immagine che contiene tes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7770" y="2069262"/>
            <a:ext cx="2816268" cy="16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8127304" y="4194175"/>
            <a:ext cx="2816268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sng" strike="noStrike" cap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Questa foto</a:t>
            </a:r>
            <a:r>
              <a:rPr lang="it-IT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di Autore sconosciuto è concessa in licenza secondo </a:t>
            </a:r>
            <a:r>
              <a:rPr lang="it-IT" sz="1800" b="0" i="0" u="sng" strike="noStrike" cap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CC BY-SA-NC</a:t>
            </a:r>
            <a:r>
              <a:rPr lang="it-IT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  <p:pic>
        <p:nvPicPr>
          <p:cNvPr id="170" name="Google Shape;170;p22" descr="Immagine che contiene interni, pavimento, parete, person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08099" y="1983673"/>
            <a:ext cx="3359062" cy="243136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 flipH="1">
            <a:off x="13833675" y="3907763"/>
            <a:ext cx="1442978" cy="21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7"/>
              </a:rPr>
              <a:t>Questa foto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di Autore sconosciuto è concessa in licenza secondo </a:t>
            </a: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8"/>
              </a:rPr>
              <a:t>CC BY-SA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14718730" y="804519"/>
            <a:ext cx="14612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endParaRPr/>
          </a:p>
        </p:txBody>
      </p:sp>
      <p:pic>
        <p:nvPicPr>
          <p:cNvPr id="185" name="Google Shape;185;p24" descr="Immagine che contiene persona, interni, parete, tavolo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83087" y="1995520"/>
            <a:ext cx="571500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/>
        </p:nvSpPr>
        <p:spPr>
          <a:xfrm>
            <a:off x="16474923" y="4798230"/>
            <a:ext cx="5715000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Questa foto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di Autore sconosciuto è concessa in licenza secondo </a:t>
            </a: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CC BY-SA-NC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  <p:pic>
        <p:nvPicPr>
          <p:cNvPr id="187" name="Google Shape;187;p24" descr="Immagine che contiene test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63662" y="1933730"/>
            <a:ext cx="7951937" cy="336632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16143963" y="4307975"/>
            <a:ext cx="2743200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7"/>
              </a:rPr>
              <a:t>Questa foto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di Autore sconosciuto è concessa in licenza secondo </a:t>
            </a: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8"/>
              </a:rPr>
              <a:t>CC BY-NC-ND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2148300" y="611425"/>
            <a:ext cx="795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latin typeface="Gill Sans"/>
                <a:ea typeface="Gill Sans"/>
                <a:cs typeface="Gill Sans"/>
                <a:sym typeface="Gill Sans"/>
              </a:rPr>
              <a:t>IL RAPPORTO CON I COLLEGHI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 flipH="1">
            <a:off x="15574662" y="804519"/>
            <a:ext cx="845519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endParaRPr/>
          </a:p>
        </p:txBody>
      </p:sp>
      <p:pic>
        <p:nvPicPr>
          <p:cNvPr id="195" name="Google Shape;195;p25" descr="Immagine che contiene mappa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66302" y="1389824"/>
            <a:ext cx="6098570" cy="407593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 rot="10800000" flipH="1">
            <a:off x="16580763" y="4791620"/>
            <a:ext cx="54496" cy="62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Questa foto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di Autore sconosciuto è concessa in licenza secondo </a:t>
            </a:r>
            <a:r>
              <a:rPr lang="it-IT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CC BY-SA-NC</a:t>
            </a: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</p:txBody>
      </p:sp>
      <p:sp>
        <p:nvSpPr>
          <p:cNvPr id="197" name="Google Shape;197;p25"/>
          <p:cNvSpPr txBox="1"/>
          <p:nvPr/>
        </p:nvSpPr>
        <p:spPr>
          <a:xfrm>
            <a:off x="3057175" y="495750"/>
            <a:ext cx="682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latin typeface="Gill Sans"/>
                <a:ea typeface="Gill Sans"/>
                <a:cs typeface="Gill Sans"/>
                <a:sym typeface="Gill Sans"/>
              </a:rPr>
              <a:t>LE RELAZIONI ALL’INTERNO DELLA CLASSE</a:t>
            </a:r>
            <a:endParaRPr sz="26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2349</Words>
  <Application>Microsoft Office PowerPoint</Application>
  <PresentationFormat>Widescreen</PresentationFormat>
  <Paragraphs>144</Paragraphs>
  <Slides>43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9" baseType="lpstr">
      <vt:lpstr>Comic Sans MS</vt:lpstr>
      <vt:lpstr>Times New Roman</vt:lpstr>
      <vt:lpstr>Arial</vt:lpstr>
      <vt:lpstr>Gill Sans</vt:lpstr>
      <vt:lpstr>Calibri</vt:lpstr>
      <vt:lpstr>Raccolta</vt:lpstr>
      <vt:lpstr>GESTIONE DELLA CLASSE E DINAMICHE RELAZIONALI CON PARTICOLARE RIFERIMENTO ALLA PREVENZIONE DEI FENOMENI DI VIOLENZA, BULLISMO E DISCRIMINAZIONI SCUOLA DELL'INFANZIA e SCUOLA PRIMARIA</vt:lpstr>
      <vt:lpstr>Presentazione standard di PowerPoint</vt:lpstr>
      <vt:lpstr>Indicazioni per il curricolo</vt:lpstr>
      <vt:lpstr>INDICAZIONE PER IL CURRICOLO  (SCUOLA INFANZIA)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L’IMPORTANZA DELLO SPAZIO NELLA GESTIONE DELLE RELAZIONI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L’INTELLIGENZA EMOTIVA</vt:lpstr>
      <vt:lpstr>Presentazione standard di PowerPoint</vt:lpstr>
      <vt:lpstr>Presentazione standard di PowerPoint</vt:lpstr>
      <vt:lpstr>IL BULLISMO</vt:lpstr>
      <vt:lpstr>Presentazione standard di PowerPoint</vt:lpstr>
      <vt:lpstr>Presentazione standard di PowerPoint</vt:lpstr>
      <vt:lpstr>Il bullo</vt:lpstr>
      <vt:lpstr>Presentazione standard di PowerPoint</vt:lpstr>
      <vt:lpstr>Come affrontare bullismo e cyberbullismo a scuola?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GESTIONE DELLA CLASSE E DINAMICHE RELAZIONALI CON PARTICOLARE RIFERIMENTO ALLA PREVENZIONE DEI FENOMENI DI VIOLENZA, BULLISMO E DISCRIMINAZIONI SCUOLA DELL'INFANZIA</dc:title>
  <dc:creator>BONISTALLI ROSSELLA</dc:creator>
  <cp:lastModifiedBy>BONISTALLI ROSSELLA</cp:lastModifiedBy>
  <cp:revision>8</cp:revision>
  <dcterms:modified xsi:type="dcterms:W3CDTF">2024-01-18T17:58:19Z</dcterms:modified>
</cp:coreProperties>
</file>